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5" r:id="rId2"/>
  </p:sldMasterIdLst>
  <p:notesMasterIdLst>
    <p:notesMasterId r:id="rId41"/>
  </p:notesMasterIdLst>
  <p:sldIdLst>
    <p:sldId id="335" r:id="rId3"/>
    <p:sldId id="258" r:id="rId4"/>
    <p:sldId id="259" r:id="rId5"/>
    <p:sldId id="260" r:id="rId6"/>
    <p:sldId id="261" r:id="rId7"/>
    <p:sldId id="339"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337" r:id="rId25"/>
    <p:sldId id="279" r:id="rId26"/>
    <p:sldId id="280" r:id="rId27"/>
    <p:sldId id="282" r:id="rId28"/>
    <p:sldId id="281" r:id="rId29"/>
    <p:sldId id="283" r:id="rId30"/>
    <p:sldId id="284" r:id="rId31"/>
    <p:sldId id="285" r:id="rId32"/>
    <p:sldId id="340" r:id="rId33"/>
    <p:sldId id="341" r:id="rId34"/>
    <p:sldId id="342" r:id="rId35"/>
    <p:sldId id="343" r:id="rId36"/>
    <p:sldId id="344" r:id="rId37"/>
    <p:sldId id="345" r:id="rId38"/>
    <p:sldId id="346" r:id="rId39"/>
    <p:sldId id="336"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2" d="100"/>
          <a:sy n="92" d="100"/>
        </p:scale>
        <p:origin x="942"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BB46D1-5D4B-416E-9B22-344890B26A48}" type="datetimeFigureOut">
              <a:rPr lang="en-US" smtClean="0"/>
              <a:t>8/15/2017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030442C-79EF-4244-9B12-57DAE1CF5D5C}" type="slidenum">
              <a:rPr lang="en-US" smtClean="0"/>
              <a:t>‹#›</a:t>
            </a:fld>
            <a:endParaRPr lang="en-US"/>
          </a:p>
        </p:txBody>
      </p:sp>
    </p:spTree>
    <p:extLst>
      <p:ext uri="{BB962C8B-B14F-4D97-AF65-F5344CB8AC3E}">
        <p14:creationId xmlns:p14="http://schemas.microsoft.com/office/powerpoint/2010/main" val="1899478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98F45D-326B-44E8-9657-C69D8C2F9FBA}" type="slidenum">
              <a:rPr lang="en-US" altLang="en-US"/>
              <a:pPr/>
              <a:t>6</a:t>
            </a:fld>
            <a:endParaRPr lang="en-US" altLang="en-US"/>
          </a:p>
        </p:txBody>
      </p:sp>
      <p:sp>
        <p:nvSpPr>
          <p:cNvPr id="121858" name="Rectangle 2"/>
          <p:cNvSpPr>
            <a:spLocks noGrp="1" noChangeArrowheads="1"/>
          </p:cNvSpPr>
          <p:nvPr>
            <p:ph type="body" idx="1"/>
          </p:nvPr>
        </p:nvSpPr>
        <p:spPr bwMode="auto">
          <a:xfrm>
            <a:off x="915294" y="4343703"/>
            <a:ext cx="5027414" cy="411540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7775" tIns="39681" rIns="77775" bIns="39681"/>
          <a:lstStyle/>
          <a:p>
            <a:endParaRPr lang="en-US" altLang="en-US"/>
          </a:p>
        </p:txBody>
      </p:sp>
      <p:sp>
        <p:nvSpPr>
          <p:cNvPr id="121859" name="Rectangle 3"/>
          <p:cNvSpPr>
            <a:spLocks noGrp="1" noRot="1" noChangeAspect="1" noChangeArrowheads="1" noTextEdit="1"/>
          </p:cNvSpPr>
          <p:nvPr>
            <p:ph type="sldImg"/>
          </p:nvPr>
        </p:nvSpPr>
        <p:spPr bwMode="auto">
          <a:xfrm>
            <a:off x="1152525" y="692150"/>
            <a:ext cx="4552950" cy="3416300"/>
          </a:xfrm>
          <a:prstGeom prst="rect">
            <a:avLst/>
          </a:prstGeom>
          <a:noFill/>
          <a:ln w="12700" cap="flat">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Tree>
    <p:extLst>
      <p:ext uri="{BB962C8B-B14F-4D97-AF65-F5344CB8AC3E}">
        <p14:creationId xmlns:p14="http://schemas.microsoft.com/office/powerpoint/2010/main" val="39499077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7892147-A138-4E6C-ABFA-136257A2A9C2}" type="slidenum">
              <a:rPr lang="en-US" smtClean="0"/>
              <a:pPr/>
              <a:t>22</a:t>
            </a:fld>
            <a:endParaRPr lang="en-US" dirty="0"/>
          </a:p>
        </p:txBody>
      </p:sp>
    </p:spTree>
    <p:extLst>
      <p:ext uri="{BB962C8B-B14F-4D97-AF65-F5344CB8AC3E}">
        <p14:creationId xmlns:p14="http://schemas.microsoft.com/office/powerpoint/2010/main" val="27939387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7892147-A138-4E6C-ABFA-136257A2A9C2}"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27939387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itchFamily="18" charset="0"/>
              </a:defRPr>
            </a:lvl1pPr>
            <a:lvl2pPr marL="742865" indent="-285717" eaLnBrk="0" hangingPunct="0">
              <a:defRPr sz="2400">
                <a:solidFill>
                  <a:schemeClr val="tx1"/>
                </a:solidFill>
                <a:latin typeface="Times New Roman" pitchFamily="18" charset="0"/>
              </a:defRPr>
            </a:lvl2pPr>
            <a:lvl3pPr marL="1142870" indent="-228575" eaLnBrk="0" hangingPunct="0">
              <a:defRPr sz="2400">
                <a:solidFill>
                  <a:schemeClr val="tx1"/>
                </a:solidFill>
                <a:latin typeface="Times New Roman" pitchFamily="18" charset="0"/>
              </a:defRPr>
            </a:lvl3pPr>
            <a:lvl4pPr marL="1600018" indent="-228575" eaLnBrk="0" hangingPunct="0">
              <a:defRPr sz="2400">
                <a:solidFill>
                  <a:schemeClr val="tx1"/>
                </a:solidFill>
                <a:latin typeface="Times New Roman" pitchFamily="18" charset="0"/>
              </a:defRPr>
            </a:lvl4pPr>
            <a:lvl5pPr marL="2057165" indent="-228575" eaLnBrk="0" hangingPunct="0">
              <a:defRPr sz="2400">
                <a:solidFill>
                  <a:schemeClr val="tx1"/>
                </a:solidFill>
                <a:latin typeface="Times New Roman" pitchFamily="18" charset="0"/>
              </a:defRPr>
            </a:lvl5pPr>
            <a:lvl6pPr marL="2514314" indent="-228575" algn="r" eaLnBrk="0" fontAlgn="base" hangingPunct="0">
              <a:spcBef>
                <a:spcPct val="0"/>
              </a:spcBef>
              <a:spcAft>
                <a:spcPct val="0"/>
              </a:spcAft>
              <a:defRPr sz="2400">
                <a:solidFill>
                  <a:schemeClr val="tx1"/>
                </a:solidFill>
                <a:latin typeface="Times New Roman" pitchFamily="18" charset="0"/>
              </a:defRPr>
            </a:lvl6pPr>
            <a:lvl7pPr marL="2971462" indent="-228575" algn="r" eaLnBrk="0" fontAlgn="base" hangingPunct="0">
              <a:spcBef>
                <a:spcPct val="0"/>
              </a:spcBef>
              <a:spcAft>
                <a:spcPct val="0"/>
              </a:spcAft>
              <a:defRPr sz="2400">
                <a:solidFill>
                  <a:schemeClr val="tx1"/>
                </a:solidFill>
                <a:latin typeface="Times New Roman" pitchFamily="18" charset="0"/>
              </a:defRPr>
            </a:lvl7pPr>
            <a:lvl8pPr marL="3428610" indent="-228575" algn="r" eaLnBrk="0" fontAlgn="base" hangingPunct="0">
              <a:spcBef>
                <a:spcPct val="0"/>
              </a:spcBef>
              <a:spcAft>
                <a:spcPct val="0"/>
              </a:spcAft>
              <a:defRPr sz="2400">
                <a:solidFill>
                  <a:schemeClr val="tx1"/>
                </a:solidFill>
                <a:latin typeface="Times New Roman" pitchFamily="18" charset="0"/>
              </a:defRPr>
            </a:lvl8pPr>
            <a:lvl9pPr marL="3885758" indent="-228575" algn="r" eaLnBrk="0" fontAlgn="base" hangingPunct="0">
              <a:spcBef>
                <a:spcPct val="0"/>
              </a:spcBef>
              <a:spcAft>
                <a:spcPct val="0"/>
              </a:spcAft>
              <a:defRPr sz="2400">
                <a:solidFill>
                  <a:schemeClr val="tx1"/>
                </a:solidFill>
                <a:latin typeface="Times New Roman" pitchFamily="18" charset="0"/>
              </a:defRPr>
            </a:lvl9pPr>
          </a:lstStyle>
          <a:p>
            <a:fld id="{12686B0C-D9D4-4008-A2B1-4E30C6D34D71}" type="slidenum">
              <a:rPr lang="en-US" sz="1200"/>
              <a:pPr/>
              <a:t>24</a:t>
            </a:fld>
            <a:endParaRPr lang="en-US" sz="1200"/>
          </a:p>
        </p:txBody>
      </p:sp>
      <p:sp>
        <p:nvSpPr>
          <p:cNvPr id="48131" name="Rectangle 2"/>
          <p:cNvSpPr>
            <a:spLocks noGrp="1" noRot="1" noChangeAspect="1" noChangeArrowheads="1" noTextEdit="1"/>
          </p:cNvSpPr>
          <p:nvPr>
            <p:ph type="sldImg"/>
          </p:nvPr>
        </p:nvSpPr>
        <p:spPr>
          <a:xfrm>
            <a:off x="1152525" y="690563"/>
            <a:ext cx="4554538" cy="3417887"/>
          </a:xfrm>
          <a:ln/>
        </p:spPr>
      </p:sp>
      <p:sp>
        <p:nvSpPr>
          <p:cNvPr id="48132" name="Rectangle 3"/>
          <p:cNvSpPr>
            <a:spLocks noGrp="1" noChangeArrowheads="1"/>
          </p:cNvSpPr>
          <p:nvPr>
            <p:ph type="body" idx="1"/>
          </p:nvPr>
        </p:nvSpPr>
        <p:spPr>
          <a:xfrm>
            <a:off x="914401" y="4344988"/>
            <a:ext cx="5029200" cy="41148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lIns="89898" tIns="44948" rIns="89898" bIns="44948"/>
          <a:lstStyle/>
          <a:p>
            <a:r>
              <a:rPr lang="en-US" b="1" smtClean="0"/>
              <a:t>Script:</a:t>
            </a:r>
            <a:r>
              <a:rPr lang="en-US" smtClean="0"/>
              <a:t>  Radon enters houses and other buildings through openings to the soil.  Air pressure and temperature differentials between the interior and exterior of the structure causes it to act like a vacuum cleaner and to draw in radon and other soil gases through openings to the soil.  Uranium, thorium and radium are solids, but when radium decays to radon the element radon is a gas and that facilitates entry into homes and other buildings.  </a:t>
            </a:r>
          </a:p>
          <a:p>
            <a:endParaRPr lang="en-US" smtClean="0"/>
          </a:p>
          <a:p>
            <a:r>
              <a:rPr lang="en-US" smtClean="0"/>
              <a:t>Radon comes from the radioactive decay of naturally-occurring uranium and thorium in the soil.  Radioactive decay is not like biological decay.  When radioactive decay occurs, the original element (uranium, in this case) is called the parent and a new element (radium)  is created and is called the decay product (or progeny).  If the decay product is also radioactive - which radium is - it will decay creating another element (radon) and so on…  The sequence of consecutive elements formed by radioactive decay is called a decay series or decay chain.  In the uranium decay series, radon is the only gaseous element.  Inhalation is the exposure pathway.</a:t>
            </a:r>
          </a:p>
        </p:txBody>
      </p:sp>
    </p:spTree>
    <p:extLst>
      <p:ext uri="{BB962C8B-B14F-4D97-AF65-F5344CB8AC3E}">
        <p14:creationId xmlns:p14="http://schemas.microsoft.com/office/powerpoint/2010/main" val="16103123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itchFamily="18" charset="0"/>
              </a:defRPr>
            </a:lvl1pPr>
            <a:lvl2pPr marL="742865" indent="-285717" eaLnBrk="0" hangingPunct="0">
              <a:defRPr sz="2400">
                <a:solidFill>
                  <a:schemeClr val="tx1"/>
                </a:solidFill>
                <a:latin typeface="Times New Roman" pitchFamily="18" charset="0"/>
              </a:defRPr>
            </a:lvl2pPr>
            <a:lvl3pPr marL="1142870" indent="-228575" eaLnBrk="0" hangingPunct="0">
              <a:defRPr sz="2400">
                <a:solidFill>
                  <a:schemeClr val="tx1"/>
                </a:solidFill>
                <a:latin typeface="Times New Roman" pitchFamily="18" charset="0"/>
              </a:defRPr>
            </a:lvl3pPr>
            <a:lvl4pPr marL="1600018" indent="-228575" eaLnBrk="0" hangingPunct="0">
              <a:defRPr sz="2400">
                <a:solidFill>
                  <a:schemeClr val="tx1"/>
                </a:solidFill>
                <a:latin typeface="Times New Roman" pitchFamily="18" charset="0"/>
              </a:defRPr>
            </a:lvl4pPr>
            <a:lvl5pPr marL="2057165" indent="-228575" eaLnBrk="0" hangingPunct="0">
              <a:defRPr sz="2400">
                <a:solidFill>
                  <a:schemeClr val="tx1"/>
                </a:solidFill>
                <a:latin typeface="Times New Roman" pitchFamily="18" charset="0"/>
              </a:defRPr>
            </a:lvl5pPr>
            <a:lvl6pPr marL="2514314" indent="-228575" algn="r" eaLnBrk="0" fontAlgn="base" hangingPunct="0">
              <a:spcBef>
                <a:spcPct val="0"/>
              </a:spcBef>
              <a:spcAft>
                <a:spcPct val="0"/>
              </a:spcAft>
              <a:defRPr sz="2400">
                <a:solidFill>
                  <a:schemeClr val="tx1"/>
                </a:solidFill>
                <a:latin typeface="Times New Roman" pitchFamily="18" charset="0"/>
              </a:defRPr>
            </a:lvl6pPr>
            <a:lvl7pPr marL="2971462" indent="-228575" algn="r" eaLnBrk="0" fontAlgn="base" hangingPunct="0">
              <a:spcBef>
                <a:spcPct val="0"/>
              </a:spcBef>
              <a:spcAft>
                <a:spcPct val="0"/>
              </a:spcAft>
              <a:defRPr sz="2400">
                <a:solidFill>
                  <a:schemeClr val="tx1"/>
                </a:solidFill>
                <a:latin typeface="Times New Roman" pitchFamily="18" charset="0"/>
              </a:defRPr>
            </a:lvl7pPr>
            <a:lvl8pPr marL="3428610" indent="-228575" algn="r" eaLnBrk="0" fontAlgn="base" hangingPunct="0">
              <a:spcBef>
                <a:spcPct val="0"/>
              </a:spcBef>
              <a:spcAft>
                <a:spcPct val="0"/>
              </a:spcAft>
              <a:defRPr sz="2400">
                <a:solidFill>
                  <a:schemeClr val="tx1"/>
                </a:solidFill>
                <a:latin typeface="Times New Roman" pitchFamily="18" charset="0"/>
              </a:defRPr>
            </a:lvl8pPr>
            <a:lvl9pPr marL="3885758" indent="-228575" algn="r" eaLnBrk="0" fontAlgn="base" hangingPunct="0">
              <a:spcBef>
                <a:spcPct val="0"/>
              </a:spcBef>
              <a:spcAft>
                <a:spcPct val="0"/>
              </a:spcAft>
              <a:defRPr sz="2400">
                <a:solidFill>
                  <a:schemeClr val="tx1"/>
                </a:solidFill>
                <a:latin typeface="Times New Roman" pitchFamily="18" charset="0"/>
              </a:defRPr>
            </a:lvl9pPr>
          </a:lstStyle>
          <a:p>
            <a:fld id="{F94DCC12-270E-4DD2-A91A-11F4E190422D}" type="slidenum">
              <a:rPr lang="en-US" sz="1200"/>
              <a:pPr/>
              <a:t>26</a:t>
            </a:fld>
            <a:endParaRPr lang="en-US" sz="1200"/>
          </a:p>
        </p:txBody>
      </p:sp>
      <p:sp>
        <p:nvSpPr>
          <p:cNvPr id="49155" name="Rectangle 2"/>
          <p:cNvSpPr>
            <a:spLocks noGrp="1" noRot="1" noChangeAspect="1" noChangeArrowheads="1" noTextEdit="1"/>
          </p:cNvSpPr>
          <p:nvPr>
            <p:ph type="sldImg"/>
          </p:nvPr>
        </p:nvSpPr>
        <p:spPr>
          <a:xfrm>
            <a:off x="1152525" y="692150"/>
            <a:ext cx="4554538" cy="3416300"/>
          </a:xfrm>
          <a:ln w="12700" cap="flat">
            <a:solidFill>
              <a:schemeClr val="tx1"/>
            </a:solidFill>
          </a:ln>
        </p:spPr>
      </p:sp>
      <p:sp>
        <p:nvSpPr>
          <p:cNvPr id="4915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lIns="77775" tIns="39682" rIns="77775" bIns="39682"/>
          <a:lstStyle/>
          <a:p>
            <a:endParaRPr lang="en-US" smtClean="0"/>
          </a:p>
        </p:txBody>
      </p:sp>
    </p:spTree>
    <p:extLst>
      <p:ext uri="{BB962C8B-B14F-4D97-AF65-F5344CB8AC3E}">
        <p14:creationId xmlns:p14="http://schemas.microsoft.com/office/powerpoint/2010/main" val="29677793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itchFamily="18" charset="0"/>
              </a:defRPr>
            </a:lvl1pPr>
            <a:lvl2pPr marL="742865" indent="-285717" eaLnBrk="0" hangingPunct="0">
              <a:defRPr sz="2400">
                <a:solidFill>
                  <a:schemeClr val="tx1"/>
                </a:solidFill>
                <a:latin typeface="Times New Roman" pitchFamily="18" charset="0"/>
              </a:defRPr>
            </a:lvl2pPr>
            <a:lvl3pPr marL="1142870" indent="-228575" eaLnBrk="0" hangingPunct="0">
              <a:defRPr sz="2400">
                <a:solidFill>
                  <a:schemeClr val="tx1"/>
                </a:solidFill>
                <a:latin typeface="Times New Roman" pitchFamily="18" charset="0"/>
              </a:defRPr>
            </a:lvl3pPr>
            <a:lvl4pPr marL="1600018" indent="-228575" eaLnBrk="0" hangingPunct="0">
              <a:defRPr sz="2400">
                <a:solidFill>
                  <a:schemeClr val="tx1"/>
                </a:solidFill>
                <a:latin typeface="Times New Roman" pitchFamily="18" charset="0"/>
              </a:defRPr>
            </a:lvl4pPr>
            <a:lvl5pPr marL="2057165" indent="-228575" eaLnBrk="0" hangingPunct="0">
              <a:defRPr sz="2400">
                <a:solidFill>
                  <a:schemeClr val="tx1"/>
                </a:solidFill>
                <a:latin typeface="Times New Roman" pitchFamily="18" charset="0"/>
              </a:defRPr>
            </a:lvl5pPr>
            <a:lvl6pPr marL="2514314" indent="-228575" algn="r" eaLnBrk="0" fontAlgn="base" hangingPunct="0">
              <a:spcBef>
                <a:spcPct val="0"/>
              </a:spcBef>
              <a:spcAft>
                <a:spcPct val="0"/>
              </a:spcAft>
              <a:defRPr sz="2400">
                <a:solidFill>
                  <a:schemeClr val="tx1"/>
                </a:solidFill>
                <a:latin typeface="Times New Roman" pitchFamily="18" charset="0"/>
              </a:defRPr>
            </a:lvl6pPr>
            <a:lvl7pPr marL="2971462" indent="-228575" algn="r" eaLnBrk="0" fontAlgn="base" hangingPunct="0">
              <a:spcBef>
                <a:spcPct val="0"/>
              </a:spcBef>
              <a:spcAft>
                <a:spcPct val="0"/>
              </a:spcAft>
              <a:defRPr sz="2400">
                <a:solidFill>
                  <a:schemeClr val="tx1"/>
                </a:solidFill>
                <a:latin typeface="Times New Roman" pitchFamily="18" charset="0"/>
              </a:defRPr>
            </a:lvl7pPr>
            <a:lvl8pPr marL="3428610" indent="-228575" algn="r" eaLnBrk="0" fontAlgn="base" hangingPunct="0">
              <a:spcBef>
                <a:spcPct val="0"/>
              </a:spcBef>
              <a:spcAft>
                <a:spcPct val="0"/>
              </a:spcAft>
              <a:defRPr sz="2400">
                <a:solidFill>
                  <a:schemeClr val="tx1"/>
                </a:solidFill>
                <a:latin typeface="Times New Roman" pitchFamily="18" charset="0"/>
              </a:defRPr>
            </a:lvl8pPr>
            <a:lvl9pPr marL="3885758" indent="-228575" algn="r" eaLnBrk="0" fontAlgn="base" hangingPunct="0">
              <a:spcBef>
                <a:spcPct val="0"/>
              </a:spcBef>
              <a:spcAft>
                <a:spcPct val="0"/>
              </a:spcAft>
              <a:defRPr sz="2400">
                <a:solidFill>
                  <a:schemeClr val="tx1"/>
                </a:solidFill>
                <a:latin typeface="Times New Roman" pitchFamily="18" charset="0"/>
              </a:defRPr>
            </a:lvl9pPr>
          </a:lstStyle>
          <a:p>
            <a:fld id="{942ECCBF-AC60-461A-8A99-D1F815A6B487}" type="slidenum">
              <a:rPr lang="en-US" sz="1200"/>
              <a:pPr/>
              <a:t>27</a:t>
            </a:fld>
            <a:endParaRPr lang="en-US" sz="1200"/>
          </a:p>
        </p:txBody>
      </p:sp>
      <p:sp>
        <p:nvSpPr>
          <p:cNvPr id="55299" name="Rectangle 2"/>
          <p:cNvSpPr>
            <a:spLocks noGrp="1" noRot="1" noChangeAspect="1" noChangeArrowheads="1" noTextEdit="1"/>
          </p:cNvSpPr>
          <p:nvPr>
            <p:ph type="sldImg"/>
          </p:nvPr>
        </p:nvSpPr>
        <p:spPr>
          <a:xfrm>
            <a:off x="1152525" y="692150"/>
            <a:ext cx="4552950" cy="3416300"/>
          </a:xfrm>
          <a:ln w="12700" cap="flat">
            <a:solidFill>
              <a:schemeClr val="tx1"/>
            </a:solidFill>
          </a:ln>
        </p:spPr>
      </p:sp>
      <p:sp>
        <p:nvSpPr>
          <p:cNvPr id="5530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lIns="77779" tIns="39684" rIns="77779" bIns="39684"/>
          <a:lstStyle/>
          <a:p>
            <a:endParaRPr lang="en-US" smtClean="0"/>
          </a:p>
        </p:txBody>
      </p:sp>
    </p:spTree>
    <p:extLst>
      <p:ext uri="{BB962C8B-B14F-4D97-AF65-F5344CB8AC3E}">
        <p14:creationId xmlns:p14="http://schemas.microsoft.com/office/powerpoint/2010/main" val="26392337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93E6CC-2269-429D-BEB6-E41A2322CB3E}" type="slidenum">
              <a:rPr lang="en-US"/>
              <a:pPr/>
              <a:t>28</a:t>
            </a:fld>
            <a:endParaRPr lang="en-US"/>
          </a:p>
        </p:txBody>
      </p:sp>
      <p:sp>
        <p:nvSpPr>
          <p:cNvPr id="212994" name="Rectangle 2"/>
          <p:cNvSpPr>
            <a:spLocks noGrp="1" noRot="1" noChangeAspect="1" noChangeArrowheads="1" noTextEdit="1"/>
          </p:cNvSpPr>
          <p:nvPr>
            <p:ph type="sldImg"/>
          </p:nvPr>
        </p:nvSpPr>
        <p:spPr bwMode="auto">
          <a:xfrm>
            <a:off x="1152525" y="692150"/>
            <a:ext cx="4552950" cy="3414713"/>
          </a:xfrm>
          <a:prstGeom prst="rect">
            <a:avLst/>
          </a:prstGeom>
          <a:noFill/>
          <a:ln w="12700" cap="flat">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2995" name="Rectangle 3"/>
          <p:cNvSpPr>
            <a:spLocks noGrp="1" noChangeArrowheads="1"/>
          </p:cNvSpPr>
          <p:nvPr>
            <p:ph type="body" idx="1"/>
          </p:nvPr>
        </p:nvSpPr>
        <p:spPr bwMode="auto">
          <a:xfrm>
            <a:off x="915294" y="4343705"/>
            <a:ext cx="5027414" cy="411540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7758" tIns="39672" rIns="77758" bIns="39672"/>
          <a:lstStyle/>
          <a:p>
            <a:endParaRPr lang="en-US"/>
          </a:p>
        </p:txBody>
      </p:sp>
    </p:spTree>
    <p:extLst>
      <p:ext uri="{BB962C8B-B14F-4D97-AF65-F5344CB8AC3E}">
        <p14:creationId xmlns:p14="http://schemas.microsoft.com/office/powerpoint/2010/main" val="34835188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Task Force brought back together the key players in passing the Radon Resistant Construction Act to develop the regulations that will be put in place .</a:t>
            </a:r>
          </a:p>
          <a:p>
            <a:endParaRPr lang="en-US" dirty="0"/>
          </a:p>
          <a:p>
            <a:r>
              <a:rPr lang="en-US" dirty="0" smtClean="0"/>
              <a:t>The key to a successful installation and risk reduction will be training both building contractors and code officials so they understand how the passive mitigation systems work and what is needed to activate </a:t>
            </a:r>
            <a:r>
              <a:rPr lang="en-US" smtClean="0"/>
              <a:t>when necessary.</a:t>
            </a:r>
            <a:endParaRPr lang="en-US" dirty="0"/>
          </a:p>
        </p:txBody>
      </p:sp>
      <p:sp>
        <p:nvSpPr>
          <p:cNvPr id="4" name="Slide Number Placeholder 3"/>
          <p:cNvSpPr>
            <a:spLocks noGrp="1"/>
          </p:cNvSpPr>
          <p:nvPr>
            <p:ph type="sldNum" sz="quarter" idx="10"/>
          </p:nvPr>
        </p:nvSpPr>
        <p:spPr/>
        <p:txBody>
          <a:bodyPr/>
          <a:lstStyle/>
          <a:p>
            <a:pPr>
              <a:defRPr/>
            </a:pPr>
            <a:fld id="{2E6710DC-8503-4A51-A82E-58F1B0AD07B4}" type="slidenum">
              <a:rPr lang="en-US" smtClean="0">
                <a:solidFill>
                  <a:prstClr val="black"/>
                </a:solidFill>
              </a:rPr>
              <a:pPr>
                <a:defRPr/>
              </a:pPr>
              <a:t>29</a:t>
            </a:fld>
            <a:endParaRPr lang="en-US">
              <a:solidFill>
                <a:prstClr val="black"/>
              </a:solidFill>
            </a:endParaRPr>
          </a:p>
        </p:txBody>
      </p:sp>
    </p:spTree>
    <p:extLst>
      <p:ext uri="{BB962C8B-B14F-4D97-AF65-F5344CB8AC3E}">
        <p14:creationId xmlns:p14="http://schemas.microsoft.com/office/powerpoint/2010/main" val="40357151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Representative Emily </a:t>
            </a:r>
            <a:r>
              <a:rPr lang="en-US" dirty="0" err="1"/>
              <a:t>McAsey</a:t>
            </a:r>
            <a:r>
              <a:rPr lang="en-US" dirty="0"/>
              <a:t> </a:t>
            </a:r>
            <a:r>
              <a:rPr lang="en-US" dirty="0" smtClean="0"/>
              <a:t>was contacted by Real Estate Attorneys who were her constituents.   Rep </a:t>
            </a:r>
            <a:r>
              <a:rPr lang="en-US" dirty="0" err="1" smtClean="0"/>
              <a:t>McAsey</a:t>
            </a:r>
            <a:r>
              <a:rPr lang="en-US" dirty="0" smtClean="0"/>
              <a:t> is a former State Assistant District Attorney and knew the local Real Estate Attorneys in her district.  We should note that her district is a Zone 2 county according to the USPEA map, but we know that approximately 50% of the homes in her district have elevated radon concentrations.  As a note her district does border Argonne National Lab.</a:t>
            </a:r>
          </a:p>
          <a:p>
            <a:endParaRPr lang="en-US" dirty="0"/>
          </a:p>
          <a:p>
            <a:r>
              <a:rPr lang="en-US" dirty="0" smtClean="0"/>
              <a:t> The concern was not with the health effects of radon exposure, or radiation exposure, but simply the aesthetics of the mitigation systems.  Simply they just looked bad on new homes.</a:t>
            </a:r>
          </a:p>
          <a:p>
            <a:endParaRPr lang="en-US" dirty="0"/>
          </a:p>
          <a:p>
            <a:r>
              <a:rPr lang="en-US" dirty="0" smtClean="0"/>
              <a:t>The Real Estate Attorneys wanted to solve this aesthetic problem for their clients and knew that some communities had adopted RRNC building codes and thought it should be a statewide requirement.</a:t>
            </a:r>
            <a:endParaRPr lang="en-US" dirty="0"/>
          </a:p>
        </p:txBody>
      </p:sp>
      <p:sp>
        <p:nvSpPr>
          <p:cNvPr id="4" name="Slide Number Placeholder 3"/>
          <p:cNvSpPr>
            <a:spLocks noGrp="1"/>
          </p:cNvSpPr>
          <p:nvPr>
            <p:ph type="sldNum" sz="quarter" idx="10"/>
          </p:nvPr>
        </p:nvSpPr>
        <p:spPr/>
        <p:txBody>
          <a:bodyPr/>
          <a:lstStyle/>
          <a:p>
            <a:pPr>
              <a:defRPr/>
            </a:pPr>
            <a:fld id="{2E6710DC-8503-4A51-A82E-58F1B0AD07B4}" type="slidenum">
              <a:rPr lang="en-US" smtClean="0">
                <a:solidFill>
                  <a:prstClr val="black"/>
                </a:solidFill>
              </a:rPr>
              <a:pPr>
                <a:defRPr/>
              </a:pPr>
              <a:t>30</a:t>
            </a:fld>
            <a:endParaRPr lang="en-US">
              <a:solidFill>
                <a:prstClr val="black"/>
              </a:solidFill>
            </a:endParaRPr>
          </a:p>
        </p:txBody>
      </p:sp>
    </p:spTree>
    <p:extLst>
      <p:ext uri="{BB962C8B-B14F-4D97-AF65-F5344CB8AC3E}">
        <p14:creationId xmlns:p14="http://schemas.microsoft.com/office/powerpoint/2010/main" val="16245427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E20641-9C78-4ABD-A082-6619049CAB24}" type="slidenum">
              <a:rPr lang="en-US" altLang="en-US"/>
              <a:pPr/>
              <a:t>33</a:t>
            </a:fld>
            <a:endParaRPr lang="en-US" altLang="en-US"/>
          </a:p>
        </p:txBody>
      </p:sp>
      <p:sp>
        <p:nvSpPr>
          <p:cNvPr id="147458" name="Rectangle 2"/>
          <p:cNvSpPr>
            <a:spLocks noGrp="1" noRot="1" noChangeAspect="1" noChangeArrowheads="1"/>
          </p:cNvSpPr>
          <p:nvPr>
            <p:ph type="sldImg"/>
          </p:nvPr>
        </p:nvSpPr>
        <p:spPr bwMode="auto">
          <a:xfrm>
            <a:off x="1150938" y="688975"/>
            <a:ext cx="4557712" cy="3419475"/>
          </a:xfrm>
          <a:prstGeom prst="rect">
            <a:avLst/>
          </a:prstGeom>
          <a:solidFill>
            <a:srgbClr val="FFFFFF"/>
          </a:solidFill>
          <a:ln>
            <a:solidFill>
              <a:srgbClr val="000000"/>
            </a:solidFill>
            <a:miter lim="800000"/>
            <a:headEnd/>
            <a:tailEnd/>
          </a:ln>
        </p:spPr>
      </p:sp>
      <p:sp>
        <p:nvSpPr>
          <p:cNvPr id="147459" name="Rectangle 3"/>
          <p:cNvSpPr>
            <a:spLocks noGrp="1" noChangeArrowheads="1"/>
          </p:cNvSpPr>
          <p:nvPr>
            <p:ph type="body" idx="1"/>
          </p:nvPr>
        </p:nvSpPr>
        <p:spPr bwMode="auto">
          <a:xfrm>
            <a:off x="915294" y="4345215"/>
            <a:ext cx="5027414" cy="4115405"/>
          </a:xfrm>
          <a:prstGeom prst="rect">
            <a:avLst/>
          </a:prstGeom>
          <a:solidFill>
            <a:srgbClr val="FFFFFF"/>
          </a:solidFill>
          <a:ln>
            <a:solidFill>
              <a:srgbClr val="000000"/>
            </a:solidFill>
            <a:miter lim="800000"/>
            <a:headEnd/>
            <a:tailEnd/>
          </a:ln>
        </p:spPr>
        <p:txBody>
          <a:bodyPr lIns="89896" tIns="44948" rIns="89896" bIns="44948"/>
          <a:lstStyle/>
          <a:p>
            <a:r>
              <a:rPr lang="en-US" altLang="en-US" b="1"/>
              <a:t>Script:</a:t>
            </a:r>
            <a:r>
              <a:rPr lang="en-US" altLang="en-US"/>
              <a:t>  Illinois takes radon exposure seriously.  In response to industry requests for more stringent regulations for radon measurement and mitigation, the former Illinois Department of Nuclear Safety (now the Illinois Emergency Management Agency) proposed </a:t>
            </a:r>
            <a:r>
              <a:rPr lang="en-US" altLang="en-US" i="1"/>
              <a:t>The Radon Industry Licensing Act</a:t>
            </a:r>
            <a:r>
              <a:rPr lang="en-US" altLang="en-US"/>
              <a:t> which was signed into law in July 1997 and became effective January 1, 1998.  Illinois regulations implementing this Act, </a:t>
            </a:r>
            <a:r>
              <a:rPr lang="en-US" altLang="en-US" i="1"/>
              <a:t>32 IL. Adm. Code 422, Licensing of Radon Detection and Mitigation Services</a:t>
            </a:r>
            <a:r>
              <a:rPr lang="en-US" altLang="en-US"/>
              <a:t> (the Radon Rule) became effective June 1, 1998.  The </a:t>
            </a:r>
            <a:r>
              <a:rPr lang="en-US" altLang="en-US" i="1"/>
              <a:t>Radon Industry Licensing Act</a:t>
            </a:r>
            <a:r>
              <a:rPr lang="en-US" altLang="en-US"/>
              <a:t> is a consumer protection act requiring that individuals who provide radon measurement and mitigation services  be licensed with the Illinois Emergency Management Agency. Occupants are exempt from the Act if testing their own residence. The Act does not require that radon testing be performed. </a:t>
            </a:r>
          </a:p>
          <a:p>
            <a:r>
              <a:rPr lang="en-US" altLang="en-US"/>
              <a:t>There is no law requiring that a radon test be performed.  However, the  </a:t>
            </a:r>
            <a:r>
              <a:rPr lang="en-US" altLang="en-US" i="1"/>
              <a:t>Illinois Residential Real Property Disclosure Act</a:t>
            </a:r>
            <a:r>
              <a:rPr lang="en-US" altLang="en-US"/>
              <a:t> requires sellers to disclose known radon levels of 4.0 picocuries per liter of air (pCi/L) or more.  The United States Environmental Protection Agency (USEPA) has designated 4.0 pCi/L as the Action Level, the level at which mitigation is recommended to reduce indoor radon levels.</a:t>
            </a:r>
          </a:p>
        </p:txBody>
      </p:sp>
    </p:spTree>
    <p:extLst>
      <p:ext uri="{BB962C8B-B14F-4D97-AF65-F5344CB8AC3E}">
        <p14:creationId xmlns:p14="http://schemas.microsoft.com/office/powerpoint/2010/main" val="668861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7D5BCC98-19B5-4D53-9627-C39BD7A65943}" type="slidenum">
              <a:rPr lang="en-US" altLang="en-US"/>
              <a:pPr/>
              <a:t>7</a:t>
            </a:fld>
            <a:endParaRPr lang="en-US" altLang="en-US"/>
          </a:p>
        </p:txBody>
      </p:sp>
      <p:sp>
        <p:nvSpPr>
          <p:cNvPr id="329730" name="Rectangle 7"/>
          <p:cNvSpPr txBox="1">
            <a:spLocks noGrp="1" noChangeArrowheads="1"/>
          </p:cNvSpPr>
          <p:nvPr/>
        </p:nvSpPr>
        <p:spPr bwMode="auto">
          <a:xfrm>
            <a:off x="3885904" y="8685894"/>
            <a:ext cx="2972097" cy="458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1404" tIns="45703" rIns="91404" bIns="45703" anchor="b"/>
          <a:lstStyle>
            <a:lvl1pPr algn="l" defTabSz="966788">
              <a:defRPr kumimoji="1" sz="2400">
                <a:solidFill>
                  <a:schemeClr val="tx1"/>
                </a:solidFill>
                <a:latin typeface="Times New Roman" pitchFamily="18" charset="0"/>
              </a:defRPr>
            </a:lvl1pPr>
            <a:lvl2pPr marL="785813" indent="-303213" algn="l" defTabSz="966788">
              <a:defRPr kumimoji="1" sz="2400">
                <a:solidFill>
                  <a:schemeClr val="tx1"/>
                </a:solidFill>
                <a:latin typeface="Times New Roman" pitchFamily="18" charset="0"/>
              </a:defRPr>
            </a:lvl2pPr>
            <a:lvl3pPr marL="1208088" indent="-241300" algn="l" defTabSz="966788">
              <a:defRPr kumimoji="1" sz="2400">
                <a:solidFill>
                  <a:schemeClr val="tx1"/>
                </a:solidFill>
                <a:latin typeface="Times New Roman" pitchFamily="18" charset="0"/>
              </a:defRPr>
            </a:lvl3pPr>
            <a:lvl4pPr marL="1690688" indent="-241300" algn="l" defTabSz="966788">
              <a:defRPr kumimoji="1" sz="2400">
                <a:solidFill>
                  <a:schemeClr val="tx1"/>
                </a:solidFill>
                <a:latin typeface="Times New Roman" pitchFamily="18" charset="0"/>
              </a:defRPr>
            </a:lvl4pPr>
            <a:lvl5pPr marL="2174875" indent="-241300" algn="l" defTabSz="966788">
              <a:defRPr kumimoji="1" sz="2400">
                <a:solidFill>
                  <a:schemeClr val="tx1"/>
                </a:solidFill>
                <a:latin typeface="Times New Roman" pitchFamily="18" charset="0"/>
              </a:defRPr>
            </a:lvl5pPr>
            <a:lvl6pPr marL="2632075" indent="-241300" defTabSz="966788" fontAlgn="base">
              <a:spcBef>
                <a:spcPct val="0"/>
              </a:spcBef>
              <a:spcAft>
                <a:spcPct val="0"/>
              </a:spcAft>
              <a:defRPr kumimoji="1" sz="2400">
                <a:solidFill>
                  <a:schemeClr val="tx1"/>
                </a:solidFill>
                <a:latin typeface="Times New Roman" pitchFamily="18" charset="0"/>
              </a:defRPr>
            </a:lvl6pPr>
            <a:lvl7pPr marL="3089275" indent="-241300" defTabSz="966788" fontAlgn="base">
              <a:spcBef>
                <a:spcPct val="0"/>
              </a:spcBef>
              <a:spcAft>
                <a:spcPct val="0"/>
              </a:spcAft>
              <a:defRPr kumimoji="1" sz="2400">
                <a:solidFill>
                  <a:schemeClr val="tx1"/>
                </a:solidFill>
                <a:latin typeface="Times New Roman" pitchFamily="18" charset="0"/>
              </a:defRPr>
            </a:lvl7pPr>
            <a:lvl8pPr marL="3546475" indent="-241300" defTabSz="966788" fontAlgn="base">
              <a:spcBef>
                <a:spcPct val="0"/>
              </a:spcBef>
              <a:spcAft>
                <a:spcPct val="0"/>
              </a:spcAft>
              <a:defRPr kumimoji="1" sz="2400">
                <a:solidFill>
                  <a:schemeClr val="tx1"/>
                </a:solidFill>
                <a:latin typeface="Times New Roman" pitchFamily="18" charset="0"/>
              </a:defRPr>
            </a:lvl8pPr>
            <a:lvl9pPr marL="4003675" indent="-241300" defTabSz="966788" fontAlgn="base">
              <a:spcBef>
                <a:spcPct val="0"/>
              </a:spcBef>
              <a:spcAft>
                <a:spcPct val="0"/>
              </a:spcAft>
              <a:defRPr kumimoji="1" sz="2400">
                <a:solidFill>
                  <a:schemeClr val="tx1"/>
                </a:solidFill>
                <a:latin typeface="Times New Roman" pitchFamily="18" charset="0"/>
              </a:defRPr>
            </a:lvl9pPr>
          </a:lstStyle>
          <a:p>
            <a:pPr algn="r" eaLnBrk="0" hangingPunct="0"/>
            <a:fld id="{B8449209-9FA4-4993-A5A4-AFDC2895CB05}" type="slidenum">
              <a:rPr kumimoji="0" lang="en-US" altLang="en-US" sz="1100"/>
              <a:pPr algn="r" eaLnBrk="0" hangingPunct="0"/>
              <a:t>7</a:t>
            </a:fld>
            <a:endParaRPr kumimoji="0" lang="en-US" altLang="en-US" sz="1100"/>
          </a:p>
        </p:txBody>
      </p:sp>
      <p:sp>
        <p:nvSpPr>
          <p:cNvPr id="329731" name="Rectangle 2"/>
          <p:cNvSpPr>
            <a:spLocks noGrp="1" noChangeArrowheads="1"/>
          </p:cNvSpPr>
          <p:nvPr>
            <p:ph type="body" idx="1"/>
          </p:nvPr>
        </p:nvSpPr>
        <p:spPr>
          <a:ln/>
          <a:extLst>
            <a:ext uri="{91240B29-F687-4F45-9708-019B960494DF}">
              <a14:hiddenLine xmlns:a14="http://schemas.microsoft.com/office/drawing/2010/main" w="9525">
                <a:solidFill>
                  <a:schemeClr val="tx1"/>
                </a:solidFill>
                <a:miter lim="800000"/>
                <a:headEnd/>
                <a:tailEnd/>
              </a14:hiddenLine>
            </a:ext>
          </a:extLst>
        </p:spPr>
        <p:txBody>
          <a:bodyPr lIns="77753" tIns="39670" rIns="77753" bIns="39670"/>
          <a:lstStyle/>
          <a:p>
            <a:endParaRPr lang="en-US" altLang="en-US"/>
          </a:p>
        </p:txBody>
      </p:sp>
      <p:sp>
        <p:nvSpPr>
          <p:cNvPr id="329732" name="Rectangle 3"/>
          <p:cNvSpPr>
            <a:spLocks noGrp="1" noRot="1" noChangeAspect="1" noChangeArrowheads="1" noTextEdit="1"/>
          </p:cNvSpPr>
          <p:nvPr>
            <p:ph type="sldImg"/>
          </p:nvPr>
        </p:nvSpPr>
        <p:spPr>
          <a:xfrm>
            <a:off x="1152525" y="692150"/>
            <a:ext cx="4552950" cy="3416300"/>
          </a:xfrm>
          <a:ln w="12700" cap="flat">
            <a:solidFill>
              <a:schemeClr val="tx1"/>
            </a:solidFill>
          </a:ln>
        </p:spPr>
      </p:sp>
    </p:spTree>
    <p:extLst>
      <p:ext uri="{BB962C8B-B14F-4D97-AF65-F5344CB8AC3E}">
        <p14:creationId xmlns:p14="http://schemas.microsoft.com/office/powerpoint/2010/main" val="2373267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2769" name="Rectangle 7"/>
          <p:cNvSpPr>
            <a:spLocks noGrp="1" noChangeArrowheads="1"/>
          </p:cNvSpPr>
          <p:nvPr>
            <p:ph type="sldNum" sz="quarter" idx="4294967295"/>
          </p:nvPr>
        </p:nvSpPr>
        <p:spPr bwMode="auto">
          <a:xfrm>
            <a:off x="3884855" y="8685865"/>
            <a:ext cx="2971594" cy="456573"/>
          </a:xfrm>
          <a:prstGeom prst="rect">
            <a:avLst/>
          </a:prstGeom>
          <a:noFill/>
          <a:ln>
            <a:miter lim="800000"/>
            <a:headEnd/>
            <a:tailEnd/>
          </a:ln>
        </p:spPr>
        <p:txBody>
          <a:bodyPr lIns="91403" tIns="45702" rIns="91403" bIns="45702"/>
          <a:lstStyle/>
          <a:p>
            <a:pPr eaLnBrk="0" hangingPunct="0"/>
            <a:fld id="{B50EA181-4A21-42D4-B53B-2F86EF46587D}" type="slidenum">
              <a:rPr lang="en-US"/>
              <a:pPr eaLnBrk="0" hangingPunct="0"/>
              <a:t>10</a:t>
            </a:fld>
            <a:endParaRPr lang="en-US"/>
          </a:p>
        </p:txBody>
      </p:sp>
      <p:sp>
        <p:nvSpPr>
          <p:cNvPr id="672770" name="Rectangle 2"/>
          <p:cNvSpPr>
            <a:spLocks noGrp="1" noRot="1" noChangeAspect="1" noChangeArrowheads="1" noTextEdit="1"/>
          </p:cNvSpPr>
          <p:nvPr>
            <p:ph type="sldImg"/>
          </p:nvPr>
        </p:nvSpPr>
        <p:spPr>
          <a:xfrm>
            <a:off x="1374775" y="685800"/>
            <a:ext cx="4154488" cy="3117850"/>
          </a:xfrm>
          <a:ln cap="flat"/>
        </p:spPr>
      </p:sp>
      <p:sp>
        <p:nvSpPr>
          <p:cNvPr id="672771" name="Rectangle 3"/>
          <p:cNvSpPr>
            <a:spLocks noGrp="1" noChangeArrowheads="1"/>
          </p:cNvSpPr>
          <p:nvPr>
            <p:ph type="body" idx="1"/>
          </p:nvPr>
        </p:nvSpPr>
        <p:spPr>
          <a:xfrm>
            <a:off x="746789" y="4049757"/>
            <a:ext cx="5372204" cy="4504765"/>
          </a:xfrm>
          <a:noFill/>
          <a:ln w="9525"/>
        </p:spPr>
        <p:txBody>
          <a:bodyPr lIns="95008" tIns="48309" rIns="95008" bIns="48309"/>
          <a:lstStyle/>
          <a:p>
            <a:pPr eaLnBrk="1" hangingPunct="1"/>
            <a:r>
              <a:rPr lang="en-US" smtClean="0">
                <a:cs typeface="Times New Roman" pitchFamily="18" charset="0"/>
              </a:rPr>
              <a:t>When radon decay products are inhaled they stick to sensitive lung tissue.  Being short-lived, they will break down while they are in the lungs.  This exposes the lung tissue to radiation.</a:t>
            </a:r>
          </a:p>
          <a:p>
            <a:pPr eaLnBrk="1" hangingPunct="1"/>
            <a:r>
              <a:rPr lang="en-US" smtClean="0">
                <a:cs typeface="Times New Roman" pitchFamily="18" charset="0"/>
              </a:rPr>
              <a:t> </a:t>
            </a:r>
          </a:p>
          <a:p>
            <a:pPr eaLnBrk="1" hangingPunct="1"/>
            <a:r>
              <a:rPr lang="en-US" smtClean="0">
                <a:cs typeface="Times New Roman" pitchFamily="18" charset="0"/>
              </a:rPr>
              <a:t>If the alpha particle hits the live pulmonary epithelium DNA, it can damage the cancer suppressant genes and increase risk for contracting lung cancer.  In addition to the alpha particle causing double and single strand DNA breaks, the alpha particle can also cause ionization of material around the DNA that can also damage it (shown on right of DNA strand).</a:t>
            </a:r>
          </a:p>
          <a:p>
            <a:pPr eaLnBrk="1" hangingPunct="1"/>
            <a:endParaRPr lang="en-US" smtClean="0">
              <a:cs typeface="Times New Roman" pitchFamily="18" charset="0"/>
            </a:endParaRPr>
          </a:p>
          <a:p>
            <a:pPr eaLnBrk="1" hangingPunct="1"/>
            <a:r>
              <a:rPr lang="en-US" smtClean="0">
                <a:cs typeface="Times New Roman" pitchFamily="18" charset="0"/>
              </a:rPr>
              <a:t>This is the mechanism that radon (and more specifically the radon decay products) can lead to an increased risk of lung cancer.</a:t>
            </a:r>
          </a:p>
          <a:p>
            <a:pPr eaLnBrk="1" hangingPunct="1"/>
            <a:endParaRPr lang="en-US" smtClean="0">
              <a:cs typeface="Times New Roman" pitchFamily="18" charset="0"/>
            </a:endParaRPr>
          </a:p>
          <a:p>
            <a:pPr eaLnBrk="1" hangingPunct="1"/>
            <a:r>
              <a:rPr lang="en-US" smtClean="0">
                <a:cs typeface="Times New Roman" pitchFamily="18" charset="0"/>
              </a:rPr>
              <a:t>What are the probability of this happening? It is based on how much radon you are exposed to and for how long.</a:t>
            </a:r>
          </a:p>
          <a:p>
            <a:pPr eaLnBrk="1" hangingPunct="1"/>
            <a:r>
              <a:rPr lang="en-US" smtClean="0">
                <a:cs typeface="Times New Roman" pitchFamily="18" charset="0"/>
              </a:rPr>
              <a:t> </a:t>
            </a:r>
          </a:p>
          <a:p>
            <a:pPr eaLnBrk="1" hangingPunct="1"/>
            <a:endParaRPr lang="en-US" smtClean="0"/>
          </a:p>
          <a:p>
            <a:pPr eaLnBrk="1" hangingPunct="1"/>
            <a:r>
              <a:rPr lang="en-US" smtClean="0"/>
              <a:t>I thank Doug Kladder for use of original slide that has been modified. </a:t>
            </a:r>
          </a:p>
          <a:p>
            <a:pPr>
              <a:spcBef>
                <a:spcPts val="1203"/>
              </a:spcBef>
              <a:spcAft>
                <a:spcPts val="295"/>
              </a:spcAft>
            </a:pPr>
            <a:endParaRPr lang="en-US" b="1" smtClean="0"/>
          </a:p>
        </p:txBody>
      </p:sp>
    </p:spTree>
    <p:extLst>
      <p:ext uri="{BB962C8B-B14F-4D97-AF65-F5344CB8AC3E}">
        <p14:creationId xmlns:p14="http://schemas.microsoft.com/office/powerpoint/2010/main" val="17171361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D7C2C309-2FB6-419C-A0E9-519137CC1B80}" type="slidenum">
              <a:rPr lang="en-US" altLang="en-US"/>
              <a:pPr/>
              <a:t>11</a:t>
            </a:fld>
            <a:endParaRPr lang="en-US" altLang="en-US"/>
          </a:p>
        </p:txBody>
      </p:sp>
      <p:sp>
        <p:nvSpPr>
          <p:cNvPr id="339970" name="Rectangle 7"/>
          <p:cNvSpPr txBox="1">
            <a:spLocks noGrp="1" noChangeArrowheads="1"/>
          </p:cNvSpPr>
          <p:nvPr/>
        </p:nvSpPr>
        <p:spPr bwMode="auto">
          <a:xfrm>
            <a:off x="3885904" y="8685894"/>
            <a:ext cx="2972097" cy="458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1404" tIns="45703" rIns="91404" bIns="45703" anchor="b"/>
          <a:lstStyle>
            <a:lvl1pPr algn="l" defTabSz="966788">
              <a:defRPr kumimoji="1" sz="2400">
                <a:solidFill>
                  <a:schemeClr val="tx1"/>
                </a:solidFill>
                <a:latin typeface="Times New Roman" pitchFamily="18" charset="0"/>
              </a:defRPr>
            </a:lvl1pPr>
            <a:lvl2pPr marL="785813" indent="-303213" algn="l" defTabSz="966788">
              <a:defRPr kumimoji="1" sz="2400">
                <a:solidFill>
                  <a:schemeClr val="tx1"/>
                </a:solidFill>
                <a:latin typeface="Times New Roman" pitchFamily="18" charset="0"/>
              </a:defRPr>
            </a:lvl2pPr>
            <a:lvl3pPr marL="1208088" indent="-241300" algn="l" defTabSz="966788">
              <a:defRPr kumimoji="1" sz="2400">
                <a:solidFill>
                  <a:schemeClr val="tx1"/>
                </a:solidFill>
                <a:latin typeface="Times New Roman" pitchFamily="18" charset="0"/>
              </a:defRPr>
            </a:lvl3pPr>
            <a:lvl4pPr marL="1690688" indent="-241300" algn="l" defTabSz="966788">
              <a:defRPr kumimoji="1" sz="2400">
                <a:solidFill>
                  <a:schemeClr val="tx1"/>
                </a:solidFill>
                <a:latin typeface="Times New Roman" pitchFamily="18" charset="0"/>
              </a:defRPr>
            </a:lvl4pPr>
            <a:lvl5pPr marL="2174875" indent="-241300" algn="l" defTabSz="966788">
              <a:defRPr kumimoji="1" sz="2400">
                <a:solidFill>
                  <a:schemeClr val="tx1"/>
                </a:solidFill>
                <a:latin typeface="Times New Roman" pitchFamily="18" charset="0"/>
              </a:defRPr>
            </a:lvl5pPr>
            <a:lvl6pPr marL="2632075" indent="-241300" defTabSz="966788" fontAlgn="base">
              <a:spcBef>
                <a:spcPct val="0"/>
              </a:spcBef>
              <a:spcAft>
                <a:spcPct val="0"/>
              </a:spcAft>
              <a:defRPr kumimoji="1" sz="2400">
                <a:solidFill>
                  <a:schemeClr val="tx1"/>
                </a:solidFill>
                <a:latin typeface="Times New Roman" pitchFamily="18" charset="0"/>
              </a:defRPr>
            </a:lvl6pPr>
            <a:lvl7pPr marL="3089275" indent="-241300" defTabSz="966788" fontAlgn="base">
              <a:spcBef>
                <a:spcPct val="0"/>
              </a:spcBef>
              <a:spcAft>
                <a:spcPct val="0"/>
              </a:spcAft>
              <a:defRPr kumimoji="1" sz="2400">
                <a:solidFill>
                  <a:schemeClr val="tx1"/>
                </a:solidFill>
                <a:latin typeface="Times New Roman" pitchFamily="18" charset="0"/>
              </a:defRPr>
            </a:lvl7pPr>
            <a:lvl8pPr marL="3546475" indent="-241300" defTabSz="966788" fontAlgn="base">
              <a:spcBef>
                <a:spcPct val="0"/>
              </a:spcBef>
              <a:spcAft>
                <a:spcPct val="0"/>
              </a:spcAft>
              <a:defRPr kumimoji="1" sz="2400">
                <a:solidFill>
                  <a:schemeClr val="tx1"/>
                </a:solidFill>
                <a:latin typeface="Times New Roman" pitchFamily="18" charset="0"/>
              </a:defRPr>
            </a:lvl8pPr>
            <a:lvl9pPr marL="4003675" indent="-241300" defTabSz="966788" fontAlgn="base">
              <a:spcBef>
                <a:spcPct val="0"/>
              </a:spcBef>
              <a:spcAft>
                <a:spcPct val="0"/>
              </a:spcAft>
              <a:defRPr kumimoji="1" sz="2400">
                <a:solidFill>
                  <a:schemeClr val="tx1"/>
                </a:solidFill>
                <a:latin typeface="Times New Roman" pitchFamily="18" charset="0"/>
              </a:defRPr>
            </a:lvl9pPr>
          </a:lstStyle>
          <a:p>
            <a:pPr algn="r" eaLnBrk="0" hangingPunct="0"/>
            <a:fld id="{338FFE7D-1391-44AA-8321-2B7C9377519C}" type="slidenum">
              <a:rPr kumimoji="0" lang="en-US" altLang="en-US" sz="1100"/>
              <a:pPr algn="r" eaLnBrk="0" hangingPunct="0"/>
              <a:t>11</a:t>
            </a:fld>
            <a:endParaRPr kumimoji="0" lang="en-US" altLang="en-US" sz="1100"/>
          </a:p>
        </p:txBody>
      </p:sp>
      <p:sp>
        <p:nvSpPr>
          <p:cNvPr id="339971" name="Rectangle 2"/>
          <p:cNvSpPr>
            <a:spLocks noGrp="1" noRot="1" noChangeAspect="1" noChangeArrowheads="1" noTextEdit="1"/>
          </p:cNvSpPr>
          <p:nvPr>
            <p:ph type="sldImg"/>
          </p:nvPr>
        </p:nvSpPr>
        <p:spPr>
          <a:xfrm>
            <a:off x="1155700" y="698500"/>
            <a:ext cx="4546600" cy="3411538"/>
          </a:xfrm>
          <a:ln w="12700" cap="flat">
            <a:solidFill>
              <a:schemeClr val="tx1"/>
            </a:solidFill>
          </a:ln>
        </p:spPr>
      </p:sp>
      <p:sp>
        <p:nvSpPr>
          <p:cNvPr id="339972" name="Rectangle 3"/>
          <p:cNvSpPr>
            <a:spLocks noGrp="1" noChangeArrowheads="1"/>
          </p:cNvSpPr>
          <p:nvPr>
            <p:ph type="body" idx="1"/>
          </p:nvPr>
        </p:nvSpPr>
        <p:spPr>
          <a:xfrm>
            <a:off x="915294" y="4346729"/>
            <a:ext cx="5027414" cy="4109356"/>
          </a:xfrm>
          <a:noFill/>
          <a:ln/>
          <a:extLst>
            <a:ext uri="{91240B29-F687-4F45-9708-019B960494DF}">
              <a14:hiddenLine xmlns:a14="http://schemas.microsoft.com/office/drawing/2010/main" w="9525">
                <a:solidFill>
                  <a:schemeClr val="tx1"/>
                </a:solidFill>
                <a:miter lim="800000"/>
                <a:headEnd/>
                <a:tailEnd/>
              </a14:hiddenLine>
            </a:ext>
          </a:extLst>
        </p:spPr>
        <p:txBody>
          <a:bodyPr lIns="93625" tIns="47607" rIns="93625" bIns="47607"/>
          <a:lstStyle/>
          <a:p>
            <a:pPr defTabSz="900769"/>
            <a:r>
              <a:rPr lang="en-US" altLang="en-US"/>
              <a:t>To provide an idea of just how destructive the particles that are released when the decay products radioactively decay, the picture above shows a piece of plastic from a radon testing device that was placed in a home for 3 months containing, on the average, 4.0 pCi/L of radon.  During this period of time the air in the room would diffuse (no air pump) through a paper filter into a small container where the piece of plastic was housed.  When radon, and its decay products, decay within the container the resultant alpha particles strike the plastic hard enough to create pits.  These pits are large enough to be seen under relatively low magnification (100 power).  Note that the plastic is similar to plastics used in some eyewear.  </a:t>
            </a:r>
          </a:p>
          <a:p>
            <a:pPr defTabSz="900769"/>
            <a:r>
              <a:rPr lang="en-US" altLang="en-US"/>
              <a:t>Consider, if the alpha particles are forceful enough to create pits in plastic they are certainly forceful enough to impact, penetrate, and damage soft tissue.  This is what happens in the lungs.  Also consider that the act of breathing causes approximately 20,000 liters of air to b inhaled and exhaled on a daily basis, thus bringing far more radon decay products into the lungs than would have diffused (drifted) through a paper filter and into the plastic casing that housed this piece of plastic.</a:t>
            </a:r>
          </a:p>
        </p:txBody>
      </p:sp>
    </p:spTree>
    <p:extLst>
      <p:ext uri="{BB962C8B-B14F-4D97-AF65-F5344CB8AC3E}">
        <p14:creationId xmlns:p14="http://schemas.microsoft.com/office/powerpoint/2010/main" val="42649535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1FEAD4-47B0-4E57-807C-5816BC18F249}" type="slidenum">
              <a:rPr lang="en-US" altLang="en-US"/>
              <a:pPr/>
              <a:t>12</a:t>
            </a:fld>
            <a:endParaRPr lang="en-US" altLang="en-US"/>
          </a:p>
        </p:txBody>
      </p:sp>
      <p:sp>
        <p:nvSpPr>
          <p:cNvPr id="140290" name="Rectangle 2"/>
          <p:cNvSpPr>
            <a:spLocks noGrp="1" noRot="1" noChangeAspect="1" noChangeArrowheads="1" noTextEdit="1"/>
          </p:cNvSpPr>
          <p:nvPr>
            <p:ph type="sldImg"/>
          </p:nvPr>
        </p:nvSpPr>
        <p:spPr bwMode="auto">
          <a:xfrm>
            <a:off x="1152525" y="692150"/>
            <a:ext cx="4552950" cy="3416300"/>
          </a:xfrm>
          <a:prstGeom prst="rect">
            <a:avLst/>
          </a:prstGeom>
          <a:noFill/>
          <a:ln w="12700" cap="flat">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0291" name="Rectangle 3"/>
          <p:cNvSpPr>
            <a:spLocks noGrp="1" noChangeArrowheads="1"/>
          </p:cNvSpPr>
          <p:nvPr>
            <p:ph type="body" idx="1"/>
          </p:nvPr>
        </p:nvSpPr>
        <p:spPr bwMode="auto">
          <a:xfrm>
            <a:off x="915294" y="4343705"/>
            <a:ext cx="5027414" cy="411540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7758" tIns="39672" rIns="77758" bIns="39672"/>
          <a:lstStyle/>
          <a:p>
            <a:endParaRPr lang="en-US" altLang="en-US"/>
          </a:p>
        </p:txBody>
      </p:sp>
    </p:spTree>
    <p:extLst>
      <p:ext uri="{BB962C8B-B14F-4D97-AF65-F5344CB8AC3E}">
        <p14:creationId xmlns:p14="http://schemas.microsoft.com/office/powerpoint/2010/main" val="42106356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67B1AD-DDFA-47D2-8E71-FDA21921E803}" type="slidenum">
              <a:rPr lang="en-US" altLang="en-US"/>
              <a:pPr/>
              <a:t>13</a:t>
            </a:fld>
            <a:endParaRPr lang="en-US" altLang="en-US"/>
          </a:p>
        </p:txBody>
      </p:sp>
      <p:sp>
        <p:nvSpPr>
          <p:cNvPr id="132098" name="Rectangle 2"/>
          <p:cNvSpPr>
            <a:spLocks noGrp="1" noRot="1" noChangeAspect="1" noChangeArrowheads="1" noTextEdit="1"/>
          </p:cNvSpPr>
          <p:nvPr>
            <p:ph type="sldImg"/>
          </p:nvPr>
        </p:nvSpPr>
        <p:spPr bwMode="auto">
          <a:xfrm>
            <a:off x="1152525" y="692150"/>
            <a:ext cx="4552950" cy="3416300"/>
          </a:xfrm>
          <a:prstGeom prst="rect">
            <a:avLst/>
          </a:prstGeom>
          <a:noFill/>
          <a:ln w="12700" cap="flat">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2099" name="Rectangle 3"/>
          <p:cNvSpPr>
            <a:spLocks noGrp="1" noChangeArrowheads="1"/>
          </p:cNvSpPr>
          <p:nvPr>
            <p:ph type="body" idx="1"/>
          </p:nvPr>
        </p:nvSpPr>
        <p:spPr bwMode="auto">
          <a:xfrm>
            <a:off x="915294" y="4343705"/>
            <a:ext cx="5027414" cy="411540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7758" tIns="39672" rIns="77758" bIns="39672"/>
          <a:lstStyle/>
          <a:p>
            <a:endParaRPr lang="en-US" altLang="en-US"/>
          </a:p>
        </p:txBody>
      </p:sp>
    </p:spTree>
    <p:extLst>
      <p:ext uri="{BB962C8B-B14F-4D97-AF65-F5344CB8AC3E}">
        <p14:creationId xmlns:p14="http://schemas.microsoft.com/office/powerpoint/2010/main" val="2820193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defTabSz="914282" eaLnBrk="0" hangingPunct="0">
              <a:defRPr sz="2300">
                <a:solidFill>
                  <a:schemeClr val="tx1"/>
                </a:solidFill>
                <a:latin typeface="Times New Roman" pitchFamily="18" charset="0"/>
              </a:defRPr>
            </a:lvl1pPr>
            <a:lvl2pPr marL="702600" indent="-270231" defTabSz="914282" eaLnBrk="0" hangingPunct="0">
              <a:defRPr sz="2300">
                <a:solidFill>
                  <a:schemeClr val="tx1"/>
                </a:solidFill>
                <a:latin typeface="Times New Roman" pitchFamily="18" charset="0"/>
              </a:defRPr>
            </a:lvl2pPr>
            <a:lvl3pPr marL="1080925" indent="-216186" defTabSz="914282" eaLnBrk="0" hangingPunct="0">
              <a:defRPr sz="2300">
                <a:solidFill>
                  <a:schemeClr val="tx1"/>
                </a:solidFill>
                <a:latin typeface="Times New Roman" pitchFamily="18" charset="0"/>
              </a:defRPr>
            </a:lvl3pPr>
            <a:lvl4pPr marL="1513293" indent="-216186" defTabSz="914282" eaLnBrk="0" hangingPunct="0">
              <a:defRPr sz="2300">
                <a:solidFill>
                  <a:schemeClr val="tx1"/>
                </a:solidFill>
                <a:latin typeface="Times New Roman" pitchFamily="18" charset="0"/>
              </a:defRPr>
            </a:lvl4pPr>
            <a:lvl5pPr marL="1945663" indent="-216186" defTabSz="914282" eaLnBrk="0" hangingPunct="0">
              <a:defRPr sz="2300">
                <a:solidFill>
                  <a:schemeClr val="tx1"/>
                </a:solidFill>
                <a:latin typeface="Times New Roman" pitchFamily="18" charset="0"/>
              </a:defRPr>
            </a:lvl5pPr>
            <a:lvl6pPr marL="2378032" indent="-216186" algn="r" defTabSz="914282" eaLnBrk="0" fontAlgn="base" hangingPunct="0">
              <a:spcBef>
                <a:spcPct val="0"/>
              </a:spcBef>
              <a:spcAft>
                <a:spcPct val="0"/>
              </a:spcAft>
              <a:defRPr sz="2300">
                <a:solidFill>
                  <a:schemeClr val="tx1"/>
                </a:solidFill>
                <a:latin typeface="Times New Roman" pitchFamily="18" charset="0"/>
              </a:defRPr>
            </a:lvl6pPr>
            <a:lvl7pPr marL="2810402" indent="-216186" algn="r" defTabSz="914282" eaLnBrk="0" fontAlgn="base" hangingPunct="0">
              <a:spcBef>
                <a:spcPct val="0"/>
              </a:spcBef>
              <a:spcAft>
                <a:spcPct val="0"/>
              </a:spcAft>
              <a:defRPr sz="2300">
                <a:solidFill>
                  <a:schemeClr val="tx1"/>
                </a:solidFill>
                <a:latin typeface="Times New Roman" pitchFamily="18" charset="0"/>
              </a:defRPr>
            </a:lvl7pPr>
            <a:lvl8pPr marL="3242771" indent="-216186" algn="r" defTabSz="914282" eaLnBrk="0" fontAlgn="base" hangingPunct="0">
              <a:spcBef>
                <a:spcPct val="0"/>
              </a:spcBef>
              <a:spcAft>
                <a:spcPct val="0"/>
              </a:spcAft>
              <a:defRPr sz="2300">
                <a:solidFill>
                  <a:schemeClr val="tx1"/>
                </a:solidFill>
                <a:latin typeface="Times New Roman" pitchFamily="18" charset="0"/>
              </a:defRPr>
            </a:lvl8pPr>
            <a:lvl9pPr marL="3675141" indent="-216186" algn="r" defTabSz="914282" eaLnBrk="0" fontAlgn="base" hangingPunct="0">
              <a:spcBef>
                <a:spcPct val="0"/>
              </a:spcBef>
              <a:spcAft>
                <a:spcPct val="0"/>
              </a:spcAft>
              <a:defRPr sz="2300">
                <a:solidFill>
                  <a:schemeClr val="tx1"/>
                </a:solidFill>
                <a:latin typeface="Times New Roman" pitchFamily="18" charset="0"/>
              </a:defRPr>
            </a:lvl9pPr>
          </a:lstStyle>
          <a:p>
            <a:fld id="{3120F01C-8249-4F4E-971E-6D18F1949C6E}" type="slidenum">
              <a:rPr lang="en-US" altLang="en-US" sz="1100"/>
              <a:pPr/>
              <a:t>16</a:t>
            </a:fld>
            <a:endParaRPr lang="en-US" altLang="en-US" sz="1100"/>
          </a:p>
        </p:txBody>
      </p:sp>
      <p:sp>
        <p:nvSpPr>
          <p:cNvPr id="33795" name="Rectangle 7"/>
          <p:cNvSpPr txBox="1">
            <a:spLocks noGrp="1" noChangeArrowheads="1"/>
          </p:cNvSpPr>
          <p:nvPr/>
        </p:nvSpPr>
        <p:spPr bwMode="auto">
          <a:xfrm>
            <a:off x="3885904" y="8685894"/>
            <a:ext cx="2972097" cy="458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1404" tIns="45703" rIns="91404" bIns="45703" anchor="b"/>
          <a:lstStyle>
            <a:lvl1pPr defTabSz="966788" eaLnBrk="0" hangingPunct="0">
              <a:defRPr sz="2400">
                <a:solidFill>
                  <a:schemeClr val="tx1"/>
                </a:solidFill>
                <a:latin typeface="Times New Roman" pitchFamily="18" charset="0"/>
              </a:defRPr>
            </a:lvl1pPr>
            <a:lvl2pPr marL="742950" indent="-285750" defTabSz="966788" eaLnBrk="0" hangingPunct="0">
              <a:defRPr sz="2400">
                <a:solidFill>
                  <a:schemeClr val="tx1"/>
                </a:solidFill>
                <a:latin typeface="Times New Roman" pitchFamily="18" charset="0"/>
              </a:defRPr>
            </a:lvl2pPr>
            <a:lvl3pPr marL="1143000" indent="-228600" defTabSz="966788" eaLnBrk="0" hangingPunct="0">
              <a:defRPr sz="2400">
                <a:solidFill>
                  <a:schemeClr val="tx1"/>
                </a:solidFill>
                <a:latin typeface="Times New Roman" pitchFamily="18" charset="0"/>
              </a:defRPr>
            </a:lvl3pPr>
            <a:lvl4pPr marL="1600200" indent="-228600" defTabSz="966788" eaLnBrk="0" hangingPunct="0">
              <a:defRPr sz="2400">
                <a:solidFill>
                  <a:schemeClr val="tx1"/>
                </a:solidFill>
                <a:latin typeface="Times New Roman" pitchFamily="18" charset="0"/>
              </a:defRPr>
            </a:lvl4pPr>
            <a:lvl5pPr marL="2057400" indent="-228600" defTabSz="966788" eaLnBrk="0" hangingPunct="0">
              <a:defRPr sz="2400">
                <a:solidFill>
                  <a:schemeClr val="tx1"/>
                </a:solidFill>
                <a:latin typeface="Times New Roman" pitchFamily="18" charset="0"/>
              </a:defRPr>
            </a:lvl5pPr>
            <a:lvl6pPr marL="2514600" indent="-228600" algn="r" defTabSz="966788" eaLnBrk="0" fontAlgn="base" hangingPunct="0">
              <a:spcBef>
                <a:spcPct val="0"/>
              </a:spcBef>
              <a:spcAft>
                <a:spcPct val="0"/>
              </a:spcAft>
              <a:defRPr sz="2400">
                <a:solidFill>
                  <a:schemeClr val="tx1"/>
                </a:solidFill>
                <a:latin typeface="Times New Roman" pitchFamily="18" charset="0"/>
              </a:defRPr>
            </a:lvl6pPr>
            <a:lvl7pPr marL="2971800" indent="-228600" algn="r" defTabSz="966788" eaLnBrk="0" fontAlgn="base" hangingPunct="0">
              <a:spcBef>
                <a:spcPct val="0"/>
              </a:spcBef>
              <a:spcAft>
                <a:spcPct val="0"/>
              </a:spcAft>
              <a:defRPr sz="2400">
                <a:solidFill>
                  <a:schemeClr val="tx1"/>
                </a:solidFill>
                <a:latin typeface="Times New Roman" pitchFamily="18" charset="0"/>
              </a:defRPr>
            </a:lvl7pPr>
            <a:lvl8pPr marL="3429000" indent="-228600" algn="r" defTabSz="966788" eaLnBrk="0" fontAlgn="base" hangingPunct="0">
              <a:spcBef>
                <a:spcPct val="0"/>
              </a:spcBef>
              <a:spcAft>
                <a:spcPct val="0"/>
              </a:spcAft>
              <a:defRPr sz="2400">
                <a:solidFill>
                  <a:schemeClr val="tx1"/>
                </a:solidFill>
                <a:latin typeface="Times New Roman" pitchFamily="18" charset="0"/>
              </a:defRPr>
            </a:lvl8pPr>
            <a:lvl9pPr marL="3886200" indent="-228600" algn="r" defTabSz="966788" eaLnBrk="0" fontAlgn="base" hangingPunct="0">
              <a:spcBef>
                <a:spcPct val="0"/>
              </a:spcBef>
              <a:spcAft>
                <a:spcPct val="0"/>
              </a:spcAft>
              <a:defRPr sz="2400">
                <a:solidFill>
                  <a:schemeClr val="tx1"/>
                </a:solidFill>
                <a:latin typeface="Times New Roman" pitchFamily="18" charset="0"/>
              </a:defRPr>
            </a:lvl9pPr>
          </a:lstStyle>
          <a:p>
            <a:fld id="{8650094F-C11F-4728-81CA-9BD90F7BD8BE}" type="slidenum">
              <a:rPr lang="en-US" altLang="en-US" sz="1100"/>
              <a:pPr/>
              <a:t>16</a:t>
            </a:fld>
            <a:endParaRPr lang="en-US" altLang="en-US" sz="1100"/>
          </a:p>
        </p:txBody>
      </p:sp>
      <p:sp>
        <p:nvSpPr>
          <p:cNvPr id="33796" name="Rectangle 2"/>
          <p:cNvSpPr>
            <a:spLocks noGrp="1" noRot="1" noChangeAspect="1" noChangeArrowheads="1" noTextEdit="1"/>
          </p:cNvSpPr>
          <p:nvPr>
            <p:ph type="sldImg"/>
          </p:nvPr>
        </p:nvSpPr>
        <p:spPr>
          <a:xfrm>
            <a:off x="1150938" y="688975"/>
            <a:ext cx="4557712" cy="3419475"/>
          </a:xfrm>
          <a:ln/>
        </p:spPr>
      </p:sp>
      <p:sp>
        <p:nvSpPr>
          <p:cNvPr id="33797" name="Rectangle 3"/>
          <p:cNvSpPr>
            <a:spLocks noGrp="1" noChangeArrowheads="1"/>
          </p:cNvSpPr>
          <p:nvPr>
            <p:ph type="body" idx="1"/>
          </p:nvPr>
        </p:nvSpPr>
        <p:spPr>
          <a:xfrm>
            <a:off x="915294" y="4345216"/>
            <a:ext cx="5027414" cy="4115405"/>
          </a:xfrm>
          <a:noFill/>
          <a:extLst>
            <a:ext uri="{91240B29-F687-4F45-9708-019B960494DF}">
              <a14:hiddenLine xmlns:a14="http://schemas.microsoft.com/office/drawing/2010/main" w="9525" cap="sq">
                <a:solidFill>
                  <a:schemeClr val="tx1"/>
                </a:solidFill>
                <a:miter lim="800000"/>
                <a:headEnd type="none" w="sm" len="sm"/>
                <a:tailEnd type="none" w="sm" len="sm"/>
              </a14:hiddenLine>
            </a:ext>
          </a:extLst>
        </p:spPr>
        <p:txBody>
          <a:bodyPr lIns="89873" tIns="44935" rIns="89873" bIns="44935"/>
          <a:lstStyle/>
          <a:p>
            <a:r>
              <a:rPr lang="en-US" altLang="en-US" b="1" smtClean="0"/>
              <a:t>Script:</a:t>
            </a:r>
            <a:r>
              <a:rPr lang="en-US" altLang="en-US" smtClean="0"/>
              <a:t>  55% of the radiation that people are exposed to comes from radon and its progeny.  The average indoor radon concentration nationwide is 1.3 pCi/L and the ambient air is approximately 0.4 pCi/L.   In Illinois, the average ambient level is almost 0.6 pCi/L according to the results reported by USEPA in their study, the </a:t>
            </a:r>
            <a:r>
              <a:rPr lang="en-US" altLang="en-US" i="1" smtClean="0"/>
              <a:t>National Ambient Radon Study</a:t>
            </a:r>
            <a:r>
              <a:rPr lang="en-US" altLang="en-US" smtClean="0"/>
              <a:t> that was mandated by the </a:t>
            </a:r>
            <a:r>
              <a:rPr lang="en-US" altLang="en-US" i="1" smtClean="0"/>
              <a:t>Indoor Radon Abatement Act of 1988</a:t>
            </a:r>
            <a:r>
              <a:rPr lang="en-US" altLang="en-US" smtClean="0"/>
              <a:t>.   Radon is the greatest source of radiation exposure to the public.</a:t>
            </a:r>
          </a:p>
        </p:txBody>
      </p:sp>
    </p:spTree>
    <p:extLst>
      <p:ext uri="{BB962C8B-B14F-4D97-AF65-F5344CB8AC3E}">
        <p14:creationId xmlns:p14="http://schemas.microsoft.com/office/powerpoint/2010/main" val="2046054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14282" eaLnBrk="0" hangingPunct="0">
              <a:defRPr sz="2300">
                <a:solidFill>
                  <a:schemeClr val="tx1"/>
                </a:solidFill>
                <a:latin typeface="Times New Roman" pitchFamily="18" charset="0"/>
              </a:defRPr>
            </a:lvl1pPr>
            <a:lvl2pPr marL="702600" indent="-270231" defTabSz="914282" eaLnBrk="0" hangingPunct="0">
              <a:defRPr sz="2300">
                <a:solidFill>
                  <a:schemeClr val="tx1"/>
                </a:solidFill>
                <a:latin typeface="Times New Roman" pitchFamily="18" charset="0"/>
              </a:defRPr>
            </a:lvl2pPr>
            <a:lvl3pPr marL="1080925" indent="-216186" defTabSz="914282" eaLnBrk="0" hangingPunct="0">
              <a:defRPr sz="2300">
                <a:solidFill>
                  <a:schemeClr val="tx1"/>
                </a:solidFill>
                <a:latin typeface="Times New Roman" pitchFamily="18" charset="0"/>
              </a:defRPr>
            </a:lvl3pPr>
            <a:lvl4pPr marL="1513293" indent="-216186" defTabSz="914282" eaLnBrk="0" hangingPunct="0">
              <a:defRPr sz="2300">
                <a:solidFill>
                  <a:schemeClr val="tx1"/>
                </a:solidFill>
                <a:latin typeface="Times New Roman" pitchFamily="18" charset="0"/>
              </a:defRPr>
            </a:lvl4pPr>
            <a:lvl5pPr marL="1945663" indent="-216186" defTabSz="914282" eaLnBrk="0" hangingPunct="0">
              <a:defRPr sz="2300">
                <a:solidFill>
                  <a:schemeClr val="tx1"/>
                </a:solidFill>
                <a:latin typeface="Times New Roman" pitchFamily="18" charset="0"/>
              </a:defRPr>
            </a:lvl5pPr>
            <a:lvl6pPr marL="2378032" indent="-216186" algn="r" defTabSz="914282" eaLnBrk="0" fontAlgn="base" hangingPunct="0">
              <a:spcBef>
                <a:spcPct val="0"/>
              </a:spcBef>
              <a:spcAft>
                <a:spcPct val="0"/>
              </a:spcAft>
              <a:defRPr sz="2300">
                <a:solidFill>
                  <a:schemeClr val="tx1"/>
                </a:solidFill>
                <a:latin typeface="Times New Roman" pitchFamily="18" charset="0"/>
              </a:defRPr>
            </a:lvl6pPr>
            <a:lvl7pPr marL="2810402" indent="-216186" algn="r" defTabSz="914282" eaLnBrk="0" fontAlgn="base" hangingPunct="0">
              <a:spcBef>
                <a:spcPct val="0"/>
              </a:spcBef>
              <a:spcAft>
                <a:spcPct val="0"/>
              </a:spcAft>
              <a:defRPr sz="2300">
                <a:solidFill>
                  <a:schemeClr val="tx1"/>
                </a:solidFill>
                <a:latin typeface="Times New Roman" pitchFamily="18" charset="0"/>
              </a:defRPr>
            </a:lvl7pPr>
            <a:lvl8pPr marL="3242771" indent="-216186" algn="r" defTabSz="914282" eaLnBrk="0" fontAlgn="base" hangingPunct="0">
              <a:spcBef>
                <a:spcPct val="0"/>
              </a:spcBef>
              <a:spcAft>
                <a:spcPct val="0"/>
              </a:spcAft>
              <a:defRPr sz="2300">
                <a:solidFill>
                  <a:schemeClr val="tx1"/>
                </a:solidFill>
                <a:latin typeface="Times New Roman" pitchFamily="18" charset="0"/>
              </a:defRPr>
            </a:lvl8pPr>
            <a:lvl9pPr marL="3675141" indent="-216186" algn="r" defTabSz="914282" eaLnBrk="0" fontAlgn="base" hangingPunct="0">
              <a:spcBef>
                <a:spcPct val="0"/>
              </a:spcBef>
              <a:spcAft>
                <a:spcPct val="0"/>
              </a:spcAft>
              <a:defRPr sz="2300">
                <a:solidFill>
                  <a:schemeClr val="tx1"/>
                </a:solidFill>
                <a:latin typeface="Times New Roman" pitchFamily="18" charset="0"/>
              </a:defRPr>
            </a:lvl9pPr>
          </a:lstStyle>
          <a:p>
            <a:fld id="{815679EC-AC36-4B7F-BD67-A57926CE5926}" type="slidenum">
              <a:rPr lang="en-US" altLang="en-US" sz="1100"/>
              <a:pPr/>
              <a:t>17</a:t>
            </a:fld>
            <a:endParaRPr lang="en-US" altLang="en-US" sz="1100"/>
          </a:p>
        </p:txBody>
      </p:sp>
      <p:sp>
        <p:nvSpPr>
          <p:cNvPr id="34819" name="Rectangle 2"/>
          <p:cNvSpPr>
            <a:spLocks noGrp="1" noRot="1" noChangeAspect="1" noChangeArrowheads="1" noTextEdit="1"/>
          </p:cNvSpPr>
          <p:nvPr>
            <p:ph type="sldImg"/>
          </p:nvPr>
        </p:nvSpPr>
        <p:spPr>
          <a:xfrm>
            <a:off x="1150938" y="688975"/>
            <a:ext cx="4557712" cy="3419475"/>
          </a:xfrm>
          <a:ln/>
        </p:spPr>
      </p:sp>
      <p:sp>
        <p:nvSpPr>
          <p:cNvPr id="34820" name="Rectangle 3"/>
          <p:cNvSpPr>
            <a:spLocks noGrp="1" noChangeArrowheads="1"/>
          </p:cNvSpPr>
          <p:nvPr>
            <p:ph type="body" idx="1"/>
          </p:nvPr>
        </p:nvSpPr>
        <p:spPr>
          <a:xfrm>
            <a:off x="915294" y="4345216"/>
            <a:ext cx="5027414" cy="4115405"/>
          </a:xfrm>
          <a:noFill/>
        </p:spPr>
        <p:txBody>
          <a:bodyPr lIns="89873" tIns="44935" rIns="89873" bIns="44935"/>
          <a:lstStyle/>
          <a:p>
            <a:r>
              <a:rPr lang="en-US" altLang="en-US" b="1" smtClean="0"/>
              <a:t>Script:</a:t>
            </a:r>
            <a:r>
              <a:rPr lang="en-US" altLang="en-US" smtClean="0"/>
              <a:t>  55% of the radiation that people are exposed to comes from radon and its progeny.  The average indoor radon concentration nationwide is 1.3 pCi/L and the ambient air is approximately 0.4 pCi/L.   In Illinois, the average ambient level is almost 0.6 pCi/L according to the results reported by USEPA in their study, the </a:t>
            </a:r>
            <a:r>
              <a:rPr lang="en-US" altLang="en-US" i="1" smtClean="0"/>
              <a:t>National Ambient Radon Study</a:t>
            </a:r>
            <a:r>
              <a:rPr lang="en-US" altLang="en-US" smtClean="0"/>
              <a:t> that was mandated by the </a:t>
            </a:r>
            <a:r>
              <a:rPr lang="en-US" altLang="en-US" i="1" smtClean="0"/>
              <a:t>Indoor Radon Abatement Act of 1988</a:t>
            </a:r>
            <a:r>
              <a:rPr lang="en-US" altLang="en-US" smtClean="0"/>
              <a:t>.   Radon is the greatest source of radiation exposure to the public.</a:t>
            </a:r>
          </a:p>
        </p:txBody>
      </p:sp>
    </p:spTree>
    <p:extLst>
      <p:ext uri="{BB962C8B-B14F-4D97-AF65-F5344CB8AC3E}">
        <p14:creationId xmlns:p14="http://schemas.microsoft.com/office/powerpoint/2010/main" val="40947588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30442C-79EF-4244-9B12-57DAE1CF5D5C}" type="slidenum">
              <a:rPr lang="en-US" smtClean="0"/>
              <a:t>18</a:t>
            </a:fld>
            <a:endParaRPr lang="en-US"/>
          </a:p>
        </p:txBody>
      </p:sp>
    </p:spTree>
    <p:extLst>
      <p:ext uri="{BB962C8B-B14F-4D97-AF65-F5344CB8AC3E}">
        <p14:creationId xmlns:p14="http://schemas.microsoft.com/office/powerpoint/2010/main" val="2164925601"/>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627EBD8-5A0A-4303-AD4D-0D88A9E0180D}" type="datetimeFigureOut">
              <a:rPr lang="en-US" smtClean="0"/>
              <a:t>8/15/2017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EA710C-E64B-4F30-9683-ADEB53E8713D}" type="slidenum">
              <a:rPr lang="en-US" smtClean="0"/>
              <a:t>‹#›</a:t>
            </a:fld>
            <a:endParaRPr lang="en-US"/>
          </a:p>
        </p:txBody>
      </p:sp>
      <p:sp>
        <p:nvSpPr>
          <p:cNvPr id="7" name="Rectangle 6"/>
          <p:cNvSpPr/>
          <p:nvPr userDrawn="1"/>
        </p:nvSpPr>
        <p:spPr>
          <a:xfrm>
            <a:off x="-5410" y="6296024"/>
            <a:ext cx="2524840" cy="561976"/>
          </a:xfrm>
          <a:prstGeom prst="rect">
            <a:avLst/>
          </a:prstGeom>
          <a:solidFill>
            <a:srgbClr val="FF0000"/>
          </a:solidFill>
          <a:ln>
            <a:no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solidFill>
                <a:srgbClr val="FF0000"/>
              </a:solidFill>
              <a:latin typeface="Times New Roman" panose="02020603050405020304" pitchFamily="18" charset="0"/>
              <a:cs typeface="Times New Roman" panose="02020603050405020304" pitchFamily="18" charset="0"/>
            </a:endParaRPr>
          </a:p>
        </p:txBody>
      </p:sp>
      <p:pic>
        <p:nvPicPr>
          <p:cNvPr id="8" name="Picture 29" descr="http://downloads.clipart.com/16937522.gif?t=1405436103&amp;h=5d2133c73864b42c7db57fd550a6d27e&amp;u=dupageco"/>
          <p:cNvPicPr>
            <a:picLocks noChangeAspect="1" noChangeArrowheads="1"/>
          </p:cNvPicPr>
          <p:nvPr userDrawn="1"/>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 y="-1"/>
            <a:ext cx="9144000" cy="6296025"/>
          </a:xfrm>
          <a:prstGeom prst="rect">
            <a:avLst/>
          </a:prstGeom>
          <a:noFill/>
          <a:ln>
            <a:noFill/>
          </a:ln>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pic>
        <p:nvPicPr>
          <p:cNvPr id="9" name="Picture 29" descr="http://downloads.clipart.com/16937522.gif?t=1405436103&amp;h=5d2133c73864b42c7db57fd550a6d27e&amp;u=dupageco"/>
          <p:cNvPicPr>
            <a:picLocks noChangeAspect="1" noChangeArrowheads="1"/>
          </p:cNvPicPr>
          <p:nvPr userDrawn="1"/>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762000" y="6311611"/>
            <a:ext cx="8359196" cy="561976"/>
          </a:xfrm>
          <a:prstGeom prst="rect">
            <a:avLst/>
          </a:prstGeom>
          <a:noFill/>
          <a:ln w="28575">
            <a:solidFill>
              <a:schemeClr val="tx2">
                <a:lumMod val="60000"/>
                <a:lumOff val="40000"/>
              </a:schemeClr>
            </a:solidFill>
          </a:ln>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cxnSp>
        <p:nvCxnSpPr>
          <p:cNvPr id="10" name="Straight Connector 9"/>
          <p:cNvCxnSpPr/>
          <p:nvPr userDrawn="1"/>
        </p:nvCxnSpPr>
        <p:spPr>
          <a:xfrm>
            <a:off x="-1" y="532715"/>
            <a:ext cx="9144000" cy="0"/>
          </a:xfrm>
          <a:prstGeom prst="line">
            <a:avLst/>
          </a:prstGeom>
          <a:ln w="314325">
            <a:solidFill>
              <a:srgbClr val="00194C"/>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5410" y="381000"/>
            <a:ext cx="9144000" cy="0"/>
          </a:xfrm>
          <a:prstGeom prst="line">
            <a:avLst/>
          </a:prstGeom>
          <a:ln w="22225">
            <a:solidFill>
              <a:srgbClr val="FF2929"/>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22804" y="685800"/>
            <a:ext cx="9144000" cy="0"/>
          </a:xfrm>
          <a:prstGeom prst="line">
            <a:avLst/>
          </a:prstGeom>
          <a:ln w="22225">
            <a:solidFill>
              <a:srgbClr val="FF2929"/>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3" name="Rectangle 4"/>
          <p:cNvSpPr>
            <a:spLocks/>
          </p:cNvSpPr>
          <p:nvPr userDrawn="1"/>
        </p:nvSpPr>
        <p:spPr bwMode="auto">
          <a:xfrm>
            <a:off x="762000" y="6335424"/>
            <a:ext cx="62865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nSpc>
                <a:spcPct val="80000"/>
              </a:lnSpc>
              <a:spcBef>
                <a:spcPts val="700"/>
              </a:spcBef>
              <a:buClr>
                <a:schemeClr val="accent2"/>
              </a:buClr>
              <a:buSzPct val="60000"/>
              <a:buFont typeface="Wingdings" pitchFamily="2" charset="2"/>
              <a:buNone/>
            </a:pPr>
            <a:r>
              <a:rPr lang="en-US" dirty="0" smtClean="0">
                <a:solidFill>
                  <a:srgbClr val="FFFFFF"/>
                </a:solidFill>
                <a:latin typeface="Times New Roman" panose="02020603050405020304" pitchFamily="18" charset="0"/>
                <a:cs typeface="Times New Roman" panose="02020603050405020304" pitchFamily="18" charset="0"/>
              </a:rPr>
              <a:t>Illinois Emergency Management Agency</a:t>
            </a:r>
            <a:endParaRPr lang="en-US" dirty="0">
              <a:solidFill>
                <a:srgbClr val="FFFFFF"/>
              </a:solidFill>
              <a:latin typeface="Times New Roman" panose="02020603050405020304" pitchFamily="18" charset="0"/>
              <a:cs typeface="Times New Roman" panose="02020603050405020304" pitchFamily="18" charset="0"/>
            </a:endParaRPr>
          </a:p>
        </p:txBody>
      </p:sp>
      <p:pic>
        <p:nvPicPr>
          <p:cNvPr id="14" name="Picture 23" descr="Fla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52400" y="6471949"/>
            <a:ext cx="4572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520107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1E9AF5-44C1-4FE4-9EE4-92BA56B40E0E}" type="datetimeFigureOut">
              <a:rPr lang="en-US" smtClean="0">
                <a:solidFill>
                  <a:prstClr val="black">
                    <a:tint val="75000"/>
                  </a:prstClr>
                </a:solidFill>
              </a:rPr>
              <a:pPr/>
              <a:t>8/15/2017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8D5311-2B08-45AE-8DB4-F9D6C83A21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09419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E1E9AF5-44C1-4FE4-9EE4-92BA56B40E0E}" type="datetimeFigureOut">
              <a:rPr lang="en-US" smtClean="0">
                <a:solidFill>
                  <a:prstClr val="black">
                    <a:tint val="75000"/>
                  </a:prstClr>
                </a:solidFill>
              </a:rPr>
              <a:pPr/>
              <a:t>8/15/2017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28D5311-2B08-45AE-8DB4-F9D6C83A21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93180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E1E9AF5-44C1-4FE4-9EE4-92BA56B40E0E}" type="datetimeFigureOut">
              <a:rPr lang="en-US" smtClean="0">
                <a:solidFill>
                  <a:prstClr val="black">
                    <a:tint val="75000"/>
                  </a:prstClr>
                </a:solidFill>
              </a:rPr>
              <a:pPr/>
              <a:t>8/15/2017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28D5311-2B08-45AE-8DB4-F9D6C83A21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77455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E1E9AF5-44C1-4FE4-9EE4-92BA56B40E0E}" type="datetimeFigureOut">
              <a:rPr lang="en-US" smtClean="0">
                <a:solidFill>
                  <a:prstClr val="black">
                    <a:tint val="75000"/>
                  </a:prstClr>
                </a:solidFill>
              </a:rPr>
              <a:pPr/>
              <a:t>8/15/2017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28D5311-2B08-45AE-8DB4-F9D6C83A21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7820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1E9AF5-44C1-4FE4-9EE4-92BA56B40E0E}" type="datetimeFigureOut">
              <a:rPr lang="en-US" smtClean="0">
                <a:solidFill>
                  <a:prstClr val="black">
                    <a:tint val="75000"/>
                  </a:prstClr>
                </a:solidFill>
              </a:rPr>
              <a:pPr/>
              <a:t>8/15/2017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28D5311-2B08-45AE-8DB4-F9D6C83A21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55479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1E9AF5-44C1-4FE4-9EE4-92BA56B40E0E}" type="datetimeFigureOut">
              <a:rPr lang="en-US" smtClean="0">
                <a:solidFill>
                  <a:prstClr val="black">
                    <a:tint val="75000"/>
                  </a:prstClr>
                </a:solidFill>
              </a:rPr>
              <a:pPr/>
              <a:t>8/15/2017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28D5311-2B08-45AE-8DB4-F9D6C83A21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68533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1E9AF5-44C1-4FE4-9EE4-92BA56B40E0E}" type="datetimeFigureOut">
              <a:rPr lang="en-US" smtClean="0">
                <a:solidFill>
                  <a:prstClr val="black">
                    <a:tint val="75000"/>
                  </a:prstClr>
                </a:solidFill>
              </a:rPr>
              <a:pPr/>
              <a:t>8/15/2017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28D5311-2B08-45AE-8DB4-F9D6C83A21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29339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1E9AF5-44C1-4FE4-9EE4-92BA56B40E0E}" type="datetimeFigureOut">
              <a:rPr lang="en-US" smtClean="0">
                <a:solidFill>
                  <a:prstClr val="black">
                    <a:tint val="75000"/>
                  </a:prstClr>
                </a:solidFill>
              </a:rPr>
              <a:pPr/>
              <a:t>8/15/2017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8D5311-2B08-45AE-8DB4-F9D6C83A21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53153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1E9AF5-44C1-4FE4-9EE4-92BA56B40E0E}" type="datetimeFigureOut">
              <a:rPr lang="en-US" smtClean="0">
                <a:solidFill>
                  <a:prstClr val="black">
                    <a:tint val="75000"/>
                  </a:prstClr>
                </a:solidFill>
              </a:rPr>
              <a:pPr/>
              <a:t>8/15/2017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8D5311-2B08-45AE-8DB4-F9D6C83A21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5813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6EA710C-E64B-4F30-9683-ADEB53E8713D}" type="slidenum">
              <a:rPr lang="en-US" smtClean="0"/>
              <a:t>‹#›</a:t>
            </a:fld>
            <a:endParaRPr lang="en-US"/>
          </a:p>
        </p:txBody>
      </p:sp>
      <p:sp>
        <p:nvSpPr>
          <p:cNvPr id="8" name="Content Placeholder 2"/>
          <p:cNvSpPr txBox="1">
            <a:spLocks/>
          </p:cNvSpPr>
          <p:nvPr userDrawn="1"/>
        </p:nvSpPr>
        <p:spPr>
          <a:xfrm>
            <a:off x="533400" y="1798637"/>
            <a:ext cx="8077200" cy="42211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dirty="0" smtClean="0">
                <a:solidFill>
                  <a:schemeClr val="bg1"/>
                </a:solidFill>
              </a:rPr>
              <a:t>Insert Text Here</a:t>
            </a:r>
            <a:endParaRPr lang="en-US" dirty="0">
              <a:solidFill>
                <a:schemeClr val="bg1"/>
              </a:solidFill>
            </a:endParaRPr>
          </a:p>
        </p:txBody>
      </p:sp>
    </p:spTree>
    <p:extLst>
      <p:ext uri="{BB962C8B-B14F-4D97-AF65-F5344CB8AC3E}">
        <p14:creationId xmlns:p14="http://schemas.microsoft.com/office/powerpoint/2010/main" val="2390374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18CFAC29-3C1D-4CB5-9776-01A0FA075A7C}" type="datetimeFigureOut">
              <a:rPr lang="en-US" smtClean="0"/>
              <a:t>8/15/2017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1F1080-06AD-4C70-BA15-274A46BE77E9}" type="slidenum">
              <a:rPr lang="en-US" smtClean="0"/>
              <a:t>‹#›</a:t>
            </a:fld>
            <a:endParaRPr lang="en-US"/>
          </a:p>
        </p:txBody>
      </p:sp>
    </p:spTree>
    <p:extLst>
      <p:ext uri="{BB962C8B-B14F-4D97-AF65-F5344CB8AC3E}">
        <p14:creationId xmlns:p14="http://schemas.microsoft.com/office/powerpoint/2010/main" val="3848739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CFAC29-3C1D-4CB5-9776-01A0FA075A7C}" type="datetimeFigureOut">
              <a:rPr lang="en-US" smtClean="0"/>
              <a:t>8/15/2017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41F1080-06AD-4C70-BA15-274A46BE77E9}" type="slidenum">
              <a:rPr lang="en-US" smtClean="0"/>
              <a:t>‹#›</a:t>
            </a:fld>
            <a:endParaRPr lang="en-US"/>
          </a:p>
        </p:txBody>
      </p:sp>
    </p:spTree>
    <p:extLst>
      <p:ext uri="{BB962C8B-B14F-4D97-AF65-F5344CB8AC3E}">
        <p14:creationId xmlns:p14="http://schemas.microsoft.com/office/powerpoint/2010/main" val="35111749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627EBD8-5A0A-4303-AD4D-0D88A9E0180D}" type="datetimeFigureOut">
              <a:rPr lang="en-US" smtClean="0"/>
              <a:t>8/15/2017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EA710C-E64B-4F30-9683-ADEB53E8713D}" type="slidenum">
              <a:rPr lang="en-US" smtClean="0"/>
              <a:t>‹#›</a:t>
            </a:fld>
            <a:endParaRPr lang="en-US"/>
          </a:p>
        </p:txBody>
      </p:sp>
    </p:spTree>
    <p:extLst>
      <p:ext uri="{BB962C8B-B14F-4D97-AF65-F5344CB8AC3E}">
        <p14:creationId xmlns:p14="http://schemas.microsoft.com/office/powerpoint/2010/main" val="42869661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0"/>
            <a:ext cx="7772400" cy="762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smtClean="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CB03F4DE-3244-4A25-B469-B3643773D7CD}" type="slidenum">
              <a:rPr lang="en-US"/>
              <a:pPr>
                <a:defRPr/>
              </a:pPr>
              <a:t>‹#›</a:t>
            </a:fld>
            <a:endParaRPr lang="en-US"/>
          </a:p>
        </p:txBody>
      </p:sp>
    </p:spTree>
    <p:extLst>
      <p:ext uri="{BB962C8B-B14F-4D97-AF65-F5344CB8AC3E}">
        <p14:creationId xmlns:p14="http://schemas.microsoft.com/office/powerpoint/2010/main" val="41338377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1E9AF5-44C1-4FE4-9EE4-92BA56B40E0E}" type="datetimeFigureOut">
              <a:rPr lang="en-US" smtClean="0"/>
              <a:t>8/15/2017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8D5311-2B08-45AE-8DB4-F9D6C83A218D}" type="slidenum">
              <a:rPr lang="en-US" smtClean="0"/>
              <a:t>‹#›</a:t>
            </a:fld>
            <a:endParaRPr lang="en-US"/>
          </a:p>
        </p:txBody>
      </p:sp>
    </p:spTree>
    <p:extLst>
      <p:ext uri="{BB962C8B-B14F-4D97-AF65-F5344CB8AC3E}">
        <p14:creationId xmlns:p14="http://schemas.microsoft.com/office/powerpoint/2010/main" val="34669230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E1E9AF5-44C1-4FE4-9EE4-92BA56B40E0E}" type="datetimeFigureOut">
              <a:rPr lang="en-US" smtClean="0">
                <a:solidFill>
                  <a:prstClr val="black">
                    <a:tint val="75000"/>
                  </a:prstClr>
                </a:solidFill>
              </a:rPr>
              <a:pPr/>
              <a:t>8/15/2017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8D5311-2B08-45AE-8DB4-F9D6C83A21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9065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1E9AF5-44C1-4FE4-9EE4-92BA56B40E0E}" type="datetimeFigureOut">
              <a:rPr lang="en-US" smtClean="0">
                <a:solidFill>
                  <a:prstClr val="black">
                    <a:tint val="75000"/>
                  </a:prstClr>
                </a:solidFill>
              </a:rPr>
              <a:pPr/>
              <a:t>8/15/2017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8D5311-2B08-45AE-8DB4-F9D6C83A21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02952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microsoft.com/office/2007/relationships/hdphoto" Target="../media/hdphoto1.wdp"/><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27EBD8-5A0A-4303-AD4D-0D88A9E0180D}" type="datetimeFigureOut">
              <a:rPr lang="en-US" smtClean="0"/>
              <a:t>8/15/2017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EA710C-E64B-4F30-9683-ADEB53E8713D}" type="slidenum">
              <a:rPr lang="en-US" smtClean="0"/>
              <a:t>‹#›</a:t>
            </a:fld>
            <a:endParaRPr lang="en-US"/>
          </a:p>
        </p:txBody>
      </p:sp>
      <p:pic>
        <p:nvPicPr>
          <p:cNvPr id="7" name="Picture 29" descr="http://downloads.clipart.com/16937522.gif?t=1405436103&amp;h=5d2133c73864b42c7db57fd550a6d27e&amp;u=dupageco"/>
          <p:cNvPicPr>
            <a:picLocks noChangeAspect="1" noChangeArrowheads="1"/>
          </p:cNvPicPr>
          <p:nvPr userDrawn="1"/>
        </p:nvPicPr>
        <p:blipFill>
          <a:blip r:embed="rId9">
            <a:duotone>
              <a:schemeClr val="accent1">
                <a:shade val="45000"/>
                <a:satMod val="135000"/>
              </a:schemeClr>
              <a:prstClr val="white"/>
            </a:duotone>
            <a:extLst>
              <a:ext uri="{BEBA8EAE-BF5A-486C-A8C5-ECC9F3942E4B}">
                <a14:imgProps xmlns:a14="http://schemas.microsoft.com/office/drawing/2010/main">
                  <a14:imgLayer r:embed="rId10">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 y="-1"/>
            <a:ext cx="9144000" cy="6296025"/>
          </a:xfrm>
          <a:prstGeom prst="rect">
            <a:avLst/>
          </a:prstGeom>
          <a:noFill/>
          <a:ln>
            <a:noFill/>
          </a:ln>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cxnSp>
        <p:nvCxnSpPr>
          <p:cNvPr id="8" name="Straight Connector 7"/>
          <p:cNvCxnSpPr/>
          <p:nvPr userDrawn="1"/>
        </p:nvCxnSpPr>
        <p:spPr>
          <a:xfrm>
            <a:off x="-1" y="532715"/>
            <a:ext cx="9144000" cy="0"/>
          </a:xfrm>
          <a:prstGeom prst="line">
            <a:avLst/>
          </a:prstGeom>
          <a:ln w="314325">
            <a:solidFill>
              <a:srgbClr val="00194C"/>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5410" y="381000"/>
            <a:ext cx="9144000" cy="0"/>
          </a:xfrm>
          <a:prstGeom prst="line">
            <a:avLst/>
          </a:prstGeom>
          <a:ln w="22225">
            <a:solidFill>
              <a:srgbClr val="FF2929"/>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22804" y="685800"/>
            <a:ext cx="9144000" cy="0"/>
          </a:xfrm>
          <a:prstGeom prst="line">
            <a:avLst/>
          </a:prstGeom>
          <a:ln w="22225">
            <a:solidFill>
              <a:srgbClr val="FF2929"/>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1" name="Rectangle 13"/>
          <p:cNvSpPr>
            <a:spLocks noChangeArrowheads="1"/>
          </p:cNvSpPr>
          <p:nvPr userDrawn="1"/>
        </p:nvSpPr>
        <p:spPr bwMode="auto">
          <a:xfrm>
            <a:off x="2019300" y="240327"/>
            <a:ext cx="5105399" cy="584775"/>
          </a:xfrm>
          <a:prstGeom prst="rect">
            <a:avLst/>
          </a:prstGeom>
          <a:solidFill>
            <a:srgbClr val="00194C"/>
          </a:solidFill>
          <a:ln/>
          <a:scene3d>
            <a:camera prst="orthographicFront">
              <a:rot lat="0" lon="0" rev="0"/>
            </a:camera>
            <a:lightRig rig="threePt" dir="t">
              <a:rot lat="0" lon="0" rev="1200000"/>
            </a:lightRig>
          </a:scene3d>
          <a:sp3d>
            <a:bevelT w="63500" h="25400"/>
          </a:sp3d>
        </p:spPr>
        <p:style>
          <a:lnRef idx="0">
            <a:schemeClr val="accent2"/>
          </a:lnRef>
          <a:fillRef idx="3">
            <a:schemeClr val="accent2"/>
          </a:fillRef>
          <a:effectRef idx="3">
            <a:schemeClr val="accent2"/>
          </a:effectRef>
          <a:fontRef idx="minor">
            <a:schemeClr val="lt1"/>
          </a:fontRef>
        </p:style>
        <p:txBody>
          <a:bodyPr wrap="square">
            <a:spAutoFit/>
          </a:bodyPr>
          <a:lstStyle/>
          <a:p>
            <a:pPr algn="ctr"/>
            <a:endParaRPr lang="en-US" sz="32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3" name="Rectangle 12"/>
          <p:cNvSpPr/>
          <p:nvPr userDrawn="1"/>
        </p:nvSpPr>
        <p:spPr>
          <a:xfrm>
            <a:off x="-5410" y="6296024"/>
            <a:ext cx="2524840" cy="561976"/>
          </a:xfrm>
          <a:prstGeom prst="rect">
            <a:avLst/>
          </a:prstGeom>
          <a:solidFill>
            <a:srgbClr val="FF0000"/>
          </a:solidFill>
          <a:ln>
            <a:no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solidFill>
                <a:srgbClr val="FF0000"/>
              </a:solidFill>
              <a:latin typeface="Times New Roman" panose="02020603050405020304" pitchFamily="18" charset="0"/>
              <a:cs typeface="Times New Roman" panose="02020603050405020304" pitchFamily="18" charset="0"/>
            </a:endParaRPr>
          </a:p>
        </p:txBody>
      </p:sp>
      <p:pic>
        <p:nvPicPr>
          <p:cNvPr id="14" name="Picture 29" descr="http://downloads.clipart.com/16937522.gif?t=1405436103&amp;h=5d2133c73864b42c7db57fd550a6d27e&amp;u=dupageco"/>
          <p:cNvPicPr>
            <a:picLocks noChangeAspect="1" noChangeArrowheads="1"/>
          </p:cNvPicPr>
          <p:nvPr userDrawn="1"/>
        </p:nvPicPr>
        <p:blipFill>
          <a:blip r:embed="rId9">
            <a:duotone>
              <a:schemeClr val="accent1">
                <a:shade val="45000"/>
                <a:satMod val="135000"/>
              </a:schemeClr>
              <a:prstClr val="white"/>
            </a:duotone>
            <a:extLst>
              <a:ext uri="{BEBA8EAE-BF5A-486C-A8C5-ECC9F3942E4B}">
                <a14:imgProps xmlns:a14="http://schemas.microsoft.com/office/drawing/2010/main">
                  <a14:imgLayer r:embed="rId10">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762000" y="6302086"/>
            <a:ext cx="8359196" cy="561976"/>
          </a:xfrm>
          <a:prstGeom prst="rect">
            <a:avLst/>
          </a:prstGeom>
          <a:noFill/>
          <a:ln w="28575">
            <a:solidFill>
              <a:schemeClr val="tx2">
                <a:lumMod val="60000"/>
                <a:lumOff val="40000"/>
              </a:schemeClr>
            </a:solidFill>
          </a:ln>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
        <p:nvSpPr>
          <p:cNvPr id="15" name="Rectangle 4"/>
          <p:cNvSpPr>
            <a:spLocks/>
          </p:cNvSpPr>
          <p:nvPr userDrawn="1"/>
        </p:nvSpPr>
        <p:spPr bwMode="auto">
          <a:xfrm>
            <a:off x="762000" y="6335424"/>
            <a:ext cx="62865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nSpc>
                <a:spcPct val="80000"/>
              </a:lnSpc>
              <a:spcBef>
                <a:spcPts val="700"/>
              </a:spcBef>
              <a:buClr>
                <a:schemeClr val="accent2"/>
              </a:buClr>
              <a:buSzPct val="60000"/>
              <a:buFont typeface="Wingdings" pitchFamily="2" charset="2"/>
              <a:buNone/>
            </a:pPr>
            <a:r>
              <a:rPr lang="en-US" dirty="0" smtClean="0">
                <a:solidFill>
                  <a:srgbClr val="FFFFFF"/>
                </a:solidFill>
                <a:latin typeface="Times New Roman" panose="02020603050405020304" pitchFamily="18" charset="0"/>
                <a:cs typeface="Times New Roman" panose="02020603050405020304" pitchFamily="18" charset="0"/>
              </a:rPr>
              <a:t>Illinois Emergency Management Agency</a:t>
            </a:r>
            <a:endParaRPr lang="en-US" dirty="0">
              <a:solidFill>
                <a:srgbClr val="FFFFFF"/>
              </a:solidFill>
              <a:latin typeface="Times New Roman" panose="02020603050405020304" pitchFamily="18" charset="0"/>
              <a:cs typeface="Times New Roman" panose="02020603050405020304" pitchFamily="18" charset="0"/>
            </a:endParaRPr>
          </a:p>
        </p:txBody>
      </p:sp>
      <p:pic>
        <p:nvPicPr>
          <p:cNvPr id="16" name="Picture 23" descr="Flag"/>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152400" y="6471949"/>
            <a:ext cx="4572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Content Placeholder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7543800" y="5257800"/>
            <a:ext cx="1454903" cy="1462520"/>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0246781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7" r:id="rId5"/>
    <p:sldLayoutId id="2147483653" r:id="rId6"/>
    <p:sldLayoutId id="2147483668" r:id="rId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1E9AF5-44C1-4FE4-9EE4-92BA56B40E0E}" type="datetimeFigureOut">
              <a:rPr lang="en-US" smtClean="0">
                <a:solidFill>
                  <a:prstClr val="black">
                    <a:tint val="75000"/>
                  </a:prstClr>
                </a:solidFill>
              </a:rPr>
              <a:pPr/>
              <a:t>8/15/2017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8D5311-2B08-45AE-8DB4-F9D6C83A21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8803314"/>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9.xml"/><Relationship Id="rId5" Type="http://schemas.openxmlformats.org/officeDocument/2006/relationships/image" Target="../media/image4.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vmlDrawing" Target="../drawings/vmlDrawing2.vml"/><Relationship Id="rId5" Type="http://schemas.openxmlformats.org/officeDocument/2006/relationships/image" Target="../media/image11.png"/><Relationship Id="rId4" Type="http://schemas.openxmlformats.org/officeDocument/2006/relationships/oleObject" Target="../embeddings/oleObject2.bin"/></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vmlDrawing" Target="../drawings/vmlDrawing3.vml"/><Relationship Id="rId5" Type="http://schemas.openxmlformats.org/officeDocument/2006/relationships/image" Target="../media/image12.emf"/><Relationship Id="rId4" Type="http://schemas.openxmlformats.org/officeDocument/2006/relationships/oleObject" Target="../embeddings/oleObject3.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vmlDrawing" Target="../drawings/vmlDrawing4.vml"/><Relationship Id="rId5" Type="http://schemas.openxmlformats.org/officeDocument/2006/relationships/image" Target="../media/image13.emf"/><Relationship Id="rId4" Type="http://schemas.openxmlformats.org/officeDocument/2006/relationships/oleObject" Target="../embeddings/oleObject4.bin"/></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hyperlink" Target="http://www.cdc.gov/cancer/dcpc/prevention/policies_practices/radon/index.htm" TargetMode="Externa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3.xml"/><Relationship Id="rId1" Type="http://schemas.openxmlformats.org/officeDocument/2006/relationships/vmlDrawing" Target="../drawings/vmlDrawing5.vml"/><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vmlDrawing" Target="../drawings/vmlDrawing6.vml"/><Relationship Id="rId5" Type="http://schemas.openxmlformats.org/officeDocument/2006/relationships/image" Target="../media/image20.png"/><Relationship Id="rId4" Type="http://schemas.openxmlformats.org/officeDocument/2006/relationships/oleObject" Target="../embeddings/oleObject6.bin"/></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8" Type="http://schemas.openxmlformats.org/officeDocument/2006/relationships/hyperlink" Target="http://www.ready.illinois.gov/" TargetMode="External"/><Relationship Id="rId3" Type="http://schemas.microsoft.com/office/2007/relationships/hdphoto" Target="../media/hdphoto1.wdp"/><Relationship Id="rId7" Type="http://schemas.openxmlformats.org/officeDocument/2006/relationships/hyperlink" Target="http://www.radon.illinois.gov/"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mailto:patrick.daniels@illinois.gov" TargetMode="External"/><Relationship Id="rId11" Type="http://schemas.openxmlformats.org/officeDocument/2006/relationships/image" Target="../media/image33.png"/><Relationship Id="rId5" Type="http://schemas.openxmlformats.org/officeDocument/2006/relationships/image" Target="../media/image3.jpeg"/><Relationship Id="rId10" Type="http://schemas.openxmlformats.org/officeDocument/2006/relationships/image" Target="../media/image32.png"/><Relationship Id="rId4" Type="http://schemas.openxmlformats.org/officeDocument/2006/relationships/image" Target="../media/image2.png"/><Relationship Id="rId9" Type="http://schemas.openxmlformats.org/officeDocument/2006/relationships/image" Target="../media/image31.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xml"/><Relationship Id="rId1" Type="http://schemas.openxmlformats.org/officeDocument/2006/relationships/vmlDrawing" Target="../drawings/vmlDrawing1.vml"/><Relationship Id="rId4" Type="http://schemas.openxmlformats.org/officeDocument/2006/relationships/image" Target="../media/image10.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5410" y="6296024"/>
            <a:ext cx="2524840" cy="561976"/>
          </a:xfrm>
          <a:prstGeom prst="rect">
            <a:avLst/>
          </a:prstGeom>
          <a:solidFill>
            <a:srgbClr val="FF0000"/>
          </a:solidFill>
          <a:ln>
            <a:no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solidFill>
                <a:srgbClr val="FF0000"/>
              </a:solidFill>
              <a:latin typeface="Times New Roman" panose="02020603050405020304" pitchFamily="18" charset="0"/>
              <a:cs typeface="Times New Roman" panose="02020603050405020304" pitchFamily="18" charset="0"/>
            </a:endParaRPr>
          </a:p>
        </p:txBody>
      </p:sp>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mtClean="0">
                <a:solidFill>
                  <a:prstClr val="black"/>
                </a:solidFill>
              </a:rPr>
              <a:t>	</a:t>
            </a:r>
            <a:endParaRPr lang="en-US" dirty="0">
              <a:solidFill>
                <a:prstClr val="black"/>
              </a:solidFill>
            </a:endParaRPr>
          </a:p>
        </p:txBody>
      </p:sp>
      <p:pic>
        <p:nvPicPr>
          <p:cNvPr id="5" name="Picture 29" descr="http://downloads.clipart.com/16937522.gif?t=1405436103&amp;h=5d2133c73864b42c7db57fd550a6d27e&amp;u=dupageco"/>
          <p:cNvPicPr>
            <a:picLocks noChangeAspect="1" noChangeArrowheads="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 y="-1"/>
            <a:ext cx="9144000" cy="6296025"/>
          </a:xfrm>
          <a:prstGeom prst="rect">
            <a:avLst/>
          </a:prstGeom>
          <a:noFill/>
          <a:ln>
            <a:noFill/>
          </a:ln>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pic>
        <p:nvPicPr>
          <p:cNvPr id="6" name="Picture 29" descr="http://downloads.clipart.com/16937522.gif?t=1405436103&amp;h=5d2133c73864b42c7db57fd550a6d27e&amp;u=dupageco"/>
          <p:cNvPicPr>
            <a:picLocks noChangeAspect="1" noChangeArrowheads="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762000" y="6311611"/>
            <a:ext cx="8359196" cy="561976"/>
          </a:xfrm>
          <a:prstGeom prst="rect">
            <a:avLst/>
          </a:prstGeom>
          <a:noFill/>
          <a:ln w="28575">
            <a:solidFill>
              <a:schemeClr val="tx2">
                <a:lumMod val="60000"/>
                <a:lumOff val="40000"/>
              </a:schemeClr>
            </a:solidFill>
          </a:ln>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a:off x="-1" y="532715"/>
            <a:ext cx="9144000" cy="0"/>
          </a:xfrm>
          <a:prstGeom prst="line">
            <a:avLst/>
          </a:prstGeom>
          <a:ln w="314325">
            <a:solidFill>
              <a:srgbClr val="00194C"/>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410" y="381000"/>
            <a:ext cx="9144000" cy="0"/>
          </a:xfrm>
          <a:prstGeom prst="line">
            <a:avLst/>
          </a:prstGeom>
          <a:ln w="22225">
            <a:solidFill>
              <a:srgbClr val="FF2929"/>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2804" y="685800"/>
            <a:ext cx="9144000" cy="0"/>
          </a:xfrm>
          <a:prstGeom prst="line">
            <a:avLst/>
          </a:prstGeom>
          <a:ln w="22225">
            <a:solidFill>
              <a:srgbClr val="FF2929"/>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9" name="Rectangle 4"/>
          <p:cNvSpPr>
            <a:spLocks/>
          </p:cNvSpPr>
          <p:nvPr/>
        </p:nvSpPr>
        <p:spPr bwMode="auto">
          <a:xfrm>
            <a:off x="762000" y="6335424"/>
            <a:ext cx="62865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nSpc>
                <a:spcPct val="80000"/>
              </a:lnSpc>
              <a:spcBef>
                <a:spcPts val="700"/>
              </a:spcBef>
              <a:buClr>
                <a:srgbClr val="C0504D"/>
              </a:buClr>
              <a:buSzPct val="60000"/>
              <a:buFont typeface="Wingdings" pitchFamily="2" charset="2"/>
              <a:buNone/>
            </a:pPr>
            <a:r>
              <a:rPr lang="en-US" dirty="0" smtClean="0">
                <a:solidFill>
                  <a:srgbClr val="FFFFFF"/>
                </a:solidFill>
                <a:latin typeface="Times New Roman" panose="02020603050405020304" pitchFamily="18" charset="0"/>
                <a:cs typeface="Times New Roman" panose="02020603050405020304" pitchFamily="18" charset="0"/>
              </a:rPr>
              <a:t>Illinois Emergency Management Agency</a:t>
            </a:r>
            <a:endParaRPr lang="en-US" dirty="0">
              <a:solidFill>
                <a:srgbClr val="FFFFFF"/>
              </a:solidFill>
              <a:latin typeface="Times New Roman" panose="02020603050405020304" pitchFamily="18" charset="0"/>
              <a:cs typeface="Times New Roman" panose="02020603050405020304" pitchFamily="18" charset="0"/>
            </a:endParaRPr>
          </a:p>
        </p:txBody>
      </p:sp>
      <p:sp>
        <p:nvSpPr>
          <p:cNvPr id="12" name="Rectangle 4"/>
          <p:cNvSpPr>
            <a:spLocks/>
          </p:cNvSpPr>
          <p:nvPr/>
        </p:nvSpPr>
        <p:spPr bwMode="auto">
          <a:xfrm>
            <a:off x="1600200" y="4886325"/>
            <a:ext cx="21336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nSpc>
                <a:spcPct val="80000"/>
              </a:lnSpc>
              <a:spcBef>
                <a:spcPts val="700"/>
              </a:spcBef>
              <a:buClr>
                <a:srgbClr val="C0504D"/>
              </a:buClr>
              <a:buSzPct val="60000"/>
              <a:buFont typeface="Wingdings" pitchFamily="2" charset="2"/>
              <a:buNone/>
            </a:pPr>
            <a:endParaRPr lang="en-US" sz="1200" i="1">
              <a:solidFill>
                <a:srgbClr val="FFFFFF"/>
              </a:solidFill>
              <a:latin typeface="Tw Cen MT" pitchFamily="34" charset="0"/>
            </a:endParaRPr>
          </a:p>
        </p:txBody>
      </p:sp>
      <p:pic>
        <p:nvPicPr>
          <p:cNvPr id="16" name="Picture 23" descr="Fla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6471949"/>
            <a:ext cx="4572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Content Placeholder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29000" y="1828800"/>
            <a:ext cx="2337917" cy="2350157"/>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sp>
        <p:nvSpPr>
          <p:cNvPr id="21" name="Rectangle 4"/>
          <p:cNvSpPr>
            <a:spLocks/>
          </p:cNvSpPr>
          <p:nvPr/>
        </p:nvSpPr>
        <p:spPr bwMode="auto">
          <a:xfrm>
            <a:off x="914400" y="933450"/>
            <a:ext cx="73152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80000"/>
              </a:lnSpc>
              <a:spcBef>
                <a:spcPts val="700"/>
              </a:spcBef>
              <a:buClr>
                <a:srgbClr val="C0504D"/>
              </a:buClr>
              <a:buSzPct val="60000"/>
              <a:buFont typeface="Wingdings" pitchFamily="2" charset="2"/>
              <a:buNone/>
            </a:pPr>
            <a:r>
              <a:rPr lang="en-US" sz="3200" dirty="0" smtClean="0">
                <a:solidFill>
                  <a:srgbClr val="FFFFFF"/>
                </a:solidFill>
                <a:latin typeface="Times New Roman" panose="02020603050405020304" pitchFamily="18" charset="0"/>
                <a:cs typeface="Times New Roman" panose="02020603050405020304" pitchFamily="18" charset="0"/>
              </a:rPr>
              <a:t>Illinois Emergency Management Agency</a:t>
            </a:r>
            <a:endParaRPr lang="en-US" sz="3200" dirty="0">
              <a:solidFill>
                <a:srgbClr val="FFFFFF"/>
              </a:solidFill>
              <a:latin typeface="Times New Roman" panose="02020603050405020304" pitchFamily="18" charset="0"/>
              <a:cs typeface="Times New Roman" panose="02020603050405020304" pitchFamily="18" charset="0"/>
            </a:endParaRPr>
          </a:p>
        </p:txBody>
      </p:sp>
      <p:sp>
        <p:nvSpPr>
          <p:cNvPr id="24" name="Rectangle 4"/>
          <p:cNvSpPr>
            <a:spLocks/>
          </p:cNvSpPr>
          <p:nvPr/>
        </p:nvSpPr>
        <p:spPr bwMode="auto">
          <a:xfrm>
            <a:off x="923925" y="4876800"/>
            <a:ext cx="73152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80000"/>
              </a:lnSpc>
              <a:spcBef>
                <a:spcPts val="700"/>
              </a:spcBef>
              <a:buClr>
                <a:srgbClr val="C0504D"/>
              </a:buClr>
              <a:buSzPct val="60000"/>
              <a:buFont typeface="Wingdings" pitchFamily="2" charset="2"/>
              <a:buNone/>
            </a:pPr>
            <a:r>
              <a:rPr lang="en-US" sz="2800" dirty="0" smtClean="0">
                <a:solidFill>
                  <a:srgbClr val="FFFFFF"/>
                </a:solidFill>
                <a:latin typeface="Times New Roman" panose="02020603050405020304" pitchFamily="18" charset="0"/>
                <a:cs typeface="Times New Roman" panose="02020603050405020304" pitchFamily="18" charset="0"/>
              </a:rPr>
              <a:t>Radon in Illinois for Health Professionals</a:t>
            </a:r>
          </a:p>
          <a:p>
            <a:pPr algn="ctr">
              <a:lnSpc>
                <a:spcPct val="80000"/>
              </a:lnSpc>
              <a:spcBef>
                <a:spcPts val="700"/>
              </a:spcBef>
              <a:buClr>
                <a:srgbClr val="C0504D"/>
              </a:buClr>
              <a:buSzPct val="60000"/>
              <a:buFont typeface="Wingdings" pitchFamily="2" charset="2"/>
              <a:buNone/>
            </a:pPr>
            <a:r>
              <a:rPr lang="en-US" sz="2800" dirty="0" smtClean="0">
                <a:solidFill>
                  <a:srgbClr val="FFFFFF"/>
                </a:solidFill>
                <a:latin typeface="Times New Roman" panose="02020603050405020304" pitchFamily="18" charset="0"/>
                <a:cs typeface="Times New Roman" panose="02020603050405020304" pitchFamily="18" charset="0"/>
              </a:rPr>
              <a:t>Patrick I Daniels</a:t>
            </a:r>
          </a:p>
          <a:p>
            <a:pPr algn="ctr">
              <a:lnSpc>
                <a:spcPct val="80000"/>
              </a:lnSpc>
              <a:spcBef>
                <a:spcPts val="700"/>
              </a:spcBef>
              <a:buClr>
                <a:srgbClr val="C0504D"/>
              </a:buClr>
              <a:buSzPct val="60000"/>
              <a:buFont typeface="Wingdings" pitchFamily="2" charset="2"/>
              <a:buNone/>
            </a:pPr>
            <a:r>
              <a:rPr lang="en-US" sz="2800" dirty="0" smtClean="0">
                <a:solidFill>
                  <a:srgbClr val="FFFFFF"/>
                </a:solidFill>
                <a:latin typeface="Times New Roman" panose="02020603050405020304" pitchFamily="18" charset="0"/>
                <a:cs typeface="Times New Roman" panose="02020603050405020304" pitchFamily="18" charset="0"/>
              </a:rPr>
              <a:t>June 27, 2017</a:t>
            </a:r>
            <a:endParaRPr lang="en-US" sz="2800" dirty="0">
              <a:solidFill>
                <a:srgbClr val="FFFF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435302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a:xfrm>
            <a:off x="228600" y="914400"/>
            <a:ext cx="8686800" cy="685800"/>
          </a:xfrm>
        </p:spPr>
        <p:txBody>
          <a:bodyPr lIns="92075" tIns="46038" rIns="92075" bIns="46038">
            <a:noAutofit/>
          </a:bodyPr>
          <a:lstStyle/>
          <a:p>
            <a:pPr eaLnBrk="1" hangingPunct="1">
              <a:defRPr/>
            </a:pPr>
            <a:r>
              <a:rPr lang="en-US" sz="2800" dirty="0" smtClean="0">
                <a:solidFill>
                  <a:schemeClr val="bg1"/>
                </a:solidFill>
                <a:latin typeface="+mn-lt"/>
                <a:cs typeface="Times New Roman" panose="02020603050405020304" pitchFamily="18" charset="0"/>
              </a:rPr>
              <a:t>What Happens when the Decay Products Are Inhaled?</a:t>
            </a:r>
          </a:p>
        </p:txBody>
      </p:sp>
      <p:sp>
        <p:nvSpPr>
          <p:cNvPr id="311299" name="Rectangle 3"/>
          <p:cNvSpPr>
            <a:spLocks noChangeArrowheads="1"/>
          </p:cNvSpPr>
          <p:nvPr/>
        </p:nvSpPr>
        <p:spPr bwMode="auto">
          <a:xfrm>
            <a:off x="3429001" y="1796457"/>
            <a:ext cx="5257272" cy="3581400"/>
          </a:xfrm>
          <a:prstGeom prst="rect">
            <a:avLst/>
          </a:prstGeom>
          <a:noFill/>
          <a:ln w="9525">
            <a:noFill/>
            <a:miter lim="800000"/>
            <a:headEnd/>
            <a:tailEnd/>
          </a:ln>
          <a:effectLst/>
        </p:spPr>
        <p:txBody>
          <a:bodyPr lIns="92075" tIns="46038" rIns="92075" bIns="46038"/>
          <a:lstStyle/>
          <a:p>
            <a:pPr marL="342900" indent="-342900" algn="l" eaLnBrk="0" hangingPunct="0">
              <a:spcBef>
                <a:spcPct val="20000"/>
              </a:spcBef>
              <a:buClr>
                <a:srgbClr val="FF0000"/>
              </a:buClr>
              <a:buSzPct val="65000"/>
              <a:buFont typeface="Arial" pitchFamily="34" charset="0"/>
              <a:buChar char="•"/>
              <a:defRPr/>
            </a:pPr>
            <a:r>
              <a:rPr lang="en-US" sz="3200" dirty="0" smtClean="0">
                <a:solidFill>
                  <a:schemeClr val="bg1"/>
                </a:solidFill>
                <a:latin typeface="+mn-lt"/>
                <a:cs typeface="Arial" pitchFamily="34" charset="0"/>
              </a:rPr>
              <a:t>Radioactive </a:t>
            </a:r>
            <a:r>
              <a:rPr lang="en-US" sz="3200" dirty="0">
                <a:solidFill>
                  <a:schemeClr val="bg1"/>
                </a:solidFill>
                <a:latin typeface="+mn-lt"/>
                <a:cs typeface="Arial" pitchFamily="34" charset="0"/>
              </a:rPr>
              <a:t>particles adhere to lung tissue, where they can irradiate sensitive cells</a:t>
            </a:r>
            <a:r>
              <a:rPr lang="en-US" sz="3200" dirty="0" smtClean="0">
                <a:solidFill>
                  <a:schemeClr val="bg1"/>
                </a:solidFill>
                <a:latin typeface="+mn-lt"/>
                <a:cs typeface="Arial" pitchFamily="34" charset="0"/>
              </a:rPr>
              <a:t>.</a:t>
            </a:r>
          </a:p>
          <a:p>
            <a:pPr marL="342900" indent="-342900" algn="l" eaLnBrk="0" hangingPunct="0">
              <a:spcBef>
                <a:spcPct val="20000"/>
              </a:spcBef>
              <a:buClr>
                <a:srgbClr val="FF0000"/>
              </a:buClr>
              <a:buSzPct val="65000"/>
              <a:buFont typeface="Arial" pitchFamily="34" charset="0"/>
              <a:buChar char="•"/>
              <a:defRPr/>
            </a:pPr>
            <a:endParaRPr lang="en-US" sz="3200" dirty="0">
              <a:solidFill>
                <a:schemeClr val="bg1"/>
              </a:solidFill>
              <a:latin typeface="+mn-lt"/>
              <a:cs typeface="Arial" pitchFamily="34" charset="0"/>
            </a:endParaRPr>
          </a:p>
          <a:p>
            <a:pPr marL="342900" indent="-342900" algn="l" eaLnBrk="0" hangingPunct="0">
              <a:spcBef>
                <a:spcPct val="20000"/>
              </a:spcBef>
              <a:buClr>
                <a:srgbClr val="FF0000"/>
              </a:buClr>
              <a:buSzPct val="65000"/>
              <a:buFont typeface="Arial" pitchFamily="34" charset="0"/>
              <a:buChar char="•"/>
              <a:defRPr/>
            </a:pPr>
            <a:r>
              <a:rPr lang="en-US" sz="3200" dirty="0">
                <a:solidFill>
                  <a:schemeClr val="bg1"/>
                </a:solidFill>
                <a:latin typeface="+mn-lt"/>
                <a:cs typeface="Arial" pitchFamily="34" charset="0"/>
              </a:rPr>
              <a:t>Radiation can alter the cells, increasing the potential for cancer</a:t>
            </a:r>
            <a:r>
              <a:rPr lang="en-US" sz="3200" dirty="0">
                <a:solidFill>
                  <a:schemeClr val="bg1"/>
                </a:solidFill>
                <a:effectLst>
                  <a:outerShdw blurRad="38100" dist="38100" dir="2700000" algn="tl">
                    <a:srgbClr val="000000"/>
                  </a:outerShdw>
                </a:effectLst>
                <a:latin typeface="+mn-lt"/>
              </a:rPr>
              <a:t>.</a:t>
            </a:r>
          </a:p>
        </p:txBody>
      </p:sp>
      <p:sp>
        <p:nvSpPr>
          <p:cNvPr id="311333" name="Text Box 37"/>
          <p:cNvSpPr txBox="1">
            <a:spLocks noChangeArrowheads="1"/>
          </p:cNvSpPr>
          <p:nvPr/>
        </p:nvSpPr>
        <p:spPr bwMode="auto">
          <a:xfrm>
            <a:off x="422395" y="5471319"/>
            <a:ext cx="3460561" cy="461665"/>
          </a:xfrm>
          <a:prstGeom prst="rect">
            <a:avLst/>
          </a:prstGeom>
          <a:noFill/>
          <a:ln w="9525">
            <a:noFill/>
            <a:miter lim="800000"/>
            <a:headEnd/>
            <a:tailEnd/>
          </a:ln>
          <a:effectLst/>
        </p:spPr>
        <p:txBody>
          <a:bodyPr wrap="square">
            <a:spAutoFit/>
          </a:bodyPr>
          <a:lstStyle/>
          <a:p>
            <a:pPr algn="ctr" eaLnBrk="0" hangingPunct="0">
              <a:spcBef>
                <a:spcPct val="50000"/>
              </a:spcBef>
              <a:defRPr/>
            </a:pPr>
            <a:r>
              <a:rPr lang="en-US" sz="2400" b="1" dirty="0">
                <a:solidFill>
                  <a:schemeClr val="bg1"/>
                </a:solidFill>
                <a:latin typeface="+mn-lt"/>
              </a:rPr>
              <a:t>Double Strand Breaks</a:t>
            </a:r>
          </a:p>
        </p:txBody>
      </p:sp>
      <p:grpSp>
        <p:nvGrpSpPr>
          <p:cNvPr id="2" name="Group 1"/>
          <p:cNvGrpSpPr/>
          <p:nvPr/>
        </p:nvGrpSpPr>
        <p:grpSpPr>
          <a:xfrm>
            <a:off x="133377" y="1848906"/>
            <a:ext cx="2909887" cy="3124200"/>
            <a:chOff x="220663" y="1600200"/>
            <a:chExt cx="2909887" cy="3124200"/>
          </a:xfrm>
        </p:grpSpPr>
        <p:grpSp>
          <p:nvGrpSpPr>
            <p:cNvPr id="671747" name="Group 44"/>
            <p:cNvGrpSpPr>
              <a:grpSpLocks/>
            </p:cNvGrpSpPr>
            <p:nvPr/>
          </p:nvGrpSpPr>
          <p:grpSpPr bwMode="auto">
            <a:xfrm>
              <a:off x="1493838" y="1600200"/>
              <a:ext cx="1431925" cy="1466850"/>
              <a:chOff x="941" y="1008"/>
              <a:chExt cx="902" cy="924"/>
            </a:xfrm>
          </p:grpSpPr>
          <p:sp>
            <p:nvSpPr>
              <p:cNvPr id="671770" name="Freeform 7"/>
              <p:cNvSpPr>
                <a:spLocks/>
              </p:cNvSpPr>
              <p:nvPr/>
            </p:nvSpPr>
            <p:spPr bwMode="auto">
              <a:xfrm>
                <a:off x="945" y="1008"/>
                <a:ext cx="885" cy="924"/>
              </a:xfrm>
              <a:custGeom>
                <a:avLst/>
                <a:gdLst>
                  <a:gd name="T0" fmla="*/ 755 w 996"/>
                  <a:gd name="T1" fmla="*/ 0 h 924"/>
                  <a:gd name="T2" fmla="*/ 753 w 996"/>
                  <a:gd name="T3" fmla="*/ 14 h 924"/>
                  <a:gd name="T4" fmla="*/ 749 w 996"/>
                  <a:gd name="T5" fmla="*/ 28 h 924"/>
                  <a:gd name="T6" fmla="*/ 742 w 996"/>
                  <a:gd name="T7" fmla="*/ 43 h 924"/>
                  <a:gd name="T8" fmla="*/ 737 w 996"/>
                  <a:gd name="T9" fmla="*/ 56 h 924"/>
                  <a:gd name="T10" fmla="*/ 730 w 996"/>
                  <a:gd name="T11" fmla="*/ 69 h 924"/>
                  <a:gd name="T12" fmla="*/ 721 w 996"/>
                  <a:gd name="T13" fmla="*/ 84 h 924"/>
                  <a:gd name="T14" fmla="*/ 711 w 996"/>
                  <a:gd name="T15" fmla="*/ 97 h 924"/>
                  <a:gd name="T16" fmla="*/ 698 w 996"/>
                  <a:gd name="T17" fmla="*/ 112 h 924"/>
                  <a:gd name="T18" fmla="*/ 685 w 996"/>
                  <a:gd name="T19" fmla="*/ 127 h 924"/>
                  <a:gd name="T20" fmla="*/ 673 w 996"/>
                  <a:gd name="T21" fmla="*/ 142 h 924"/>
                  <a:gd name="T22" fmla="*/ 656 w 996"/>
                  <a:gd name="T23" fmla="*/ 158 h 924"/>
                  <a:gd name="T24" fmla="*/ 638 w 996"/>
                  <a:gd name="T25" fmla="*/ 175 h 924"/>
                  <a:gd name="T26" fmla="*/ 619 w 996"/>
                  <a:gd name="T27" fmla="*/ 193 h 924"/>
                  <a:gd name="T28" fmla="*/ 599 w 996"/>
                  <a:gd name="T29" fmla="*/ 212 h 924"/>
                  <a:gd name="T30" fmla="*/ 575 w 996"/>
                  <a:gd name="T31" fmla="*/ 231 h 924"/>
                  <a:gd name="T32" fmla="*/ 550 w 996"/>
                  <a:gd name="T33" fmla="*/ 253 h 924"/>
                  <a:gd name="T34" fmla="*/ 68 w 996"/>
                  <a:gd name="T35" fmla="*/ 626 h 924"/>
                  <a:gd name="T36" fmla="*/ 63 w 996"/>
                  <a:gd name="T37" fmla="*/ 630 h 924"/>
                  <a:gd name="T38" fmla="*/ 58 w 996"/>
                  <a:gd name="T39" fmla="*/ 637 h 924"/>
                  <a:gd name="T40" fmla="*/ 51 w 996"/>
                  <a:gd name="T41" fmla="*/ 645 h 924"/>
                  <a:gd name="T42" fmla="*/ 44 w 996"/>
                  <a:gd name="T43" fmla="*/ 656 h 924"/>
                  <a:gd name="T44" fmla="*/ 36 w 996"/>
                  <a:gd name="T45" fmla="*/ 667 h 924"/>
                  <a:gd name="T46" fmla="*/ 29 w 996"/>
                  <a:gd name="T47" fmla="*/ 681 h 924"/>
                  <a:gd name="T48" fmla="*/ 21 w 996"/>
                  <a:gd name="T49" fmla="*/ 697 h 924"/>
                  <a:gd name="T50" fmla="*/ 15 w 996"/>
                  <a:gd name="T51" fmla="*/ 715 h 924"/>
                  <a:gd name="T52" fmla="*/ 8 w 996"/>
                  <a:gd name="T53" fmla="*/ 734 h 924"/>
                  <a:gd name="T54" fmla="*/ 4 w 996"/>
                  <a:gd name="T55" fmla="*/ 756 h 924"/>
                  <a:gd name="T56" fmla="*/ 1 w 996"/>
                  <a:gd name="T57" fmla="*/ 780 h 924"/>
                  <a:gd name="T58" fmla="*/ 0 w 996"/>
                  <a:gd name="T59" fmla="*/ 804 h 924"/>
                  <a:gd name="T60" fmla="*/ 0 w 996"/>
                  <a:gd name="T61" fmla="*/ 831 h 924"/>
                  <a:gd name="T62" fmla="*/ 3 w 996"/>
                  <a:gd name="T63" fmla="*/ 860 h 924"/>
                  <a:gd name="T64" fmla="*/ 8 w 996"/>
                  <a:gd name="T65" fmla="*/ 890 h 924"/>
                  <a:gd name="T66" fmla="*/ 17 w 996"/>
                  <a:gd name="T67" fmla="*/ 923 h 924"/>
                  <a:gd name="T68" fmla="*/ 148 w 996"/>
                  <a:gd name="T69" fmla="*/ 786 h 924"/>
                  <a:gd name="T70" fmla="*/ 688 w 996"/>
                  <a:gd name="T71" fmla="*/ 374 h 924"/>
                  <a:gd name="T72" fmla="*/ 701 w 996"/>
                  <a:gd name="T73" fmla="*/ 366 h 924"/>
                  <a:gd name="T74" fmla="*/ 713 w 996"/>
                  <a:gd name="T75" fmla="*/ 355 h 924"/>
                  <a:gd name="T76" fmla="*/ 725 w 996"/>
                  <a:gd name="T77" fmla="*/ 345 h 924"/>
                  <a:gd name="T78" fmla="*/ 735 w 996"/>
                  <a:gd name="T79" fmla="*/ 334 h 924"/>
                  <a:gd name="T80" fmla="*/ 744 w 996"/>
                  <a:gd name="T81" fmla="*/ 325 h 924"/>
                  <a:gd name="T82" fmla="*/ 752 w 996"/>
                  <a:gd name="T83" fmla="*/ 314 h 924"/>
                  <a:gd name="T84" fmla="*/ 760 w 996"/>
                  <a:gd name="T85" fmla="*/ 303 h 924"/>
                  <a:gd name="T86" fmla="*/ 765 w 996"/>
                  <a:gd name="T87" fmla="*/ 291 h 924"/>
                  <a:gd name="T88" fmla="*/ 770 w 996"/>
                  <a:gd name="T89" fmla="*/ 280 h 924"/>
                  <a:gd name="T90" fmla="*/ 775 w 996"/>
                  <a:gd name="T91" fmla="*/ 268 h 924"/>
                  <a:gd name="T92" fmla="*/ 778 w 996"/>
                  <a:gd name="T93" fmla="*/ 258 h 924"/>
                  <a:gd name="T94" fmla="*/ 782 w 996"/>
                  <a:gd name="T95" fmla="*/ 247 h 924"/>
                  <a:gd name="T96" fmla="*/ 783 w 996"/>
                  <a:gd name="T97" fmla="*/ 235 h 924"/>
                  <a:gd name="T98" fmla="*/ 785 w 996"/>
                  <a:gd name="T99" fmla="*/ 223 h 924"/>
                  <a:gd name="T100" fmla="*/ 785 w 996"/>
                  <a:gd name="T101" fmla="*/ 212 h 924"/>
                  <a:gd name="T102" fmla="*/ 785 w 996"/>
                  <a:gd name="T103" fmla="*/ 200 h 924"/>
                  <a:gd name="T104" fmla="*/ 755 w 996"/>
                  <a:gd name="T105" fmla="*/ 0 h 92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96"/>
                  <a:gd name="T160" fmla="*/ 0 h 924"/>
                  <a:gd name="T161" fmla="*/ 996 w 996"/>
                  <a:gd name="T162" fmla="*/ 924 h 92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96" h="924">
                    <a:moveTo>
                      <a:pt x="957" y="0"/>
                    </a:moveTo>
                    <a:lnTo>
                      <a:pt x="954" y="14"/>
                    </a:lnTo>
                    <a:lnTo>
                      <a:pt x="949" y="28"/>
                    </a:lnTo>
                    <a:lnTo>
                      <a:pt x="940" y="43"/>
                    </a:lnTo>
                    <a:lnTo>
                      <a:pt x="933" y="56"/>
                    </a:lnTo>
                    <a:lnTo>
                      <a:pt x="924" y="69"/>
                    </a:lnTo>
                    <a:lnTo>
                      <a:pt x="913" y="84"/>
                    </a:lnTo>
                    <a:lnTo>
                      <a:pt x="900" y="97"/>
                    </a:lnTo>
                    <a:lnTo>
                      <a:pt x="885" y="112"/>
                    </a:lnTo>
                    <a:lnTo>
                      <a:pt x="868" y="127"/>
                    </a:lnTo>
                    <a:lnTo>
                      <a:pt x="852" y="142"/>
                    </a:lnTo>
                    <a:lnTo>
                      <a:pt x="830" y="158"/>
                    </a:lnTo>
                    <a:lnTo>
                      <a:pt x="808" y="175"/>
                    </a:lnTo>
                    <a:lnTo>
                      <a:pt x="784" y="193"/>
                    </a:lnTo>
                    <a:lnTo>
                      <a:pt x="758" y="212"/>
                    </a:lnTo>
                    <a:lnTo>
                      <a:pt x="728" y="231"/>
                    </a:lnTo>
                    <a:lnTo>
                      <a:pt x="697" y="253"/>
                    </a:lnTo>
                    <a:lnTo>
                      <a:pt x="86" y="626"/>
                    </a:lnTo>
                    <a:lnTo>
                      <a:pt x="80" y="630"/>
                    </a:lnTo>
                    <a:lnTo>
                      <a:pt x="73" y="637"/>
                    </a:lnTo>
                    <a:lnTo>
                      <a:pt x="64" y="645"/>
                    </a:lnTo>
                    <a:lnTo>
                      <a:pt x="56" y="656"/>
                    </a:lnTo>
                    <a:lnTo>
                      <a:pt x="45" y="667"/>
                    </a:lnTo>
                    <a:lnTo>
                      <a:pt x="37" y="681"/>
                    </a:lnTo>
                    <a:lnTo>
                      <a:pt x="27" y="697"/>
                    </a:lnTo>
                    <a:lnTo>
                      <a:pt x="19" y="715"/>
                    </a:lnTo>
                    <a:lnTo>
                      <a:pt x="10" y="734"/>
                    </a:lnTo>
                    <a:lnTo>
                      <a:pt x="6" y="756"/>
                    </a:lnTo>
                    <a:lnTo>
                      <a:pt x="1" y="780"/>
                    </a:lnTo>
                    <a:lnTo>
                      <a:pt x="0" y="804"/>
                    </a:lnTo>
                    <a:lnTo>
                      <a:pt x="0" y="831"/>
                    </a:lnTo>
                    <a:lnTo>
                      <a:pt x="3" y="860"/>
                    </a:lnTo>
                    <a:lnTo>
                      <a:pt x="10" y="890"/>
                    </a:lnTo>
                    <a:lnTo>
                      <a:pt x="21" y="923"/>
                    </a:lnTo>
                    <a:lnTo>
                      <a:pt x="188" y="786"/>
                    </a:lnTo>
                    <a:lnTo>
                      <a:pt x="871" y="374"/>
                    </a:lnTo>
                    <a:lnTo>
                      <a:pt x="888" y="366"/>
                    </a:lnTo>
                    <a:lnTo>
                      <a:pt x="903" y="355"/>
                    </a:lnTo>
                    <a:lnTo>
                      <a:pt x="918" y="345"/>
                    </a:lnTo>
                    <a:lnTo>
                      <a:pt x="931" y="334"/>
                    </a:lnTo>
                    <a:lnTo>
                      <a:pt x="942" y="325"/>
                    </a:lnTo>
                    <a:lnTo>
                      <a:pt x="952" y="314"/>
                    </a:lnTo>
                    <a:lnTo>
                      <a:pt x="962" y="303"/>
                    </a:lnTo>
                    <a:lnTo>
                      <a:pt x="969" y="291"/>
                    </a:lnTo>
                    <a:lnTo>
                      <a:pt x="976" y="280"/>
                    </a:lnTo>
                    <a:lnTo>
                      <a:pt x="981" y="268"/>
                    </a:lnTo>
                    <a:lnTo>
                      <a:pt x="986" y="258"/>
                    </a:lnTo>
                    <a:lnTo>
                      <a:pt x="990" y="247"/>
                    </a:lnTo>
                    <a:lnTo>
                      <a:pt x="992" y="235"/>
                    </a:lnTo>
                    <a:lnTo>
                      <a:pt x="995" y="223"/>
                    </a:lnTo>
                    <a:lnTo>
                      <a:pt x="995" y="212"/>
                    </a:lnTo>
                    <a:lnTo>
                      <a:pt x="995" y="200"/>
                    </a:lnTo>
                    <a:lnTo>
                      <a:pt x="957" y="0"/>
                    </a:lnTo>
                  </a:path>
                </a:pathLst>
              </a:custGeom>
              <a:solidFill>
                <a:srgbClr val="8C0000"/>
              </a:solidFill>
              <a:ln w="9525" cap="rnd">
                <a:noFill/>
                <a:round/>
                <a:headEnd type="none" w="sm" len="sm"/>
                <a:tailEnd type="none" w="sm" len="sm"/>
              </a:ln>
            </p:spPr>
            <p:txBody>
              <a:bodyPr/>
              <a:lstStyle/>
              <a:p>
                <a:endParaRPr lang="en-US"/>
              </a:p>
            </p:txBody>
          </p:sp>
          <p:sp>
            <p:nvSpPr>
              <p:cNvPr id="671771" name="Freeform 13"/>
              <p:cNvSpPr>
                <a:spLocks/>
              </p:cNvSpPr>
              <p:nvPr/>
            </p:nvSpPr>
            <p:spPr bwMode="auto">
              <a:xfrm>
                <a:off x="941" y="1275"/>
                <a:ext cx="902" cy="645"/>
              </a:xfrm>
              <a:custGeom>
                <a:avLst/>
                <a:gdLst>
                  <a:gd name="T0" fmla="*/ 63 w 1014"/>
                  <a:gd name="T1" fmla="*/ 20 h 645"/>
                  <a:gd name="T2" fmla="*/ 67 w 1014"/>
                  <a:gd name="T3" fmla="*/ 56 h 645"/>
                  <a:gd name="T4" fmla="*/ 72 w 1014"/>
                  <a:gd name="T5" fmla="*/ 88 h 645"/>
                  <a:gd name="T6" fmla="*/ 82 w 1014"/>
                  <a:gd name="T7" fmla="*/ 117 h 645"/>
                  <a:gd name="T8" fmla="*/ 96 w 1014"/>
                  <a:gd name="T9" fmla="*/ 141 h 645"/>
                  <a:gd name="T10" fmla="*/ 118 w 1014"/>
                  <a:gd name="T11" fmla="*/ 163 h 645"/>
                  <a:gd name="T12" fmla="*/ 150 w 1014"/>
                  <a:gd name="T13" fmla="*/ 179 h 645"/>
                  <a:gd name="T14" fmla="*/ 192 w 1014"/>
                  <a:gd name="T15" fmla="*/ 189 h 645"/>
                  <a:gd name="T16" fmla="*/ 698 w 1014"/>
                  <a:gd name="T17" fmla="*/ 217 h 645"/>
                  <a:gd name="T18" fmla="*/ 727 w 1014"/>
                  <a:gd name="T19" fmla="*/ 224 h 645"/>
                  <a:gd name="T20" fmla="*/ 749 w 1014"/>
                  <a:gd name="T21" fmla="*/ 239 h 645"/>
                  <a:gd name="T22" fmla="*/ 766 w 1014"/>
                  <a:gd name="T23" fmla="*/ 257 h 645"/>
                  <a:gd name="T24" fmla="*/ 779 w 1014"/>
                  <a:gd name="T25" fmla="*/ 278 h 645"/>
                  <a:gd name="T26" fmla="*/ 789 w 1014"/>
                  <a:gd name="T27" fmla="*/ 300 h 645"/>
                  <a:gd name="T28" fmla="*/ 794 w 1014"/>
                  <a:gd name="T29" fmla="*/ 324 h 645"/>
                  <a:gd name="T30" fmla="*/ 798 w 1014"/>
                  <a:gd name="T31" fmla="*/ 346 h 645"/>
                  <a:gd name="T32" fmla="*/ 798 w 1014"/>
                  <a:gd name="T33" fmla="*/ 366 h 645"/>
                  <a:gd name="T34" fmla="*/ 799 w 1014"/>
                  <a:gd name="T35" fmla="*/ 394 h 645"/>
                  <a:gd name="T36" fmla="*/ 801 w 1014"/>
                  <a:gd name="T37" fmla="*/ 428 h 645"/>
                  <a:gd name="T38" fmla="*/ 801 w 1014"/>
                  <a:gd name="T39" fmla="*/ 468 h 645"/>
                  <a:gd name="T40" fmla="*/ 799 w 1014"/>
                  <a:gd name="T41" fmla="*/ 510 h 645"/>
                  <a:gd name="T42" fmla="*/ 794 w 1014"/>
                  <a:gd name="T43" fmla="*/ 551 h 645"/>
                  <a:gd name="T44" fmla="*/ 786 w 1014"/>
                  <a:gd name="T45" fmla="*/ 588 h 645"/>
                  <a:gd name="T46" fmla="*/ 776 w 1014"/>
                  <a:gd name="T47" fmla="*/ 621 h 645"/>
                  <a:gd name="T48" fmla="*/ 761 w 1014"/>
                  <a:gd name="T49" fmla="*/ 644 h 645"/>
                  <a:gd name="T50" fmla="*/ 761 w 1014"/>
                  <a:gd name="T51" fmla="*/ 612 h 645"/>
                  <a:gd name="T52" fmla="*/ 758 w 1014"/>
                  <a:gd name="T53" fmla="*/ 580 h 645"/>
                  <a:gd name="T54" fmla="*/ 755 w 1014"/>
                  <a:gd name="T55" fmla="*/ 547 h 645"/>
                  <a:gd name="T56" fmla="*/ 748 w 1014"/>
                  <a:gd name="T57" fmla="*/ 515 h 645"/>
                  <a:gd name="T58" fmla="*/ 736 w 1014"/>
                  <a:gd name="T59" fmla="*/ 486 h 645"/>
                  <a:gd name="T60" fmla="*/ 717 w 1014"/>
                  <a:gd name="T61" fmla="*/ 461 h 645"/>
                  <a:gd name="T62" fmla="*/ 691 w 1014"/>
                  <a:gd name="T63" fmla="*/ 439 h 645"/>
                  <a:gd name="T64" fmla="*/ 656 w 1014"/>
                  <a:gd name="T65" fmla="*/ 422 h 645"/>
                  <a:gd name="T66" fmla="*/ 124 w 1014"/>
                  <a:gd name="T67" fmla="*/ 397 h 645"/>
                  <a:gd name="T68" fmla="*/ 105 w 1014"/>
                  <a:gd name="T69" fmla="*/ 389 h 645"/>
                  <a:gd name="T70" fmla="*/ 86 w 1014"/>
                  <a:gd name="T71" fmla="*/ 378 h 645"/>
                  <a:gd name="T72" fmla="*/ 68 w 1014"/>
                  <a:gd name="T73" fmla="*/ 365 h 645"/>
                  <a:gd name="T74" fmla="*/ 49 w 1014"/>
                  <a:gd name="T75" fmla="*/ 346 h 645"/>
                  <a:gd name="T76" fmla="*/ 33 w 1014"/>
                  <a:gd name="T77" fmla="*/ 324 h 645"/>
                  <a:gd name="T78" fmla="*/ 20 w 1014"/>
                  <a:gd name="T79" fmla="*/ 300 h 645"/>
                  <a:gd name="T80" fmla="*/ 11 w 1014"/>
                  <a:gd name="T81" fmla="*/ 271 h 645"/>
                  <a:gd name="T82" fmla="*/ 4 w 1014"/>
                  <a:gd name="T83" fmla="*/ 247 h 645"/>
                  <a:gd name="T84" fmla="*/ 2 w 1014"/>
                  <a:gd name="T85" fmla="*/ 223 h 645"/>
                  <a:gd name="T86" fmla="*/ 0 w 1014"/>
                  <a:gd name="T87" fmla="*/ 195 h 645"/>
                  <a:gd name="T88" fmla="*/ 1 w 1014"/>
                  <a:gd name="T89" fmla="*/ 163 h 645"/>
                  <a:gd name="T90" fmla="*/ 4 w 1014"/>
                  <a:gd name="T91" fmla="*/ 128 h 645"/>
                  <a:gd name="T92" fmla="*/ 14 w 1014"/>
                  <a:gd name="T93" fmla="*/ 91 h 645"/>
                  <a:gd name="T94" fmla="*/ 28 w 1014"/>
                  <a:gd name="T95" fmla="*/ 54 h 645"/>
                  <a:gd name="T96" fmla="*/ 50 w 1014"/>
                  <a:gd name="T97" fmla="*/ 18 h 64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014"/>
                  <a:gd name="T148" fmla="*/ 0 h 645"/>
                  <a:gd name="T149" fmla="*/ 1014 w 1014"/>
                  <a:gd name="T150" fmla="*/ 645 h 64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014" h="645">
                    <a:moveTo>
                      <a:pt x="80" y="0"/>
                    </a:moveTo>
                    <a:lnTo>
                      <a:pt x="80" y="20"/>
                    </a:lnTo>
                    <a:lnTo>
                      <a:pt x="82" y="38"/>
                    </a:lnTo>
                    <a:lnTo>
                      <a:pt x="84" y="56"/>
                    </a:lnTo>
                    <a:lnTo>
                      <a:pt x="87" y="73"/>
                    </a:lnTo>
                    <a:lnTo>
                      <a:pt x="91" y="88"/>
                    </a:lnTo>
                    <a:lnTo>
                      <a:pt x="96" y="104"/>
                    </a:lnTo>
                    <a:lnTo>
                      <a:pt x="103" y="117"/>
                    </a:lnTo>
                    <a:lnTo>
                      <a:pt x="111" y="130"/>
                    </a:lnTo>
                    <a:lnTo>
                      <a:pt x="121" y="141"/>
                    </a:lnTo>
                    <a:lnTo>
                      <a:pt x="134" y="152"/>
                    </a:lnTo>
                    <a:lnTo>
                      <a:pt x="150" y="163"/>
                    </a:lnTo>
                    <a:lnTo>
                      <a:pt x="169" y="171"/>
                    </a:lnTo>
                    <a:lnTo>
                      <a:pt x="190" y="179"/>
                    </a:lnTo>
                    <a:lnTo>
                      <a:pt x="214" y="185"/>
                    </a:lnTo>
                    <a:lnTo>
                      <a:pt x="243" y="189"/>
                    </a:lnTo>
                    <a:lnTo>
                      <a:pt x="276" y="193"/>
                    </a:lnTo>
                    <a:lnTo>
                      <a:pt x="883" y="217"/>
                    </a:lnTo>
                    <a:lnTo>
                      <a:pt x="901" y="219"/>
                    </a:lnTo>
                    <a:lnTo>
                      <a:pt x="919" y="224"/>
                    </a:lnTo>
                    <a:lnTo>
                      <a:pt x="933" y="230"/>
                    </a:lnTo>
                    <a:lnTo>
                      <a:pt x="946" y="239"/>
                    </a:lnTo>
                    <a:lnTo>
                      <a:pt x="958" y="247"/>
                    </a:lnTo>
                    <a:lnTo>
                      <a:pt x="968" y="257"/>
                    </a:lnTo>
                    <a:lnTo>
                      <a:pt x="978" y="267"/>
                    </a:lnTo>
                    <a:lnTo>
                      <a:pt x="985" y="278"/>
                    </a:lnTo>
                    <a:lnTo>
                      <a:pt x="991" y="289"/>
                    </a:lnTo>
                    <a:lnTo>
                      <a:pt x="997" y="300"/>
                    </a:lnTo>
                    <a:lnTo>
                      <a:pt x="1000" y="312"/>
                    </a:lnTo>
                    <a:lnTo>
                      <a:pt x="1004" y="324"/>
                    </a:lnTo>
                    <a:lnTo>
                      <a:pt x="1005" y="335"/>
                    </a:lnTo>
                    <a:lnTo>
                      <a:pt x="1008" y="346"/>
                    </a:lnTo>
                    <a:lnTo>
                      <a:pt x="1008" y="356"/>
                    </a:lnTo>
                    <a:lnTo>
                      <a:pt x="1008" y="366"/>
                    </a:lnTo>
                    <a:lnTo>
                      <a:pt x="1010" y="378"/>
                    </a:lnTo>
                    <a:lnTo>
                      <a:pt x="1010" y="394"/>
                    </a:lnTo>
                    <a:lnTo>
                      <a:pt x="1011" y="410"/>
                    </a:lnTo>
                    <a:lnTo>
                      <a:pt x="1013" y="428"/>
                    </a:lnTo>
                    <a:lnTo>
                      <a:pt x="1013" y="448"/>
                    </a:lnTo>
                    <a:lnTo>
                      <a:pt x="1013" y="468"/>
                    </a:lnTo>
                    <a:lnTo>
                      <a:pt x="1011" y="489"/>
                    </a:lnTo>
                    <a:lnTo>
                      <a:pt x="1010" y="510"/>
                    </a:lnTo>
                    <a:lnTo>
                      <a:pt x="1008" y="531"/>
                    </a:lnTo>
                    <a:lnTo>
                      <a:pt x="1004" y="551"/>
                    </a:lnTo>
                    <a:lnTo>
                      <a:pt x="999" y="570"/>
                    </a:lnTo>
                    <a:lnTo>
                      <a:pt x="994" y="588"/>
                    </a:lnTo>
                    <a:lnTo>
                      <a:pt x="988" y="605"/>
                    </a:lnTo>
                    <a:lnTo>
                      <a:pt x="980" y="621"/>
                    </a:lnTo>
                    <a:lnTo>
                      <a:pt x="972" y="634"/>
                    </a:lnTo>
                    <a:lnTo>
                      <a:pt x="961" y="644"/>
                    </a:lnTo>
                    <a:lnTo>
                      <a:pt x="961" y="628"/>
                    </a:lnTo>
                    <a:lnTo>
                      <a:pt x="961" y="612"/>
                    </a:lnTo>
                    <a:lnTo>
                      <a:pt x="960" y="595"/>
                    </a:lnTo>
                    <a:lnTo>
                      <a:pt x="958" y="580"/>
                    </a:lnTo>
                    <a:lnTo>
                      <a:pt x="956" y="563"/>
                    </a:lnTo>
                    <a:lnTo>
                      <a:pt x="954" y="547"/>
                    </a:lnTo>
                    <a:lnTo>
                      <a:pt x="950" y="532"/>
                    </a:lnTo>
                    <a:lnTo>
                      <a:pt x="945" y="515"/>
                    </a:lnTo>
                    <a:lnTo>
                      <a:pt x="937" y="501"/>
                    </a:lnTo>
                    <a:lnTo>
                      <a:pt x="930" y="486"/>
                    </a:lnTo>
                    <a:lnTo>
                      <a:pt x="919" y="473"/>
                    </a:lnTo>
                    <a:lnTo>
                      <a:pt x="906" y="461"/>
                    </a:lnTo>
                    <a:lnTo>
                      <a:pt x="890" y="449"/>
                    </a:lnTo>
                    <a:lnTo>
                      <a:pt x="873" y="439"/>
                    </a:lnTo>
                    <a:lnTo>
                      <a:pt x="852" y="430"/>
                    </a:lnTo>
                    <a:lnTo>
                      <a:pt x="828" y="422"/>
                    </a:lnTo>
                    <a:lnTo>
                      <a:pt x="165" y="398"/>
                    </a:lnTo>
                    <a:lnTo>
                      <a:pt x="156" y="397"/>
                    </a:lnTo>
                    <a:lnTo>
                      <a:pt x="145" y="394"/>
                    </a:lnTo>
                    <a:lnTo>
                      <a:pt x="133" y="389"/>
                    </a:lnTo>
                    <a:lnTo>
                      <a:pt x="121" y="385"/>
                    </a:lnTo>
                    <a:lnTo>
                      <a:pt x="109" y="378"/>
                    </a:lnTo>
                    <a:lnTo>
                      <a:pt x="97" y="372"/>
                    </a:lnTo>
                    <a:lnTo>
                      <a:pt x="85" y="365"/>
                    </a:lnTo>
                    <a:lnTo>
                      <a:pt x="74" y="356"/>
                    </a:lnTo>
                    <a:lnTo>
                      <a:pt x="62" y="346"/>
                    </a:lnTo>
                    <a:lnTo>
                      <a:pt x="51" y="336"/>
                    </a:lnTo>
                    <a:lnTo>
                      <a:pt x="42" y="324"/>
                    </a:lnTo>
                    <a:lnTo>
                      <a:pt x="33" y="313"/>
                    </a:lnTo>
                    <a:lnTo>
                      <a:pt x="25" y="300"/>
                    </a:lnTo>
                    <a:lnTo>
                      <a:pt x="18" y="287"/>
                    </a:lnTo>
                    <a:lnTo>
                      <a:pt x="13" y="271"/>
                    </a:lnTo>
                    <a:lnTo>
                      <a:pt x="8" y="257"/>
                    </a:lnTo>
                    <a:lnTo>
                      <a:pt x="6" y="247"/>
                    </a:lnTo>
                    <a:lnTo>
                      <a:pt x="3" y="235"/>
                    </a:lnTo>
                    <a:lnTo>
                      <a:pt x="2" y="223"/>
                    </a:lnTo>
                    <a:lnTo>
                      <a:pt x="0" y="210"/>
                    </a:lnTo>
                    <a:lnTo>
                      <a:pt x="0" y="195"/>
                    </a:lnTo>
                    <a:lnTo>
                      <a:pt x="0" y="179"/>
                    </a:lnTo>
                    <a:lnTo>
                      <a:pt x="1" y="163"/>
                    </a:lnTo>
                    <a:lnTo>
                      <a:pt x="2" y="145"/>
                    </a:lnTo>
                    <a:lnTo>
                      <a:pt x="6" y="128"/>
                    </a:lnTo>
                    <a:lnTo>
                      <a:pt x="10" y="109"/>
                    </a:lnTo>
                    <a:lnTo>
                      <a:pt x="18" y="91"/>
                    </a:lnTo>
                    <a:lnTo>
                      <a:pt x="26" y="72"/>
                    </a:lnTo>
                    <a:lnTo>
                      <a:pt x="36" y="54"/>
                    </a:lnTo>
                    <a:lnTo>
                      <a:pt x="48" y="36"/>
                    </a:lnTo>
                    <a:lnTo>
                      <a:pt x="63" y="18"/>
                    </a:lnTo>
                    <a:lnTo>
                      <a:pt x="80" y="0"/>
                    </a:lnTo>
                  </a:path>
                </a:pathLst>
              </a:custGeom>
              <a:solidFill>
                <a:srgbClr val="FF2C2C"/>
              </a:solidFill>
              <a:ln w="9525" cap="rnd">
                <a:noFill/>
                <a:round/>
                <a:headEnd type="none" w="sm" len="sm"/>
                <a:tailEnd type="none" w="sm" len="sm"/>
              </a:ln>
            </p:spPr>
            <p:txBody>
              <a:bodyPr/>
              <a:lstStyle/>
              <a:p>
                <a:endParaRPr lang="en-US"/>
              </a:p>
            </p:txBody>
          </p:sp>
        </p:grpSp>
        <p:grpSp>
          <p:nvGrpSpPr>
            <p:cNvPr id="3" name="Group 47"/>
            <p:cNvGrpSpPr>
              <a:grpSpLocks/>
            </p:cNvGrpSpPr>
            <p:nvPr/>
          </p:nvGrpSpPr>
          <p:grpSpPr bwMode="auto">
            <a:xfrm>
              <a:off x="1524000" y="2484438"/>
              <a:ext cx="1433513" cy="2239962"/>
              <a:chOff x="941" y="2112"/>
              <a:chExt cx="903" cy="1411"/>
            </a:xfrm>
          </p:grpSpPr>
          <p:grpSp>
            <p:nvGrpSpPr>
              <p:cNvPr id="671765" name="Group 45"/>
              <p:cNvGrpSpPr>
                <a:grpSpLocks/>
              </p:cNvGrpSpPr>
              <p:nvPr/>
            </p:nvGrpSpPr>
            <p:grpSpPr bwMode="auto">
              <a:xfrm>
                <a:off x="941" y="2112"/>
                <a:ext cx="903" cy="1411"/>
                <a:chOff x="941" y="2112"/>
                <a:chExt cx="903" cy="1411"/>
              </a:xfrm>
            </p:grpSpPr>
            <p:sp>
              <p:nvSpPr>
                <p:cNvPr id="671767" name="Freeform 9"/>
                <p:cNvSpPr>
                  <a:spLocks/>
                </p:cNvSpPr>
                <p:nvPr/>
              </p:nvSpPr>
              <p:spPr bwMode="auto">
                <a:xfrm>
                  <a:off x="976" y="2112"/>
                  <a:ext cx="868" cy="905"/>
                </a:xfrm>
                <a:custGeom>
                  <a:avLst/>
                  <a:gdLst>
                    <a:gd name="T0" fmla="*/ 747 w 977"/>
                    <a:gd name="T1" fmla="*/ 13 h 905"/>
                    <a:gd name="T2" fmla="*/ 740 w 977"/>
                    <a:gd name="T3" fmla="*/ 38 h 905"/>
                    <a:gd name="T4" fmla="*/ 730 w 977"/>
                    <a:gd name="T5" fmla="*/ 63 h 905"/>
                    <a:gd name="T6" fmla="*/ 717 w 977"/>
                    <a:gd name="T7" fmla="*/ 88 h 905"/>
                    <a:gd name="T8" fmla="*/ 697 w 977"/>
                    <a:gd name="T9" fmla="*/ 116 h 905"/>
                    <a:gd name="T10" fmla="*/ 673 w 977"/>
                    <a:gd name="T11" fmla="*/ 145 h 905"/>
                    <a:gd name="T12" fmla="*/ 639 w 977"/>
                    <a:gd name="T13" fmla="*/ 178 h 905"/>
                    <a:gd name="T14" fmla="*/ 596 w 977"/>
                    <a:gd name="T15" fmla="*/ 215 h 905"/>
                    <a:gd name="T16" fmla="*/ 68 w 977"/>
                    <a:gd name="T17" fmla="*/ 623 h 905"/>
                    <a:gd name="T18" fmla="*/ 51 w 977"/>
                    <a:gd name="T19" fmla="*/ 636 h 905"/>
                    <a:gd name="T20" fmla="*/ 35 w 977"/>
                    <a:gd name="T21" fmla="*/ 654 h 905"/>
                    <a:gd name="T22" fmla="*/ 20 w 977"/>
                    <a:gd name="T23" fmla="*/ 678 h 905"/>
                    <a:gd name="T24" fmla="*/ 8 w 977"/>
                    <a:gd name="T25" fmla="*/ 708 h 905"/>
                    <a:gd name="T26" fmla="*/ 2 w 977"/>
                    <a:gd name="T27" fmla="*/ 744 h 905"/>
                    <a:gd name="T28" fmla="*/ 1 w 977"/>
                    <a:gd name="T29" fmla="*/ 788 h 905"/>
                    <a:gd name="T30" fmla="*/ 7 w 977"/>
                    <a:gd name="T31" fmla="*/ 842 h 905"/>
                    <a:gd name="T32" fmla="*/ 24 w 977"/>
                    <a:gd name="T33" fmla="*/ 904 h 905"/>
                    <a:gd name="T34" fmla="*/ 39 w 977"/>
                    <a:gd name="T35" fmla="*/ 886 h 905"/>
                    <a:gd name="T36" fmla="*/ 53 w 977"/>
                    <a:gd name="T37" fmla="*/ 869 h 905"/>
                    <a:gd name="T38" fmla="*/ 68 w 977"/>
                    <a:gd name="T39" fmla="*/ 852 h 905"/>
                    <a:gd name="T40" fmla="*/ 83 w 977"/>
                    <a:gd name="T41" fmla="*/ 834 h 905"/>
                    <a:gd name="T42" fmla="*/ 98 w 977"/>
                    <a:gd name="T43" fmla="*/ 817 h 905"/>
                    <a:gd name="T44" fmla="*/ 115 w 977"/>
                    <a:gd name="T45" fmla="*/ 799 h 905"/>
                    <a:gd name="T46" fmla="*/ 133 w 977"/>
                    <a:gd name="T47" fmla="*/ 784 h 905"/>
                    <a:gd name="T48" fmla="*/ 155 w 977"/>
                    <a:gd name="T49" fmla="*/ 767 h 905"/>
                    <a:gd name="T50" fmla="*/ 725 w 977"/>
                    <a:gd name="T51" fmla="*/ 340 h 905"/>
                    <a:gd name="T52" fmla="*/ 741 w 977"/>
                    <a:gd name="T53" fmla="*/ 317 h 905"/>
                    <a:gd name="T54" fmla="*/ 753 w 977"/>
                    <a:gd name="T55" fmla="*/ 291 h 905"/>
                    <a:gd name="T56" fmla="*/ 761 w 977"/>
                    <a:gd name="T57" fmla="*/ 262 h 905"/>
                    <a:gd name="T58" fmla="*/ 767 w 977"/>
                    <a:gd name="T59" fmla="*/ 232 h 905"/>
                    <a:gd name="T60" fmla="*/ 768 w 977"/>
                    <a:gd name="T61" fmla="*/ 203 h 905"/>
                    <a:gd name="T62" fmla="*/ 770 w 977"/>
                    <a:gd name="T63" fmla="*/ 177 h 905"/>
                    <a:gd name="T64" fmla="*/ 768 w 977"/>
                    <a:gd name="T65" fmla="*/ 154 h 905"/>
                    <a:gd name="T66" fmla="*/ 751 w 977"/>
                    <a:gd name="T67" fmla="*/ 0 h 90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77"/>
                    <a:gd name="T103" fmla="*/ 0 h 905"/>
                    <a:gd name="T104" fmla="*/ 977 w 977"/>
                    <a:gd name="T105" fmla="*/ 905 h 90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77" h="905">
                      <a:moveTo>
                        <a:pt x="951" y="0"/>
                      </a:moveTo>
                      <a:lnTo>
                        <a:pt x="947" y="13"/>
                      </a:lnTo>
                      <a:lnTo>
                        <a:pt x="943" y="26"/>
                      </a:lnTo>
                      <a:lnTo>
                        <a:pt x="938" y="38"/>
                      </a:lnTo>
                      <a:lnTo>
                        <a:pt x="932" y="50"/>
                      </a:lnTo>
                      <a:lnTo>
                        <a:pt x="925" y="63"/>
                      </a:lnTo>
                      <a:lnTo>
                        <a:pt x="918" y="75"/>
                      </a:lnTo>
                      <a:lnTo>
                        <a:pt x="908" y="88"/>
                      </a:lnTo>
                      <a:lnTo>
                        <a:pt x="897" y="101"/>
                      </a:lnTo>
                      <a:lnTo>
                        <a:pt x="884" y="116"/>
                      </a:lnTo>
                      <a:lnTo>
                        <a:pt x="870" y="130"/>
                      </a:lnTo>
                      <a:lnTo>
                        <a:pt x="852" y="145"/>
                      </a:lnTo>
                      <a:lnTo>
                        <a:pt x="833" y="161"/>
                      </a:lnTo>
                      <a:lnTo>
                        <a:pt x="809" y="178"/>
                      </a:lnTo>
                      <a:lnTo>
                        <a:pt x="783" y="196"/>
                      </a:lnTo>
                      <a:lnTo>
                        <a:pt x="755" y="215"/>
                      </a:lnTo>
                      <a:lnTo>
                        <a:pt x="721" y="236"/>
                      </a:lnTo>
                      <a:lnTo>
                        <a:pt x="86" y="623"/>
                      </a:lnTo>
                      <a:lnTo>
                        <a:pt x="75" y="629"/>
                      </a:lnTo>
                      <a:lnTo>
                        <a:pt x="64" y="636"/>
                      </a:lnTo>
                      <a:lnTo>
                        <a:pt x="54" y="645"/>
                      </a:lnTo>
                      <a:lnTo>
                        <a:pt x="44" y="654"/>
                      </a:lnTo>
                      <a:lnTo>
                        <a:pt x="34" y="665"/>
                      </a:lnTo>
                      <a:lnTo>
                        <a:pt x="25" y="678"/>
                      </a:lnTo>
                      <a:lnTo>
                        <a:pt x="18" y="692"/>
                      </a:lnTo>
                      <a:lnTo>
                        <a:pt x="10" y="708"/>
                      </a:lnTo>
                      <a:lnTo>
                        <a:pt x="6" y="725"/>
                      </a:lnTo>
                      <a:lnTo>
                        <a:pt x="2" y="744"/>
                      </a:lnTo>
                      <a:lnTo>
                        <a:pt x="0" y="766"/>
                      </a:lnTo>
                      <a:lnTo>
                        <a:pt x="1" y="788"/>
                      </a:lnTo>
                      <a:lnTo>
                        <a:pt x="3" y="815"/>
                      </a:lnTo>
                      <a:lnTo>
                        <a:pt x="9" y="842"/>
                      </a:lnTo>
                      <a:lnTo>
                        <a:pt x="18" y="871"/>
                      </a:lnTo>
                      <a:lnTo>
                        <a:pt x="30" y="904"/>
                      </a:lnTo>
                      <a:lnTo>
                        <a:pt x="39" y="895"/>
                      </a:lnTo>
                      <a:lnTo>
                        <a:pt x="49" y="886"/>
                      </a:lnTo>
                      <a:lnTo>
                        <a:pt x="58" y="877"/>
                      </a:lnTo>
                      <a:lnTo>
                        <a:pt x="68" y="869"/>
                      </a:lnTo>
                      <a:lnTo>
                        <a:pt x="78" y="860"/>
                      </a:lnTo>
                      <a:lnTo>
                        <a:pt x="86" y="852"/>
                      </a:lnTo>
                      <a:lnTo>
                        <a:pt x="96" y="842"/>
                      </a:lnTo>
                      <a:lnTo>
                        <a:pt x="105" y="834"/>
                      </a:lnTo>
                      <a:lnTo>
                        <a:pt x="115" y="826"/>
                      </a:lnTo>
                      <a:lnTo>
                        <a:pt x="124" y="817"/>
                      </a:lnTo>
                      <a:lnTo>
                        <a:pt x="135" y="809"/>
                      </a:lnTo>
                      <a:lnTo>
                        <a:pt x="146" y="799"/>
                      </a:lnTo>
                      <a:lnTo>
                        <a:pt x="157" y="792"/>
                      </a:lnTo>
                      <a:lnTo>
                        <a:pt x="169" y="784"/>
                      </a:lnTo>
                      <a:lnTo>
                        <a:pt x="182" y="775"/>
                      </a:lnTo>
                      <a:lnTo>
                        <a:pt x="196" y="767"/>
                      </a:lnTo>
                      <a:lnTo>
                        <a:pt x="908" y="351"/>
                      </a:lnTo>
                      <a:lnTo>
                        <a:pt x="919" y="340"/>
                      </a:lnTo>
                      <a:lnTo>
                        <a:pt x="930" y="329"/>
                      </a:lnTo>
                      <a:lnTo>
                        <a:pt x="939" y="317"/>
                      </a:lnTo>
                      <a:lnTo>
                        <a:pt x="948" y="304"/>
                      </a:lnTo>
                      <a:lnTo>
                        <a:pt x="954" y="291"/>
                      </a:lnTo>
                      <a:lnTo>
                        <a:pt x="960" y="276"/>
                      </a:lnTo>
                      <a:lnTo>
                        <a:pt x="965" y="262"/>
                      </a:lnTo>
                      <a:lnTo>
                        <a:pt x="968" y="246"/>
                      </a:lnTo>
                      <a:lnTo>
                        <a:pt x="971" y="232"/>
                      </a:lnTo>
                      <a:lnTo>
                        <a:pt x="973" y="218"/>
                      </a:lnTo>
                      <a:lnTo>
                        <a:pt x="974" y="203"/>
                      </a:lnTo>
                      <a:lnTo>
                        <a:pt x="976" y="190"/>
                      </a:lnTo>
                      <a:lnTo>
                        <a:pt x="976" y="177"/>
                      </a:lnTo>
                      <a:lnTo>
                        <a:pt x="974" y="165"/>
                      </a:lnTo>
                      <a:lnTo>
                        <a:pt x="973" y="154"/>
                      </a:lnTo>
                      <a:lnTo>
                        <a:pt x="973" y="145"/>
                      </a:lnTo>
                      <a:lnTo>
                        <a:pt x="951" y="0"/>
                      </a:lnTo>
                    </a:path>
                  </a:pathLst>
                </a:custGeom>
                <a:solidFill>
                  <a:srgbClr val="8C0000"/>
                </a:solidFill>
                <a:ln w="9525" cap="rnd">
                  <a:noFill/>
                  <a:round/>
                  <a:headEnd type="none" w="sm" len="sm"/>
                  <a:tailEnd type="none" w="sm" len="sm"/>
                </a:ln>
              </p:spPr>
              <p:txBody>
                <a:bodyPr/>
                <a:lstStyle/>
                <a:p>
                  <a:endParaRPr lang="en-US"/>
                </a:p>
              </p:txBody>
            </p:sp>
            <p:sp>
              <p:nvSpPr>
                <p:cNvPr id="671768" name="Freeform 10"/>
                <p:cNvSpPr>
                  <a:spLocks/>
                </p:cNvSpPr>
                <p:nvPr/>
              </p:nvSpPr>
              <p:spPr bwMode="auto">
                <a:xfrm>
                  <a:off x="968" y="2592"/>
                  <a:ext cx="866" cy="931"/>
                </a:xfrm>
                <a:custGeom>
                  <a:avLst/>
                  <a:gdLst>
                    <a:gd name="T0" fmla="*/ 743 w 974"/>
                    <a:gd name="T1" fmla="*/ 18 h 931"/>
                    <a:gd name="T2" fmla="*/ 734 w 974"/>
                    <a:gd name="T3" fmla="*/ 48 h 931"/>
                    <a:gd name="T4" fmla="*/ 725 w 974"/>
                    <a:gd name="T5" fmla="*/ 74 h 931"/>
                    <a:gd name="T6" fmla="*/ 714 w 974"/>
                    <a:gd name="T7" fmla="*/ 100 h 931"/>
                    <a:gd name="T8" fmla="*/ 696 w 974"/>
                    <a:gd name="T9" fmla="*/ 126 h 931"/>
                    <a:gd name="T10" fmla="*/ 672 w 974"/>
                    <a:gd name="T11" fmla="*/ 152 h 931"/>
                    <a:gd name="T12" fmla="*/ 638 w 974"/>
                    <a:gd name="T13" fmla="*/ 182 h 931"/>
                    <a:gd name="T14" fmla="*/ 594 w 974"/>
                    <a:gd name="T15" fmla="*/ 217 h 931"/>
                    <a:gd name="T16" fmla="*/ 68 w 974"/>
                    <a:gd name="T17" fmla="*/ 615 h 931"/>
                    <a:gd name="T18" fmla="*/ 53 w 974"/>
                    <a:gd name="T19" fmla="*/ 631 h 931"/>
                    <a:gd name="T20" fmla="*/ 36 w 974"/>
                    <a:gd name="T21" fmla="*/ 652 h 931"/>
                    <a:gd name="T22" fmla="*/ 21 w 974"/>
                    <a:gd name="T23" fmla="*/ 682 h 931"/>
                    <a:gd name="T24" fmla="*/ 9 w 974"/>
                    <a:gd name="T25" fmla="*/ 717 h 931"/>
                    <a:gd name="T26" fmla="*/ 2 w 974"/>
                    <a:gd name="T27" fmla="*/ 760 h 931"/>
                    <a:gd name="T28" fmla="*/ 0 w 974"/>
                    <a:gd name="T29" fmla="*/ 810 h 931"/>
                    <a:gd name="T30" fmla="*/ 6 w 974"/>
                    <a:gd name="T31" fmla="*/ 866 h 931"/>
                    <a:gd name="T32" fmla="*/ 21 w 974"/>
                    <a:gd name="T33" fmla="*/ 930 h 931"/>
                    <a:gd name="T34" fmla="*/ 28 w 974"/>
                    <a:gd name="T35" fmla="*/ 903 h 931"/>
                    <a:gd name="T36" fmla="*/ 39 w 974"/>
                    <a:gd name="T37" fmla="*/ 880 h 931"/>
                    <a:gd name="T38" fmla="*/ 49 w 974"/>
                    <a:gd name="T39" fmla="*/ 859 h 931"/>
                    <a:gd name="T40" fmla="*/ 63 w 974"/>
                    <a:gd name="T41" fmla="*/ 838 h 931"/>
                    <a:gd name="T42" fmla="*/ 78 w 974"/>
                    <a:gd name="T43" fmla="*/ 820 h 931"/>
                    <a:gd name="T44" fmla="*/ 96 w 974"/>
                    <a:gd name="T45" fmla="*/ 804 h 931"/>
                    <a:gd name="T46" fmla="*/ 115 w 974"/>
                    <a:gd name="T47" fmla="*/ 788 h 931"/>
                    <a:gd name="T48" fmla="*/ 136 w 974"/>
                    <a:gd name="T49" fmla="*/ 774 h 931"/>
                    <a:gd name="T50" fmla="*/ 724 w 974"/>
                    <a:gd name="T51" fmla="*/ 348 h 931"/>
                    <a:gd name="T52" fmla="*/ 743 w 974"/>
                    <a:gd name="T53" fmla="*/ 325 h 931"/>
                    <a:gd name="T54" fmla="*/ 758 w 974"/>
                    <a:gd name="T55" fmla="*/ 297 h 931"/>
                    <a:gd name="T56" fmla="*/ 766 w 974"/>
                    <a:gd name="T57" fmla="*/ 268 h 931"/>
                    <a:gd name="T58" fmla="*/ 769 w 974"/>
                    <a:gd name="T59" fmla="*/ 236 h 931"/>
                    <a:gd name="T60" fmla="*/ 769 w 974"/>
                    <a:gd name="T61" fmla="*/ 206 h 931"/>
                    <a:gd name="T62" fmla="*/ 767 w 974"/>
                    <a:gd name="T63" fmla="*/ 178 h 931"/>
                    <a:gd name="T64" fmla="*/ 766 w 974"/>
                    <a:gd name="T65" fmla="*/ 154 h 931"/>
                    <a:gd name="T66" fmla="*/ 748 w 974"/>
                    <a:gd name="T67" fmla="*/ 0 h 93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74"/>
                    <a:gd name="T103" fmla="*/ 0 h 931"/>
                    <a:gd name="T104" fmla="*/ 974 w 974"/>
                    <a:gd name="T105" fmla="*/ 931 h 93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74" h="931">
                      <a:moveTo>
                        <a:pt x="946" y="0"/>
                      </a:moveTo>
                      <a:lnTo>
                        <a:pt x="940" y="18"/>
                      </a:lnTo>
                      <a:lnTo>
                        <a:pt x="934" y="33"/>
                      </a:lnTo>
                      <a:lnTo>
                        <a:pt x="929" y="48"/>
                      </a:lnTo>
                      <a:lnTo>
                        <a:pt x="923" y="61"/>
                      </a:lnTo>
                      <a:lnTo>
                        <a:pt x="917" y="74"/>
                      </a:lnTo>
                      <a:lnTo>
                        <a:pt x="911" y="88"/>
                      </a:lnTo>
                      <a:lnTo>
                        <a:pt x="903" y="100"/>
                      </a:lnTo>
                      <a:lnTo>
                        <a:pt x="892" y="112"/>
                      </a:lnTo>
                      <a:lnTo>
                        <a:pt x="881" y="126"/>
                      </a:lnTo>
                      <a:lnTo>
                        <a:pt x="867" y="139"/>
                      </a:lnTo>
                      <a:lnTo>
                        <a:pt x="850" y="152"/>
                      </a:lnTo>
                      <a:lnTo>
                        <a:pt x="830" y="166"/>
                      </a:lnTo>
                      <a:lnTo>
                        <a:pt x="808" y="182"/>
                      </a:lnTo>
                      <a:lnTo>
                        <a:pt x="782" y="199"/>
                      </a:lnTo>
                      <a:lnTo>
                        <a:pt x="751" y="217"/>
                      </a:lnTo>
                      <a:lnTo>
                        <a:pt x="716" y="236"/>
                      </a:lnTo>
                      <a:lnTo>
                        <a:pt x="86" y="615"/>
                      </a:lnTo>
                      <a:lnTo>
                        <a:pt x="76" y="622"/>
                      </a:lnTo>
                      <a:lnTo>
                        <a:pt x="67" y="631"/>
                      </a:lnTo>
                      <a:lnTo>
                        <a:pt x="56" y="642"/>
                      </a:lnTo>
                      <a:lnTo>
                        <a:pt x="46" y="652"/>
                      </a:lnTo>
                      <a:lnTo>
                        <a:pt x="35" y="667"/>
                      </a:lnTo>
                      <a:lnTo>
                        <a:pt x="27" y="682"/>
                      </a:lnTo>
                      <a:lnTo>
                        <a:pt x="19" y="699"/>
                      </a:lnTo>
                      <a:lnTo>
                        <a:pt x="11" y="717"/>
                      </a:lnTo>
                      <a:lnTo>
                        <a:pt x="5" y="739"/>
                      </a:lnTo>
                      <a:lnTo>
                        <a:pt x="2" y="760"/>
                      </a:lnTo>
                      <a:lnTo>
                        <a:pt x="0" y="784"/>
                      </a:lnTo>
                      <a:lnTo>
                        <a:pt x="0" y="810"/>
                      </a:lnTo>
                      <a:lnTo>
                        <a:pt x="2" y="837"/>
                      </a:lnTo>
                      <a:lnTo>
                        <a:pt x="8" y="866"/>
                      </a:lnTo>
                      <a:lnTo>
                        <a:pt x="15" y="897"/>
                      </a:lnTo>
                      <a:lnTo>
                        <a:pt x="27" y="930"/>
                      </a:lnTo>
                      <a:lnTo>
                        <a:pt x="31" y="916"/>
                      </a:lnTo>
                      <a:lnTo>
                        <a:pt x="35" y="903"/>
                      </a:lnTo>
                      <a:lnTo>
                        <a:pt x="41" y="892"/>
                      </a:lnTo>
                      <a:lnTo>
                        <a:pt x="49" y="880"/>
                      </a:lnTo>
                      <a:lnTo>
                        <a:pt x="55" y="870"/>
                      </a:lnTo>
                      <a:lnTo>
                        <a:pt x="62" y="859"/>
                      </a:lnTo>
                      <a:lnTo>
                        <a:pt x="70" y="849"/>
                      </a:lnTo>
                      <a:lnTo>
                        <a:pt x="80" y="838"/>
                      </a:lnTo>
                      <a:lnTo>
                        <a:pt x="88" y="830"/>
                      </a:lnTo>
                      <a:lnTo>
                        <a:pt x="99" y="820"/>
                      </a:lnTo>
                      <a:lnTo>
                        <a:pt x="110" y="812"/>
                      </a:lnTo>
                      <a:lnTo>
                        <a:pt x="121" y="804"/>
                      </a:lnTo>
                      <a:lnTo>
                        <a:pt x="133" y="795"/>
                      </a:lnTo>
                      <a:lnTo>
                        <a:pt x="145" y="788"/>
                      </a:lnTo>
                      <a:lnTo>
                        <a:pt x="159" y="781"/>
                      </a:lnTo>
                      <a:lnTo>
                        <a:pt x="172" y="774"/>
                      </a:lnTo>
                      <a:lnTo>
                        <a:pt x="901" y="357"/>
                      </a:lnTo>
                      <a:lnTo>
                        <a:pt x="916" y="348"/>
                      </a:lnTo>
                      <a:lnTo>
                        <a:pt x="929" y="337"/>
                      </a:lnTo>
                      <a:lnTo>
                        <a:pt x="940" y="325"/>
                      </a:lnTo>
                      <a:lnTo>
                        <a:pt x="951" y="312"/>
                      </a:lnTo>
                      <a:lnTo>
                        <a:pt x="958" y="297"/>
                      </a:lnTo>
                      <a:lnTo>
                        <a:pt x="964" y="283"/>
                      </a:lnTo>
                      <a:lnTo>
                        <a:pt x="968" y="268"/>
                      </a:lnTo>
                      <a:lnTo>
                        <a:pt x="970" y="252"/>
                      </a:lnTo>
                      <a:lnTo>
                        <a:pt x="973" y="236"/>
                      </a:lnTo>
                      <a:lnTo>
                        <a:pt x="973" y="222"/>
                      </a:lnTo>
                      <a:lnTo>
                        <a:pt x="973" y="206"/>
                      </a:lnTo>
                      <a:lnTo>
                        <a:pt x="973" y="192"/>
                      </a:lnTo>
                      <a:lnTo>
                        <a:pt x="971" y="178"/>
                      </a:lnTo>
                      <a:lnTo>
                        <a:pt x="970" y="166"/>
                      </a:lnTo>
                      <a:lnTo>
                        <a:pt x="969" y="154"/>
                      </a:lnTo>
                      <a:lnTo>
                        <a:pt x="968" y="145"/>
                      </a:lnTo>
                      <a:lnTo>
                        <a:pt x="946" y="0"/>
                      </a:lnTo>
                    </a:path>
                  </a:pathLst>
                </a:custGeom>
                <a:solidFill>
                  <a:srgbClr val="8C0000"/>
                </a:solidFill>
                <a:ln w="9525" cap="rnd">
                  <a:noFill/>
                  <a:round/>
                  <a:headEnd type="none" w="sm" len="sm"/>
                  <a:tailEnd type="none" w="sm" len="sm"/>
                </a:ln>
              </p:spPr>
              <p:txBody>
                <a:bodyPr/>
                <a:lstStyle/>
                <a:p>
                  <a:endParaRPr lang="en-US"/>
                </a:p>
              </p:txBody>
            </p:sp>
            <p:sp>
              <p:nvSpPr>
                <p:cNvPr id="671769" name="Freeform 12"/>
                <p:cNvSpPr>
                  <a:spLocks/>
                </p:cNvSpPr>
                <p:nvPr/>
              </p:nvSpPr>
              <p:spPr bwMode="auto">
                <a:xfrm>
                  <a:off x="941" y="2811"/>
                  <a:ext cx="902" cy="645"/>
                </a:xfrm>
                <a:custGeom>
                  <a:avLst/>
                  <a:gdLst>
                    <a:gd name="T0" fmla="*/ 63 w 1014"/>
                    <a:gd name="T1" fmla="*/ 20 h 645"/>
                    <a:gd name="T2" fmla="*/ 67 w 1014"/>
                    <a:gd name="T3" fmla="*/ 56 h 645"/>
                    <a:gd name="T4" fmla="*/ 72 w 1014"/>
                    <a:gd name="T5" fmla="*/ 88 h 645"/>
                    <a:gd name="T6" fmla="*/ 82 w 1014"/>
                    <a:gd name="T7" fmla="*/ 118 h 645"/>
                    <a:gd name="T8" fmla="*/ 96 w 1014"/>
                    <a:gd name="T9" fmla="*/ 142 h 645"/>
                    <a:gd name="T10" fmla="*/ 118 w 1014"/>
                    <a:gd name="T11" fmla="*/ 163 h 645"/>
                    <a:gd name="T12" fmla="*/ 150 w 1014"/>
                    <a:gd name="T13" fmla="*/ 179 h 645"/>
                    <a:gd name="T14" fmla="*/ 192 w 1014"/>
                    <a:gd name="T15" fmla="*/ 189 h 645"/>
                    <a:gd name="T16" fmla="*/ 698 w 1014"/>
                    <a:gd name="T17" fmla="*/ 217 h 645"/>
                    <a:gd name="T18" fmla="*/ 727 w 1014"/>
                    <a:gd name="T19" fmla="*/ 225 h 645"/>
                    <a:gd name="T20" fmla="*/ 749 w 1014"/>
                    <a:gd name="T21" fmla="*/ 239 h 645"/>
                    <a:gd name="T22" fmla="*/ 766 w 1014"/>
                    <a:gd name="T23" fmla="*/ 257 h 645"/>
                    <a:gd name="T24" fmla="*/ 779 w 1014"/>
                    <a:gd name="T25" fmla="*/ 278 h 645"/>
                    <a:gd name="T26" fmla="*/ 789 w 1014"/>
                    <a:gd name="T27" fmla="*/ 301 h 645"/>
                    <a:gd name="T28" fmla="*/ 794 w 1014"/>
                    <a:gd name="T29" fmla="*/ 324 h 645"/>
                    <a:gd name="T30" fmla="*/ 798 w 1014"/>
                    <a:gd name="T31" fmla="*/ 347 h 645"/>
                    <a:gd name="T32" fmla="*/ 798 w 1014"/>
                    <a:gd name="T33" fmla="*/ 366 h 645"/>
                    <a:gd name="T34" fmla="*/ 799 w 1014"/>
                    <a:gd name="T35" fmla="*/ 392 h 645"/>
                    <a:gd name="T36" fmla="*/ 800 w 1014"/>
                    <a:gd name="T37" fmla="*/ 427 h 645"/>
                    <a:gd name="T38" fmla="*/ 801 w 1014"/>
                    <a:gd name="T39" fmla="*/ 468 h 645"/>
                    <a:gd name="T40" fmla="*/ 801 w 1014"/>
                    <a:gd name="T41" fmla="*/ 510 h 645"/>
                    <a:gd name="T42" fmla="*/ 799 w 1014"/>
                    <a:gd name="T43" fmla="*/ 551 h 645"/>
                    <a:gd name="T44" fmla="*/ 792 w 1014"/>
                    <a:gd name="T45" fmla="*/ 589 h 645"/>
                    <a:gd name="T46" fmla="*/ 781 w 1014"/>
                    <a:gd name="T47" fmla="*/ 622 h 645"/>
                    <a:gd name="T48" fmla="*/ 764 w 1014"/>
                    <a:gd name="T49" fmla="*/ 644 h 645"/>
                    <a:gd name="T50" fmla="*/ 763 w 1014"/>
                    <a:gd name="T51" fmla="*/ 615 h 645"/>
                    <a:gd name="T52" fmla="*/ 761 w 1014"/>
                    <a:gd name="T53" fmla="*/ 583 h 645"/>
                    <a:gd name="T54" fmla="*/ 756 w 1014"/>
                    <a:gd name="T55" fmla="*/ 551 h 645"/>
                    <a:gd name="T56" fmla="*/ 748 w 1014"/>
                    <a:gd name="T57" fmla="*/ 519 h 645"/>
                    <a:gd name="T58" fmla="*/ 736 w 1014"/>
                    <a:gd name="T59" fmla="*/ 490 h 645"/>
                    <a:gd name="T60" fmla="*/ 717 w 1014"/>
                    <a:gd name="T61" fmla="*/ 462 h 645"/>
                    <a:gd name="T62" fmla="*/ 691 w 1014"/>
                    <a:gd name="T63" fmla="*/ 439 h 645"/>
                    <a:gd name="T64" fmla="*/ 656 w 1014"/>
                    <a:gd name="T65" fmla="*/ 422 h 645"/>
                    <a:gd name="T66" fmla="*/ 124 w 1014"/>
                    <a:gd name="T67" fmla="*/ 397 h 645"/>
                    <a:gd name="T68" fmla="*/ 105 w 1014"/>
                    <a:gd name="T69" fmla="*/ 390 h 645"/>
                    <a:gd name="T70" fmla="*/ 86 w 1014"/>
                    <a:gd name="T71" fmla="*/ 379 h 645"/>
                    <a:gd name="T72" fmla="*/ 68 w 1014"/>
                    <a:gd name="T73" fmla="*/ 365 h 645"/>
                    <a:gd name="T74" fmla="*/ 49 w 1014"/>
                    <a:gd name="T75" fmla="*/ 347 h 645"/>
                    <a:gd name="T76" fmla="*/ 33 w 1014"/>
                    <a:gd name="T77" fmla="*/ 325 h 645"/>
                    <a:gd name="T78" fmla="*/ 20 w 1014"/>
                    <a:gd name="T79" fmla="*/ 300 h 645"/>
                    <a:gd name="T80" fmla="*/ 11 w 1014"/>
                    <a:gd name="T81" fmla="*/ 271 h 645"/>
                    <a:gd name="T82" fmla="*/ 4 w 1014"/>
                    <a:gd name="T83" fmla="*/ 247 h 645"/>
                    <a:gd name="T84" fmla="*/ 2 w 1014"/>
                    <a:gd name="T85" fmla="*/ 223 h 645"/>
                    <a:gd name="T86" fmla="*/ 0 w 1014"/>
                    <a:gd name="T87" fmla="*/ 195 h 645"/>
                    <a:gd name="T88" fmla="*/ 1 w 1014"/>
                    <a:gd name="T89" fmla="*/ 163 h 645"/>
                    <a:gd name="T90" fmla="*/ 4 w 1014"/>
                    <a:gd name="T91" fmla="*/ 128 h 645"/>
                    <a:gd name="T92" fmla="*/ 14 w 1014"/>
                    <a:gd name="T93" fmla="*/ 91 h 645"/>
                    <a:gd name="T94" fmla="*/ 28 w 1014"/>
                    <a:gd name="T95" fmla="*/ 54 h 645"/>
                    <a:gd name="T96" fmla="*/ 50 w 1014"/>
                    <a:gd name="T97" fmla="*/ 18 h 64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014"/>
                    <a:gd name="T148" fmla="*/ 0 h 645"/>
                    <a:gd name="T149" fmla="*/ 1014 w 1014"/>
                    <a:gd name="T150" fmla="*/ 645 h 64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014" h="645">
                      <a:moveTo>
                        <a:pt x="80" y="0"/>
                      </a:moveTo>
                      <a:lnTo>
                        <a:pt x="80" y="20"/>
                      </a:lnTo>
                      <a:lnTo>
                        <a:pt x="82" y="38"/>
                      </a:lnTo>
                      <a:lnTo>
                        <a:pt x="84" y="56"/>
                      </a:lnTo>
                      <a:lnTo>
                        <a:pt x="87" y="73"/>
                      </a:lnTo>
                      <a:lnTo>
                        <a:pt x="91" y="88"/>
                      </a:lnTo>
                      <a:lnTo>
                        <a:pt x="96" y="104"/>
                      </a:lnTo>
                      <a:lnTo>
                        <a:pt x="103" y="118"/>
                      </a:lnTo>
                      <a:lnTo>
                        <a:pt x="111" y="130"/>
                      </a:lnTo>
                      <a:lnTo>
                        <a:pt x="121" y="142"/>
                      </a:lnTo>
                      <a:lnTo>
                        <a:pt x="134" y="153"/>
                      </a:lnTo>
                      <a:lnTo>
                        <a:pt x="150" y="163"/>
                      </a:lnTo>
                      <a:lnTo>
                        <a:pt x="169" y="171"/>
                      </a:lnTo>
                      <a:lnTo>
                        <a:pt x="190" y="179"/>
                      </a:lnTo>
                      <a:lnTo>
                        <a:pt x="214" y="185"/>
                      </a:lnTo>
                      <a:lnTo>
                        <a:pt x="243" y="189"/>
                      </a:lnTo>
                      <a:lnTo>
                        <a:pt x="276" y="193"/>
                      </a:lnTo>
                      <a:lnTo>
                        <a:pt x="883" y="217"/>
                      </a:lnTo>
                      <a:lnTo>
                        <a:pt x="901" y="221"/>
                      </a:lnTo>
                      <a:lnTo>
                        <a:pt x="919" y="225"/>
                      </a:lnTo>
                      <a:lnTo>
                        <a:pt x="933" y="231"/>
                      </a:lnTo>
                      <a:lnTo>
                        <a:pt x="946" y="239"/>
                      </a:lnTo>
                      <a:lnTo>
                        <a:pt x="958" y="247"/>
                      </a:lnTo>
                      <a:lnTo>
                        <a:pt x="968" y="257"/>
                      </a:lnTo>
                      <a:lnTo>
                        <a:pt x="978" y="267"/>
                      </a:lnTo>
                      <a:lnTo>
                        <a:pt x="985" y="278"/>
                      </a:lnTo>
                      <a:lnTo>
                        <a:pt x="991" y="289"/>
                      </a:lnTo>
                      <a:lnTo>
                        <a:pt x="997" y="301"/>
                      </a:lnTo>
                      <a:lnTo>
                        <a:pt x="1000" y="312"/>
                      </a:lnTo>
                      <a:lnTo>
                        <a:pt x="1004" y="324"/>
                      </a:lnTo>
                      <a:lnTo>
                        <a:pt x="1005" y="336"/>
                      </a:lnTo>
                      <a:lnTo>
                        <a:pt x="1008" y="347"/>
                      </a:lnTo>
                      <a:lnTo>
                        <a:pt x="1008" y="356"/>
                      </a:lnTo>
                      <a:lnTo>
                        <a:pt x="1008" y="366"/>
                      </a:lnTo>
                      <a:lnTo>
                        <a:pt x="1009" y="379"/>
                      </a:lnTo>
                      <a:lnTo>
                        <a:pt x="1010" y="392"/>
                      </a:lnTo>
                      <a:lnTo>
                        <a:pt x="1010" y="409"/>
                      </a:lnTo>
                      <a:lnTo>
                        <a:pt x="1011" y="427"/>
                      </a:lnTo>
                      <a:lnTo>
                        <a:pt x="1013" y="446"/>
                      </a:lnTo>
                      <a:lnTo>
                        <a:pt x="1013" y="468"/>
                      </a:lnTo>
                      <a:lnTo>
                        <a:pt x="1013" y="489"/>
                      </a:lnTo>
                      <a:lnTo>
                        <a:pt x="1013" y="510"/>
                      </a:lnTo>
                      <a:lnTo>
                        <a:pt x="1011" y="531"/>
                      </a:lnTo>
                      <a:lnTo>
                        <a:pt x="1009" y="551"/>
                      </a:lnTo>
                      <a:lnTo>
                        <a:pt x="1005" y="571"/>
                      </a:lnTo>
                      <a:lnTo>
                        <a:pt x="1000" y="589"/>
                      </a:lnTo>
                      <a:lnTo>
                        <a:pt x="994" y="606"/>
                      </a:lnTo>
                      <a:lnTo>
                        <a:pt x="987" y="622"/>
                      </a:lnTo>
                      <a:lnTo>
                        <a:pt x="978" y="634"/>
                      </a:lnTo>
                      <a:lnTo>
                        <a:pt x="966" y="644"/>
                      </a:lnTo>
                      <a:lnTo>
                        <a:pt x="964" y="629"/>
                      </a:lnTo>
                      <a:lnTo>
                        <a:pt x="964" y="615"/>
                      </a:lnTo>
                      <a:lnTo>
                        <a:pt x="962" y="599"/>
                      </a:lnTo>
                      <a:lnTo>
                        <a:pt x="961" y="583"/>
                      </a:lnTo>
                      <a:lnTo>
                        <a:pt x="958" y="568"/>
                      </a:lnTo>
                      <a:lnTo>
                        <a:pt x="955" y="551"/>
                      </a:lnTo>
                      <a:lnTo>
                        <a:pt x="951" y="535"/>
                      </a:lnTo>
                      <a:lnTo>
                        <a:pt x="945" y="519"/>
                      </a:lnTo>
                      <a:lnTo>
                        <a:pt x="938" y="504"/>
                      </a:lnTo>
                      <a:lnTo>
                        <a:pt x="930" y="490"/>
                      </a:lnTo>
                      <a:lnTo>
                        <a:pt x="919" y="475"/>
                      </a:lnTo>
                      <a:lnTo>
                        <a:pt x="906" y="462"/>
                      </a:lnTo>
                      <a:lnTo>
                        <a:pt x="890" y="450"/>
                      </a:lnTo>
                      <a:lnTo>
                        <a:pt x="873" y="439"/>
                      </a:lnTo>
                      <a:lnTo>
                        <a:pt x="852" y="431"/>
                      </a:lnTo>
                      <a:lnTo>
                        <a:pt x="828" y="422"/>
                      </a:lnTo>
                      <a:lnTo>
                        <a:pt x="165" y="398"/>
                      </a:lnTo>
                      <a:lnTo>
                        <a:pt x="156" y="397"/>
                      </a:lnTo>
                      <a:lnTo>
                        <a:pt x="145" y="394"/>
                      </a:lnTo>
                      <a:lnTo>
                        <a:pt x="133" y="390"/>
                      </a:lnTo>
                      <a:lnTo>
                        <a:pt x="121" y="385"/>
                      </a:lnTo>
                      <a:lnTo>
                        <a:pt x="109" y="379"/>
                      </a:lnTo>
                      <a:lnTo>
                        <a:pt x="97" y="372"/>
                      </a:lnTo>
                      <a:lnTo>
                        <a:pt x="85" y="365"/>
                      </a:lnTo>
                      <a:lnTo>
                        <a:pt x="74" y="356"/>
                      </a:lnTo>
                      <a:lnTo>
                        <a:pt x="62" y="347"/>
                      </a:lnTo>
                      <a:lnTo>
                        <a:pt x="51" y="336"/>
                      </a:lnTo>
                      <a:lnTo>
                        <a:pt x="42" y="325"/>
                      </a:lnTo>
                      <a:lnTo>
                        <a:pt x="33" y="313"/>
                      </a:lnTo>
                      <a:lnTo>
                        <a:pt x="25" y="300"/>
                      </a:lnTo>
                      <a:lnTo>
                        <a:pt x="18" y="287"/>
                      </a:lnTo>
                      <a:lnTo>
                        <a:pt x="13" y="271"/>
                      </a:lnTo>
                      <a:lnTo>
                        <a:pt x="8" y="257"/>
                      </a:lnTo>
                      <a:lnTo>
                        <a:pt x="6" y="247"/>
                      </a:lnTo>
                      <a:lnTo>
                        <a:pt x="3" y="236"/>
                      </a:lnTo>
                      <a:lnTo>
                        <a:pt x="2" y="223"/>
                      </a:lnTo>
                      <a:lnTo>
                        <a:pt x="0" y="210"/>
                      </a:lnTo>
                      <a:lnTo>
                        <a:pt x="0" y="195"/>
                      </a:lnTo>
                      <a:lnTo>
                        <a:pt x="0" y="180"/>
                      </a:lnTo>
                      <a:lnTo>
                        <a:pt x="1" y="163"/>
                      </a:lnTo>
                      <a:lnTo>
                        <a:pt x="2" y="145"/>
                      </a:lnTo>
                      <a:lnTo>
                        <a:pt x="6" y="128"/>
                      </a:lnTo>
                      <a:lnTo>
                        <a:pt x="10" y="110"/>
                      </a:lnTo>
                      <a:lnTo>
                        <a:pt x="18" y="91"/>
                      </a:lnTo>
                      <a:lnTo>
                        <a:pt x="26" y="73"/>
                      </a:lnTo>
                      <a:lnTo>
                        <a:pt x="36" y="54"/>
                      </a:lnTo>
                      <a:lnTo>
                        <a:pt x="48" y="36"/>
                      </a:lnTo>
                      <a:lnTo>
                        <a:pt x="63" y="18"/>
                      </a:lnTo>
                      <a:lnTo>
                        <a:pt x="80" y="0"/>
                      </a:lnTo>
                    </a:path>
                  </a:pathLst>
                </a:custGeom>
                <a:solidFill>
                  <a:srgbClr val="FF2C2C"/>
                </a:solidFill>
                <a:ln w="9525" cap="rnd">
                  <a:noFill/>
                  <a:round/>
                  <a:headEnd type="none" w="sm" len="sm"/>
                  <a:tailEnd type="none" w="sm" len="sm"/>
                </a:ln>
              </p:spPr>
              <p:txBody>
                <a:bodyPr/>
                <a:lstStyle/>
                <a:p>
                  <a:endParaRPr lang="en-US"/>
                </a:p>
              </p:txBody>
            </p:sp>
          </p:grpSp>
          <p:sp>
            <p:nvSpPr>
              <p:cNvPr id="671766" name="Freeform 11"/>
              <p:cNvSpPr>
                <a:spLocks/>
              </p:cNvSpPr>
              <p:nvPr/>
            </p:nvSpPr>
            <p:spPr bwMode="auto">
              <a:xfrm>
                <a:off x="941" y="2208"/>
                <a:ext cx="902" cy="647"/>
              </a:xfrm>
              <a:custGeom>
                <a:avLst/>
                <a:gdLst>
                  <a:gd name="T0" fmla="*/ 63 w 1014"/>
                  <a:gd name="T1" fmla="*/ 20 h 647"/>
                  <a:gd name="T2" fmla="*/ 67 w 1014"/>
                  <a:gd name="T3" fmla="*/ 57 h 647"/>
                  <a:gd name="T4" fmla="*/ 72 w 1014"/>
                  <a:gd name="T5" fmla="*/ 91 h 647"/>
                  <a:gd name="T6" fmla="*/ 82 w 1014"/>
                  <a:gd name="T7" fmla="*/ 121 h 647"/>
                  <a:gd name="T8" fmla="*/ 96 w 1014"/>
                  <a:gd name="T9" fmla="*/ 146 h 647"/>
                  <a:gd name="T10" fmla="*/ 118 w 1014"/>
                  <a:gd name="T11" fmla="*/ 166 h 647"/>
                  <a:gd name="T12" fmla="*/ 150 w 1014"/>
                  <a:gd name="T13" fmla="*/ 183 h 647"/>
                  <a:gd name="T14" fmla="*/ 192 w 1014"/>
                  <a:gd name="T15" fmla="*/ 195 h 647"/>
                  <a:gd name="T16" fmla="*/ 698 w 1014"/>
                  <a:gd name="T17" fmla="*/ 223 h 647"/>
                  <a:gd name="T18" fmla="*/ 727 w 1014"/>
                  <a:gd name="T19" fmla="*/ 231 h 647"/>
                  <a:gd name="T20" fmla="*/ 749 w 1014"/>
                  <a:gd name="T21" fmla="*/ 244 h 647"/>
                  <a:gd name="T22" fmla="*/ 766 w 1014"/>
                  <a:gd name="T23" fmla="*/ 262 h 647"/>
                  <a:gd name="T24" fmla="*/ 779 w 1014"/>
                  <a:gd name="T25" fmla="*/ 284 h 647"/>
                  <a:gd name="T26" fmla="*/ 789 w 1014"/>
                  <a:gd name="T27" fmla="*/ 306 h 647"/>
                  <a:gd name="T28" fmla="*/ 794 w 1014"/>
                  <a:gd name="T29" fmla="*/ 330 h 647"/>
                  <a:gd name="T30" fmla="*/ 798 w 1014"/>
                  <a:gd name="T31" fmla="*/ 351 h 647"/>
                  <a:gd name="T32" fmla="*/ 798 w 1014"/>
                  <a:gd name="T33" fmla="*/ 372 h 647"/>
                  <a:gd name="T34" fmla="*/ 799 w 1014"/>
                  <a:gd name="T35" fmla="*/ 398 h 647"/>
                  <a:gd name="T36" fmla="*/ 800 w 1014"/>
                  <a:gd name="T37" fmla="*/ 433 h 647"/>
                  <a:gd name="T38" fmla="*/ 801 w 1014"/>
                  <a:gd name="T39" fmla="*/ 473 h 647"/>
                  <a:gd name="T40" fmla="*/ 801 w 1014"/>
                  <a:gd name="T41" fmla="*/ 515 h 647"/>
                  <a:gd name="T42" fmla="*/ 798 w 1014"/>
                  <a:gd name="T43" fmla="*/ 555 h 647"/>
                  <a:gd name="T44" fmla="*/ 790 w 1014"/>
                  <a:gd name="T45" fmla="*/ 593 h 647"/>
                  <a:gd name="T46" fmla="*/ 777 w 1014"/>
                  <a:gd name="T47" fmla="*/ 624 h 647"/>
                  <a:gd name="T48" fmla="*/ 761 w 1014"/>
                  <a:gd name="T49" fmla="*/ 646 h 647"/>
                  <a:gd name="T50" fmla="*/ 762 w 1014"/>
                  <a:gd name="T51" fmla="*/ 620 h 647"/>
                  <a:gd name="T52" fmla="*/ 762 w 1014"/>
                  <a:gd name="T53" fmla="*/ 593 h 647"/>
                  <a:gd name="T54" fmla="*/ 758 w 1014"/>
                  <a:gd name="T55" fmla="*/ 561 h 647"/>
                  <a:gd name="T56" fmla="*/ 750 w 1014"/>
                  <a:gd name="T57" fmla="*/ 529 h 647"/>
                  <a:gd name="T58" fmla="*/ 737 w 1014"/>
                  <a:gd name="T59" fmla="*/ 498 h 647"/>
                  <a:gd name="T60" fmla="*/ 718 w 1014"/>
                  <a:gd name="T61" fmla="*/ 470 h 647"/>
                  <a:gd name="T62" fmla="*/ 691 w 1014"/>
                  <a:gd name="T63" fmla="*/ 446 h 647"/>
                  <a:gd name="T64" fmla="*/ 656 w 1014"/>
                  <a:gd name="T65" fmla="*/ 428 h 647"/>
                  <a:gd name="T66" fmla="*/ 124 w 1014"/>
                  <a:gd name="T67" fmla="*/ 403 h 647"/>
                  <a:gd name="T68" fmla="*/ 105 w 1014"/>
                  <a:gd name="T69" fmla="*/ 395 h 647"/>
                  <a:gd name="T70" fmla="*/ 86 w 1014"/>
                  <a:gd name="T71" fmla="*/ 384 h 647"/>
                  <a:gd name="T72" fmla="*/ 68 w 1014"/>
                  <a:gd name="T73" fmla="*/ 371 h 647"/>
                  <a:gd name="T74" fmla="*/ 49 w 1014"/>
                  <a:gd name="T75" fmla="*/ 351 h 647"/>
                  <a:gd name="T76" fmla="*/ 33 w 1014"/>
                  <a:gd name="T77" fmla="*/ 330 h 647"/>
                  <a:gd name="T78" fmla="*/ 20 w 1014"/>
                  <a:gd name="T79" fmla="*/ 306 h 647"/>
                  <a:gd name="T80" fmla="*/ 11 w 1014"/>
                  <a:gd name="T81" fmla="*/ 277 h 647"/>
                  <a:gd name="T82" fmla="*/ 4 w 1014"/>
                  <a:gd name="T83" fmla="*/ 252 h 647"/>
                  <a:gd name="T84" fmla="*/ 2 w 1014"/>
                  <a:gd name="T85" fmla="*/ 226 h 647"/>
                  <a:gd name="T86" fmla="*/ 0 w 1014"/>
                  <a:gd name="T87" fmla="*/ 195 h 647"/>
                  <a:gd name="T88" fmla="*/ 2 w 1014"/>
                  <a:gd name="T89" fmla="*/ 159 h 647"/>
                  <a:gd name="T90" fmla="*/ 6 w 1014"/>
                  <a:gd name="T91" fmla="*/ 121 h 647"/>
                  <a:gd name="T92" fmla="*/ 15 w 1014"/>
                  <a:gd name="T93" fmla="*/ 82 h 647"/>
                  <a:gd name="T94" fmla="*/ 29 w 1014"/>
                  <a:gd name="T95" fmla="*/ 46 h 647"/>
                  <a:gd name="T96" fmla="*/ 50 w 1014"/>
                  <a:gd name="T97" fmla="*/ 14 h 64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014"/>
                  <a:gd name="T148" fmla="*/ 0 h 647"/>
                  <a:gd name="T149" fmla="*/ 1014 w 1014"/>
                  <a:gd name="T150" fmla="*/ 647 h 64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014" h="647">
                    <a:moveTo>
                      <a:pt x="80" y="0"/>
                    </a:moveTo>
                    <a:lnTo>
                      <a:pt x="80" y="20"/>
                    </a:lnTo>
                    <a:lnTo>
                      <a:pt x="82" y="39"/>
                    </a:lnTo>
                    <a:lnTo>
                      <a:pt x="84" y="57"/>
                    </a:lnTo>
                    <a:lnTo>
                      <a:pt x="87" y="74"/>
                    </a:lnTo>
                    <a:lnTo>
                      <a:pt x="91" y="91"/>
                    </a:lnTo>
                    <a:lnTo>
                      <a:pt x="96" y="106"/>
                    </a:lnTo>
                    <a:lnTo>
                      <a:pt x="103" y="121"/>
                    </a:lnTo>
                    <a:lnTo>
                      <a:pt x="111" y="134"/>
                    </a:lnTo>
                    <a:lnTo>
                      <a:pt x="121" y="146"/>
                    </a:lnTo>
                    <a:lnTo>
                      <a:pt x="134" y="157"/>
                    </a:lnTo>
                    <a:lnTo>
                      <a:pt x="150" y="166"/>
                    </a:lnTo>
                    <a:lnTo>
                      <a:pt x="169" y="176"/>
                    </a:lnTo>
                    <a:lnTo>
                      <a:pt x="190" y="183"/>
                    </a:lnTo>
                    <a:lnTo>
                      <a:pt x="214" y="190"/>
                    </a:lnTo>
                    <a:lnTo>
                      <a:pt x="243" y="195"/>
                    </a:lnTo>
                    <a:lnTo>
                      <a:pt x="276" y="199"/>
                    </a:lnTo>
                    <a:lnTo>
                      <a:pt x="883" y="223"/>
                    </a:lnTo>
                    <a:lnTo>
                      <a:pt x="901" y="225"/>
                    </a:lnTo>
                    <a:lnTo>
                      <a:pt x="919" y="231"/>
                    </a:lnTo>
                    <a:lnTo>
                      <a:pt x="933" y="236"/>
                    </a:lnTo>
                    <a:lnTo>
                      <a:pt x="946" y="244"/>
                    </a:lnTo>
                    <a:lnTo>
                      <a:pt x="958" y="253"/>
                    </a:lnTo>
                    <a:lnTo>
                      <a:pt x="968" y="262"/>
                    </a:lnTo>
                    <a:lnTo>
                      <a:pt x="978" y="273"/>
                    </a:lnTo>
                    <a:lnTo>
                      <a:pt x="985" y="284"/>
                    </a:lnTo>
                    <a:lnTo>
                      <a:pt x="991" y="295"/>
                    </a:lnTo>
                    <a:lnTo>
                      <a:pt x="997" y="306"/>
                    </a:lnTo>
                    <a:lnTo>
                      <a:pt x="1000" y="318"/>
                    </a:lnTo>
                    <a:lnTo>
                      <a:pt x="1004" y="330"/>
                    </a:lnTo>
                    <a:lnTo>
                      <a:pt x="1005" y="341"/>
                    </a:lnTo>
                    <a:lnTo>
                      <a:pt x="1008" y="351"/>
                    </a:lnTo>
                    <a:lnTo>
                      <a:pt x="1008" y="362"/>
                    </a:lnTo>
                    <a:lnTo>
                      <a:pt x="1008" y="372"/>
                    </a:lnTo>
                    <a:lnTo>
                      <a:pt x="1009" y="384"/>
                    </a:lnTo>
                    <a:lnTo>
                      <a:pt x="1010" y="398"/>
                    </a:lnTo>
                    <a:lnTo>
                      <a:pt x="1010" y="415"/>
                    </a:lnTo>
                    <a:lnTo>
                      <a:pt x="1011" y="433"/>
                    </a:lnTo>
                    <a:lnTo>
                      <a:pt x="1013" y="452"/>
                    </a:lnTo>
                    <a:lnTo>
                      <a:pt x="1013" y="473"/>
                    </a:lnTo>
                    <a:lnTo>
                      <a:pt x="1013" y="493"/>
                    </a:lnTo>
                    <a:lnTo>
                      <a:pt x="1013" y="515"/>
                    </a:lnTo>
                    <a:lnTo>
                      <a:pt x="1010" y="535"/>
                    </a:lnTo>
                    <a:lnTo>
                      <a:pt x="1008" y="555"/>
                    </a:lnTo>
                    <a:lnTo>
                      <a:pt x="1004" y="575"/>
                    </a:lnTo>
                    <a:lnTo>
                      <a:pt x="998" y="593"/>
                    </a:lnTo>
                    <a:lnTo>
                      <a:pt x="991" y="609"/>
                    </a:lnTo>
                    <a:lnTo>
                      <a:pt x="982" y="624"/>
                    </a:lnTo>
                    <a:lnTo>
                      <a:pt x="973" y="636"/>
                    </a:lnTo>
                    <a:lnTo>
                      <a:pt x="961" y="646"/>
                    </a:lnTo>
                    <a:lnTo>
                      <a:pt x="962" y="633"/>
                    </a:lnTo>
                    <a:lnTo>
                      <a:pt x="963" y="620"/>
                    </a:lnTo>
                    <a:lnTo>
                      <a:pt x="963" y="607"/>
                    </a:lnTo>
                    <a:lnTo>
                      <a:pt x="963" y="593"/>
                    </a:lnTo>
                    <a:lnTo>
                      <a:pt x="962" y="577"/>
                    </a:lnTo>
                    <a:lnTo>
                      <a:pt x="958" y="561"/>
                    </a:lnTo>
                    <a:lnTo>
                      <a:pt x="954" y="546"/>
                    </a:lnTo>
                    <a:lnTo>
                      <a:pt x="948" y="529"/>
                    </a:lnTo>
                    <a:lnTo>
                      <a:pt x="940" y="513"/>
                    </a:lnTo>
                    <a:lnTo>
                      <a:pt x="932" y="498"/>
                    </a:lnTo>
                    <a:lnTo>
                      <a:pt x="921" y="483"/>
                    </a:lnTo>
                    <a:lnTo>
                      <a:pt x="907" y="470"/>
                    </a:lnTo>
                    <a:lnTo>
                      <a:pt x="891" y="457"/>
                    </a:lnTo>
                    <a:lnTo>
                      <a:pt x="873" y="446"/>
                    </a:lnTo>
                    <a:lnTo>
                      <a:pt x="852" y="435"/>
                    </a:lnTo>
                    <a:lnTo>
                      <a:pt x="828" y="428"/>
                    </a:lnTo>
                    <a:lnTo>
                      <a:pt x="165" y="404"/>
                    </a:lnTo>
                    <a:lnTo>
                      <a:pt x="156" y="403"/>
                    </a:lnTo>
                    <a:lnTo>
                      <a:pt x="145" y="399"/>
                    </a:lnTo>
                    <a:lnTo>
                      <a:pt x="133" y="395"/>
                    </a:lnTo>
                    <a:lnTo>
                      <a:pt x="121" y="391"/>
                    </a:lnTo>
                    <a:lnTo>
                      <a:pt x="109" y="384"/>
                    </a:lnTo>
                    <a:lnTo>
                      <a:pt x="97" y="378"/>
                    </a:lnTo>
                    <a:lnTo>
                      <a:pt x="85" y="371"/>
                    </a:lnTo>
                    <a:lnTo>
                      <a:pt x="74" y="362"/>
                    </a:lnTo>
                    <a:lnTo>
                      <a:pt x="62" y="351"/>
                    </a:lnTo>
                    <a:lnTo>
                      <a:pt x="51" y="342"/>
                    </a:lnTo>
                    <a:lnTo>
                      <a:pt x="42" y="330"/>
                    </a:lnTo>
                    <a:lnTo>
                      <a:pt x="33" y="319"/>
                    </a:lnTo>
                    <a:lnTo>
                      <a:pt x="25" y="306"/>
                    </a:lnTo>
                    <a:lnTo>
                      <a:pt x="18" y="292"/>
                    </a:lnTo>
                    <a:lnTo>
                      <a:pt x="13" y="277"/>
                    </a:lnTo>
                    <a:lnTo>
                      <a:pt x="8" y="262"/>
                    </a:lnTo>
                    <a:lnTo>
                      <a:pt x="6" y="252"/>
                    </a:lnTo>
                    <a:lnTo>
                      <a:pt x="3" y="241"/>
                    </a:lnTo>
                    <a:lnTo>
                      <a:pt x="2" y="226"/>
                    </a:lnTo>
                    <a:lnTo>
                      <a:pt x="1" y="212"/>
                    </a:lnTo>
                    <a:lnTo>
                      <a:pt x="0" y="195"/>
                    </a:lnTo>
                    <a:lnTo>
                      <a:pt x="0" y="177"/>
                    </a:lnTo>
                    <a:lnTo>
                      <a:pt x="2" y="159"/>
                    </a:lnTo>
                    <a:lnTo>
                      <a:pt x="4" y="140"/>
                    </a:lnTo>
                    <a:lnTo>
                      <a:pt x="8" y="121"/>
                    </a:lnTo>
                    <a:lnTo>
                      <a:pt x="13" y="102"/>
                    </a:lnTo>
                    <a:lnTo>
                      <a:pt x="19" y="82"/>
                    </a:lnTo>
                    <a:lnTo>
                      <a:pt x="27" y="64"/>
                    </a:lnTo>
                    <a:lnTo>
                      <a:pt x="37" y="46"/>
                    </a:lnTo>
                    <a:lnTo>
                      <a:pt x="49" y="30"/>
                    </a:lnTo>
                    <a:lnTo>
                      <a:pt x="63" y="14"/>
                    </a:lnTo>
                    <a:lnTo>
                      <a:pt x="80" y="0"/>
                    </a:lnTo>
                  </a:path>
                </a:pathLst>
              </a:custGeom>
              <a:solidFill>
                <a:srgbClr val="FF2C2C"/>
              </a:solidFill>
              <a:ln w="9525" cap="rnd">
                <a:noFill/>
                <a:round/>
                <a:headEnd type="none" w="sm" len="sm"/>
                <a:tailEnd type="none" w="sm" len="sm"/>
              </a:ln>
            </p:spPr>
            <p:txBody>
              <a:bodyPr/>
              <a:lstStyle/>
              <a:p>
                <a:endParaRPr lang="en-US"/>
              </a:p>
            </p:txBody>
          </p:sp>
        </p:grpSp>
        <p:grpSp>
          <p:nvGrpSpPr>
            <p:cNvPr id="5" name="Group 59"/>
            <p:cNvGrpSpPr>
              <a:grpSpLocks/>
            </p:cNvGrpSpPr>
            <p:nvPr/>
          </p:nvGrpSpPr>
          <p:grpSpPr bwMode="auto">
            <a:xfrm>
              <a:off x="220663" y="2538413"/>
              <a:ext cx="2909887" cy="660400"/>
              <a:chOff x="139" y="1599"/>
              <a:chExt cx="1833" cy="416"/>
            </a:xfrm>
          </p:grpSpPr>
          <p:grpSp>
            <p:nvGrpSpPr>
              <p:cNvPr id="671751" name="Group 18"/>
              <p:cNvGrpSpPr>
                <a:grpSpLocks/>
              </p:cNvGrpSpPr>
              <p:nvPr/>
            </p:nvGrpSpPr>
            <p:grpSpPr bwMode="auto">
              <a:xfrm rot="-276639">
                <a:off x="139" y="1599"/>
                <a:ext cx="1833" cy="416"/>
                <a:chOff x="273" y="1452"/>
                <a:chExt cx="918" cy="689"/>
              </a:xfrm>
            </p:grpSpPr>
            <p:sp>
              <p:nvSpPr>
                <p:cNvPr id="671757" name="Freeform 19"/>
                <p:cNvSpPr>
                  <a:spLocks/>
                </p:cNvSpPr>
                <p:nvPr/>
              </p:nvSpPr>
              <p:spPr bwMode="auto">
                <a:xfrm>
                  <a:off x="967" y="1927"/>
                  <a:ext cx="224" cy="195"/>
                </a:xfrm>
                <a:custGeom>
                  <a:avLst/>
                  <a:gdLst>
                    <a:gd name="T0" fmla="*/ 76 w 224"/>
                    <a:gd name="T1" fmla="*/ 93 h 196"/>
                    <a:gd name="T2" fmla="*/ 43 w 224"/>
                    <a:gd name="T3" fmla="*/ 0 h 196"/>
                    <a:gd name="T4" fmla="*/ 99 w 224"/>
                    <a:gd name="T5" fmla="*/ 61 h 196"/>
                    <a:gd name="T6" fmla="*/ 194 w 224"/>
                    <a:gd name="T7" fmla="*/ 34 h 196"/>
                    <a:gd name="T8" fmla="*/ 130 w 224"/>
                    <a:gd name="T9" fmla="*/ 84 h 196"/>
                    <a:gd name="T10" fmla="*/ 223 w 224"/>
                    <a:gd name="T11" fmla="*/ 124 h 196"/>
                    <a:gd name="T12" fmla="*/ 108 w 224"/>
                    <a:gd name="T13" fmla="*/ 114 h 196"/>
                    <a:gd name="T14" fmla="*/ 151 w 224"/>
                    <a:gd name="T15" fmla="*/ 193 h 196"/>
                    <a:gd name="T16" fmla="*/ 97 w 224"/>
                    <a:gd name="T17" fmla="*/ 130 h 196"/>
                    <a:gd name="T18" fmla="*/ 37 w 224"/>
                    <a:gd name="T19" fmla="*/ 184 h 196"/>
                    <a:gd name="T20" fmla="*/ 65 w 224"/>
                    <a:gd name="T21" fmla="*/ 108 h 196"/>
                    <a:gd name="T22" fmla="*/ 0 w 224"/>
                    <a:gd name="T23" fmla="*/ 64 h 196"/>
                    <a:gd name="T24" fmla="*/ 76 w 224"/>
                    <a:gd name="T25" fmla="*/ 93 h 1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4"/>
                    <a:gd name="T40" fmla="*/ 0 h 196"/>
                    <a:gd name="T41" fmla="*/ 224 w 224"/>
                    <a:gd name="T42" fmla="*/ 196 h 1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4" h="196">
                      <a:moveTo>
                        <a:pt x="76" y="93"/>
                      </a:moveTo>
                      <a:lnTo>
                        <a:pt x="43" y="0"/>
                      </a:lnTo>
                      <a:lnTo>
                        <a:pt x="99" y="61"/>
                      </a:lnTo>
                      <a:lnTo>
                        <a:pt x="194" y="34"/>
                      </a:lnTo>
                      <a:lnTo>
                        <a:pt x="130" y="84"/>
                      </a:lnTo>
                      <a:lnTo>
                        <a:pt x="223" y="126"/>
                      </a:lnTo>
                      <a:lnTo>
                        <a:pt x="108" y="116"/>
                      </a:lnTo>
                      <a:lnTo>
                        <a:pt x="151" y="195"/>
                      </a:lnTo>
                      <a:lnTo>
                        <a:pt x="97" y="132"/>
                      </a:lnTo>
                      <a:lnTo>
                        <a:pt x="37" y="186"/>
                      </a:lnTo>
                      <a:lnTo>
                        <a:pt x="65" y="110"/>
                      </a:lnTo>
                      <a:lnTo>
                        <a:pt x="0" y="64"/>
                      </a:lnTo>
                      <a:lnTo>
                        <a:pt x="76" y="93"/>
                      </a:lnTo>
                    </a:path>
                  </a:pathLst>
                </a:custGeom>
                <a:solidFill>
                  <a:schemeClr val="tx1"/>
                </a:solidFill>
                <a:ln w="12700" cap="rnd" cmpd="sng">
                  <a:solidFill>
                    <a:schemeClr val="bg2"/>
                  </a:solidFill>
                  <a:prstDash val="solid"/>
                  <a:round/>
                  <a:headEnd type="none" w="sm" len="sm"/>
                  <a:tailEnd type="none" w="sm" len="sm"/>
                </a:ln>
              </p:spPr>
              <p:txBody>
                <a:bodyPr/>
                <a:lstStyle/>
                <a:p>
                  <a:endParaRPr lang="en-US"/>
                </a:p>
              </p:txBody>
            </p:sp>
            <p:sp>
              <p:nvSpPr>
                <p:cNvPr id="671758" name="Freeform 20"/>
                <p:cNvSpPr>
                  <a:spLocks/>
                </p:cNvSpPr>
                <p:nvPr/>
              </p:nvSpPr>
              <p:spPr bwMode="auto">
                <a:xfrm>
                  <a:off x="984" y="1929"/>
                  <a:ext cx="179" cy="210"/>
                </a:xfrm>
                <a:custGeom>
                  <a:avLst/>
                  <a:gdLst>
                    <a:gd name="T0" fmla="*/ 90 w 179"/>
                    <a:gd name="T1" fmla="*/ 63 h 211"/>
                    <a:gd name="T2" fmla="*/ 148 w 179"/>
                    <a:gd name="T3" fmla="*/ 5 h 211"/>
                    <a:gd name="T4" fmla="*/ 116 w 179"/>
                    <a:gd name="T5" fmla="*/ 73 h 211"/>
                    <a:gd name="T6" fmla="*/ 178 w 179"/>
                    <a:gd name="T7" fmla="*/ 89 h 211"/>
                    <a:gd name="T8" fmla="*/ 112 w 179"/>
                    <a:gd name="T9" fmla="*/ 100 h 211"/>
                    <a:gd name="T10" fmla="*/ 153 w 179"/>
                    <a:gd name="T11" fmla="*/ 152 h 211"/>
                    <a:gd name="T12" fmla="*/ 91 w 179"/>
                    <a:gd name="T13" fmla="*/ 108 h 211"/>
                    <a:gd name="T14" fmla="*/ 78 w 179"/>
                    <a:gd name="T15" fmla="*/ 208 h 211"/>
                    <a:gd name="T16" fmla="*/ 71 w 179"/>
                    <a:gd name="T17" fmla="*/ 112 h 211"/>
                    <a:gd name="T18" fmla="*/ 0 w 179"/>
                    <a:gd name="T19" fmla="*/ 158 h 211"/>
                    <a:gd name="T20" fmla="*/ 59 w 179"/>
                    <a:gd name="T21" fmla="*/ 105 h 211"/>
                    <a:gd name="T22" fmla="*/ 4 w 179"/>
                    <a:gd name="T23" fmla="*/ 105 h 211"/>
                    <a:gd name="T24" fmla="*/ 55 w 179"/>
                    <a:gd name="T25" fmla="*/ 85 h 211"/>
                    <a:gd name="T26" fmla="*/ 11 w 179"/>
                    <a:gd name="T27" fmla="*/ 56 h 211"/>
                    <a:gd name="T28" fmla="*/ 63 w 179"/>
                    <a:gd name="T29" fmla="*/ 73 h 211"/>
                    <a:gd name="T30" fmla="*/ 66 w 179"/>
                    <a:gd name="T31" fmla="*/ 0 h 211"/>
                    <a:gd name="T32" fmla="*/ 90 w 179"/>
                    <a:gd name="T33" fmla="*/ 63 h 21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9"/>
                    <a:gd name="T52" fmla="*/ 0 h 211"/>
                    <a:gd name="T53" fmla="*/ 179 w 179"/>
                    <a:gd name="T54" fmla="*/ 211 h 21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9" h="211">
                      <a:moveTo>
                        <a:pt x="90" y="63"/>
                      </a:moveTo>
                      <a:lnTo>
                        <a:pt x="148" y="5"/>
                      </a:lnTo>
                      <a:lnTo>
                        <a:pt x="116" y="73"/>
                      </a:lnTo>
                      <a:lnTo>
                        <a:pt x="178" y="89"/>
                      </a:lnTo>
                      <a:lnTo>
                        <a:pt x="112" y="100"/>
                      </a:lnTo>
                      <a:lnTo>
                        <a:pt x="153" y="154"/>
                      </a:lnTo>
                      <a:lnTo>
                        <a:pt x="91" y="110"/>
                      </a:lnTo>
                      <a:lnTo>
                        <a:pt x="78" y="210"/>
                      </a:lnTo>
                      <a:lnTo>
                        <a:pt x="71" y="114"/>
                      </a:lnTo>
                      <a:lnTo>
                        <a:pt x="0" y="160"/>
                      </a:lnTo>
                      <a:lnTo>
                        <a:pt x="59" y="106"/>
                      </a:lnTo>
                      <a:lnTo>
                        <a:pt x="4" y="105"/>
                      </a:lnTo>
                      <a:lnTo>
                        <a:pt x="55" y="85"/>
                      </a:lnTo>
                      <a:lnTo>
                        <a:pt x="11" y="56"/>
                      </a:lnTo>
                      <a:lnTo>
                        <a:pt x="63" y="73"/>
                      </a:lnTo>
                      <a:lnTo>
                        <a:pt x="66" y="0"/>
                      </a:lnTo>
                      <a:lnTo>
                        <a:pt x="90" y="63"/>
                      </a:lnTo>
                    </a:path>
                  </a:pathLst>
                </a:custGeom>
                <a:solidFill>
                  <a:srgbClr val="FFFF00"/>
                </a:solidFill>
                <a:ln w="9525" cap="rnd">
                  <a:noFill/>
                  <a:round/>
                  <a:headEnd type="none" w="sm" len="sm"/>
                  <a:tailEnd type="none" w="sm" len="sm"/>
                </a:ln>
              </p:spPr>
              <p:txBody>
                <a:bodyPr/>
                <a:lstStyle/>
                <a:p>
                  <a:endParaRPr lang="en-US"/>
                </a:p>
              </p:txBody>
            </p:sp>
            <p:sp>
              <p:nvSpPr>
                <p:cNvPr id="671759" name="Oval 21"/>
                <p:cNvSpPr>
                  <a:spLocks noChangeArrowheads="1"/>
                </p:cNvSpPr>
                <p:nvPr/>
              </p:nvSpPr>
              <p:spPr bwMode="auto">
                <a:xfrm rot="2100000">
                  <a:off x="1064" y="2016"/>
                  <a:ext cx="10" cy="10"/>
                </a:xfrm>
                <a:prstGeom prst="ellipse">
                  <a:avLst/>
                </a:prstGeom>
                <a:solidFill>
                  <a:srgbClr val="CC0000"/>
                </a:solidFill>
                <a:ln w="12700">
                  <a:solidFill>
                    <a:srgbClr val="CC0000"/>
                  </a:solidFill>
                  <a:round/>
                  <a:headEnd/>
                  <a:tailEnd/>
                </a:ln>
              </p:spPr>
              <p:txBody>
                <a:bodyPr wrap="none" anchor="ctr"/>
                <a:lstStyle/>
                <a:p>
                  <a:pPr eaLnBrk="0" hangingPunct="0"/>
                  <a:endParaRPr lang="en-US"/>
                </a:p>
              </p:txBody>
            </p:sp>
            <p:grpSp>
              <p:nvGrpSpPr>
                <p:cNvPr id="671760" name="Group 22"/>
                <p:cNvGrpSpPr>
                  <a:grpSpLocks/>
                </p:cNvGrpSpPr>
                <p:nvPr/>
              </p:nvGrpSpPr>
              <p:grpSpPr bwMode="auto">
                <a:xfrm>
                  <a:off x="273" y="1452"/>
                  <a:ext cx="798" cy="570"/>
                  <a:chOff x="273" y="1452"/>
                  <a:chExt cx="798" cy="570"/>
                </a:xfrm>
              </p:grpSpPr>
              <p:sp>
                <p:nvSpPr>
                  <p:cNvPr id="671761" name="Freeform 23"/>
                  <p:cNvSpPr>
                    <a:spLocks/>
                  </p:cNvSpPr>
                  <p:nvPr/>
                </p:nvSpPr>
                <p:spPr bwMode="auto">
                  <a:xfrm>
                    <a:off x="281" y="1462"/>
                    <a:ext cx="777" cy="550"/>
                  </a:xfrm>
                  <a:custGeom>
                    <a:avLst/>
                    <a:gdLst>
                      <a:gd name="T0" fmla="*/ 17 w 777"/>
                      <a:gd name="T1" fmla="*/ 0 h 549"/>
                      <a:gd name="T2" fmla="*/ 776 w 777"/>
                      <a:gd name="T3" fmla="*/ 550 h 549"/>
                      <a:gd name="T4" fmla="*/ 0 w 777"/>
                      <a:gd name="T5" fmla="*/ 24 h 549"/>
                      <a:gd name="T6" fmla="*/ 17 w 777"/>
                      <a:gd name="T7" fmla="*/ 0 h 549"/>
                      <a:gd name="T8" fmla="*/ 0 60000 65536"/>
                      <a:gd name="T9" fmla="*/ 0 60000 65536"/>
                      <a:gd name="T10" fmla="*/ 0 60000 65536"/>
                      <a:gd name="T11" fmla="*/ 0 60000 65536"/>
                      <a:gd name="T12" fmla="*/ 0 w 777"/>
                      <a:gd name="T13" fmla="*/ 0 h 549"/>
                      <a:gd name="T14" fmla="*/ 777 w 777"/>
                      <a:gd name="T15" fmla="*/ 549 h 549"/>
                    </a:gdLst>
                    <a:ahLst/>
                    <a:cxnLst>
                      <a:cxn ang="T8">
                        <a:pos x="T0" y="T1"/>
                      </a:cxn>
                      <a:cxn ang="T9">
                        <a:pos x="T2" y="T3"/>
                      </a:cxn>
                      <a:cxn ang="T10">
                        <a:pos x="T4" y="T5"/>
                      </a:cxn>
                      <a:cxn ang="T11">
                        <a:pos x="T6" y="T7"/>
                      </a:cxn>
                    </a:cxnLst>
                    <a:rect l="T12" t="T13" r="T14" b="T15"/>
                    <a:pathLst>
                      <a:path w="777" h="549">
                        <a:moveTo>
                          <a:pt x="17" y="0"/>
                        </a:moveTo>
                        <a:lnTo>
                          <a:pt x="776" y="548"/>
                        </a:lnTo>
                        <a:lnTo>
                          <a:pt x="0" y="24"/>
                        </a:lnTo>
                        <a:lnTo>
                          <a:pt x="17" y="0"/>
                        </a:lnTo>
                      </a:path>
                    </a:pathLst>
                  </a:custGeom>
                  <a:solidFill>
                    <a:srgbClr val="FFFF00"/>
                  </a:solidFill>
                  <a:ln w="9525" cap="rnd">
                    <a:noFill/>
                    <a:round/>
                    <a:headEnd type="none" w="sm" len="sm"/>
                    <a:tailEnd type="none" w="sm" len="sm"/>
                  </a:ln>
                </p:spPr>
                <p:txBody>
                  <a:bodyPr/>
                  <a:lstStyle/>
                  <a:p>
                    <a:endParaRPr lang="en-US"/>
                  </a:p>
                </p:txBody>
              </p:sp>
              <p:grpSp>
                <p:nvGrpSpPr>
                  <p:cNvPr id="671762" name="Group 24"/>
                  <p:cNvGrpSpPr>
                    <a:grpSpLocks/>
                  </p:cNvGrpSpPr>
                  <p:nvPr/>
                </p:nvGrpSpPr>
                <p:grpSpPr bwMode="auto">
                  <a:xfrm>
                    <a:off x="273" y="1452"/>
                    <a:ext cx="798" cy="570"/>
                    <a:chOff x="273" y="1452"/>
                    <a:chExt cx="798" cy="570"/>
                  </a:xfrm>
                </p:grpSpPr>
                <p:sp>
                  <p:nvSpPr>
                    <p:cNvPr id="671763" name="Freeform 25"/>
                    <p:cNvSpPr>
                      <a:spLocks/>
                    </p:cNvSpPr>
                    <p:nvPr/>
                  </p:nvSpPr>
                  <p:spPr bwMode="auto">
                    <a:xfrm>
                      <a:off x="297" y="1451"/>
                      <a:ext cx="760" cy="561"/>
                    </a:xfrm>
                    <a:custGeom>
                      <a:avLst/>
                      <a:gdLst>
                        <a:gd name="T0" fmla="*/ 8 w 760"/>
                        <a:gd name="T1" fmla="*/ 0 h 561"/>
                        <a:gd name="T2" fmla="*/ 759 w 760"/>
                        <a:gd name="T3" fmla="*/ 560 h 561"/>
                        <a:gd name="T4" fmla="*/ 0 w 760"/>
                        <a:gd name="T5" fmla="*/ 12 h 561"/>
                        <a:gd name="T6" fmla="*/ 8 w 760"/>
                        <a:gd name="T7" fmla="*/ 0 h 561"/>
                        <a:gd name="T8" fmla="*/ 0 60000 65536"/>
                        <a:gd name="T9" fmla="*/ 0 60000 65536"/>
                        <a:gd name="T10" fmla="*/ 0 60000 65536"/>
                        <a:gd name="T11" fmla="*/ 0 60000 65536"/>
                        <a:gd name="T12" fmla="*/ 0 w 760"/>
                        <a:gd name="T13" fmla="*/ 0 h 561"/>
                        <a:gd name="T14" fmla="*/ 760 w 760"/>
                        <a:gd name="T15" fmla="*/ 561 h 561"/>
                      </a:gdLst>
                      <a:ahLst/>
                      <a:cxnLst>
                        <a:cxn ang="T8">
                          <a:pos x="T0" y="T1"/>
                        </a:cxn>
                        <a:cxn ang="T9">
                          <a:pos x="T2" y="T3"/>
                        </a:cxn>
                        <a:cxn ang="T10">
                          <a:pos x="T4" y="T5"/>
                        </a:cxn>
                        <a:cxn ang="T11">
                          <a:pos x="T6" y="T7"/>
                        </a:cxn>
                      </a:cxnLst>
                      <a:rect l="T12" t="T13" r="T14" b="T15"/>
                      <a:pathLst>
                        <a:path w="760" h="561">
                          <a:moveTo>
                            <a:pt x="8" y="0"/>
                          </a:moveTo>
                          <a:lnTo>
                            <a:pt x="759" y="560"/>
                          </a:lnTo>
                          <a:lnTo>
                            <a:pt x="0" y="12"/>
                          </a:lnTo>
                          <a:lnTo>
                            <a:pt x="8" y="0"/>
                          </a:lnTo>
                        </a:path>
                      </a:pathLst>
                    </a:custGeom>
                    <a:solidFill>
                      <a:srgbClr val="FF0000"/>
                    </a:solidFill>
                    <a:ln w="9525" cap="rnd">
                      <a:noFill/>
                      <a:round/>
                      <a:headEnd type="none" w="sm" len="sm"/>
                      <a:tailEnd type="none" w="sm" len="sm"/>
                    </a:ln>
                  </p:spPr>
                  <p:txBody>
                    <a:bodyPr/>
                    <a:lstStyle/>
                    <a:p>
                      <a:endParaRPr lang="en-US"/>
                    </a:p>
                  </p:txBody>
                </p:sp>
                <p:sp>
                  <p:nvSpPr>
                    <p:cNvPr id="671764" name="Freeform 26"/>
                    <p:cNvSpPr>
                      <a:spLocks/>
                    </p:cNvSpPr>
                    <p:nvPr/>
                  </p:nvSpPr>
                  <p:spPr bwMode="auto">
                    <a:xfrm>
                      <a:off x="272" y="1485"/>
                      <a:ext cx="798" cy="533"/>
                    </a:xfrm>
                    <a:custGeom>
                      <a:avLst/>
                      <a:gdLst>
                        <a:gd name="T0" fmla="*/ 8 w 798"/>
                        <a:gd name="T1" fmla="*/ 0 h 534"/>
                        <a:gd name="T2" fmla="*/ 797 w 798"/>
                        <a:gd name="T3" fmla="*/ 531 h 534"/>
                        <a:gd name="T4" fmla="*/ 0 w 798"/>
                        <a:gd name="T5" fmla="*/ 12 h 534"/>
                        <a:gd name="T6" fmla="*/ 8 w 798"/>
                        <a:gd name="T7" fmla="*/ 0 h 534"/>
                        <a:gd name="T8" fmla="*/ 0 60000 65536"/>
                        <a:gd name="T9" fmla="*/ 0 60000 65536"/>
                        <a:gd name="T10" fmla="*/ 0 60000 65536"/>
                        <a:gd name="T11" fmla="*/ 0 60000 65536"/>
                        <a:gd name="T12" fmla="*/ 0 w 798"/>
                        <a:gd name="T13" fmla="*/ 0 h 534"/>
                        <a:gd name="T14" fmla="*/ 798 w 798"/>
                        <a:gd name="T15" fmla="*/ 534 h 534"/>
                      </a:gdLst>
                      <a:ahLst/>
                      <a:cxnLst>
                        <a:cxn ang="T8">
                          <a:pos x="T0" y="T1"/>
                        </a:cxn>
                        <a:cxn ang="T9">
                          <a:pos x="T2" y="T3"/>
                        </a:cxn>
                        <a:cxn ang="T10">
                          <a:pos x="T4" y="T5"/>
                        </a:cxn>
                        <a:cxn ang="T11">
                          <a:pos x="T6" y="T7"/>
                        </a:cxn>
                      </a:cxnLst>
                      <a:rect l="T12" t="T13" r="T14" b="T15"/>
                      <a:pathLst>
                        <a:path w="798" h="534">
                          <a:moveTo>
                            <a:pt x="8" y="0"/>
                          </a:moveTo>
                          <a:lnTo>
                            <a:pt x="797" y="533"/>
                          </a:lnTo>
                          <a:lnTo>
                            <a:pt x="0" y="12"/>
                          </a:lnTo>
                          <a:lnTo>
                            <a:pt x="8" y="0"/>
                          </a:lnTo>
                        </a:path>
                      </a:pathLst>
                    </a:custGeom>
                    <a:solidFill>
                      <a:srgbClr val="FF0000"/>
                    </a:solidFill>
                    <a:ln w="9525" cap="rnd">
                      <a:noFill/>
                      <a:round/>
                      <a:headEnd type="none" w="sm" len="sm"/>
                      <a:tailEnd type="none" w="sm" len="sm"/>
                    </a:ln>
                  </p:spPr>
                  <p:txBody>
                    <a:bodyPr/>
                    <a:lstStyle/>
                    <a:p>
                      <a:endParaRPr lang="en-US"/>
                    </a:p>
                  </p:txBody>
                </p:sp>
              </p:grpSp>
            </p:grpSp>
          </p:grpSp>
          <p:grpSp>
            <p:nvGrpSpPr>
              <p:cNvPr id="671752" name="Group 58"/>
              <p:cNvGrpSpPr>
                <a:grpSpLocks/>
              </p:cNvGrpSpPr>
              <p:nvPr/>
            </p:nvGrpSpPr>
            <p:grpSpPr bwMode="auto">
              <a:xfrm>
                <a:off x="801" y="1728"/>
                <a:ext cx="447" cy="192"/>
                <a:chOff x="1621" y="1824"/>
                <a:chExt cx="447" cy="104"/>
              </a:xfrm>
            </p:grpSpPr>
            <p:sp>
              <p:nvSpPr>
                <p:cNvPr id="671753" name="Freeform 49"/>
                <p:cNvSpPr>
                  <a:spLocks/>
                </p:cNvSpPr>
                <p:nvPr/>
              </p:nvSpPr>
              <p:spPr bwMode="auto">
                <a:xfrm rot="-276639">
                  <a:off x="1621" y="1838"/>
                  <a:ext cx="447" cy="82"/>
                </a:xfrm>
                <a:custGeom>
                  <a:avLst/>
                  <a:gdLst>
                    <a:gd name="T0" fmla="*/ 303 w 224"/>
                    <a:gd name="T1" fmla="*/ 16 h 196"/>
                    <a:gd name="T2" fmla="*/ 172 w 224"/>
                    <a:gd name="T3" fmla="*/ 0 h 196"/>
                    <a:gd name="T4" fmla="*/ 395 w 224"/>
                    <a:gd name="T5" fmla="*/ 11 h 196"/>
                    <a:gd name="T6" fmla="*/ 772 w 224"/>
                    <a:gd name="T7" fmla="*/ 6 h 196"/>
                    <a:gd name="T8" fmla="*/ 517 w 224"/>
                    <a:gd name="T9" fmla="*/ 15 h 196"/>
                    <a:gd name="T10" fmla="*/ 888 w 224"/>
                    <a:gd name="T11" fmla="*/ 22 h 196"/>
                    <a:gd name="T12" fmla="*/ 431 w 224"/>
                    <a:gd name="T13" fmla="*/ 21 h 196"/>
                    <a:gd name="T14" fmla="*/ 601 w 224"/>
                    <a:gd name="T15" fmla="*/ 34 h 196"/>
                    <a:gd name="T16" fmla="*/ 387 w 224"/>
                    <a:gd name="T17" fmla="*/ 23 h 196"/>
                    <a:gd name="T18" fmla="*/ 148 w 224"/>
                    <a:gd name="T19" fmla="*/ 33 h 196"/>
                    <a:gd name="T20" fmla="*/ 259 w 224"/>
                    <a:gd name="T21" fmla="*/ 19 h 196"/>
                    <a:gd name="T22" fmla="*/ 0 w 224"/>
                    <a:gd name="T23" fmla="*/ 11 h 196"/>
                    <a:gd name="T24" fmla="*/ 303 w 224"/>
                    <a:gd name="T25" fmla="*/ 16 h 1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4"/>
                    <a:gd name="T40" fmla="*/ 0 h 196"/>
                    <a:gd name="T41" fmla="*/ 224 w 224"/>
                    <a:gd name="T42" fmla="*/ 196 h 1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4" h="196">
                      <a:moveTo>
                        <a:pt x="76" y="93"/>
                      </a:moveTo>
                      <a:lnTo>
                        <a:pt x="43" y="0"/>
                      </a:lnTo>
                      <a:lnTo>
                        <a:pt x="99" y="61"/>
                      </a:lnTo>
                      <a:lnTo>
                        <a:pt x="194" y="34"/>
                      </a:lnTo>
                      <a:lnTo>
                        <a:pt x="130" y="84"/>
                      </a:lnTo>
                      <a:lnTo>
                        <a:pt x="223" y="126"/>
                      </a:lnTo>
                      <a:lnTo>
                        <a:pt x="108" y="116"/>
                      </a:lnTo>
                      <a:lnTo>
                        <a:pt x="151" y="195"/>
                      </a:lnTo>
                      <a:lnTo>
                        <a:pt x="97" y="132"/>
                      </a:lnTo>
                      <a:lnTo>
                        <a:pt x="37" y="186"/>
                      </a:lnTo>
                      <a:lnTo>
                        <a:pt x="65" y="110"/>
                      </a:lnTo>
                      <a:lnTo>
                        <a:pt x="0" y="64"/>
                      </a:lnTo>
                      <a:lnTo>
                        <a:pt x="76" y="93"/>
                      </a:lnTo>
                    </a:path>
                  </a:pathLst>
                </a:custGeom>
                <a:solidFill>
                  <a:schemeClr val="tx1"/>
                </a:solidFill>
                <a:ln w="12700" cap="rnd" cmpd="sng">
                  <a:solidFill>
                    <a:schemeClr val="bg2"/>
                  </a:solidFill>
                  <a:prstDash val="solid"/>
                  <a:round/>
                  <a:headEnd type="none" w="sm" len="sm"/>
                  <a:tailEnd type="none" w="sm" len="sm"/>
                </a:ln>
              </p:spPr>
              <p:txBody>
                <a:bodyPr/>
                <a:lstStyle/>
                <a:p>
                  <a:endParaRPr lang="en-US"/>
                </a:p>
              </p:txBody>
            </p:sp>
            <p:grpSp>
              <p:nvGrpSpPr>
                <p:cNvPr id="671754" name="Group 57"/>
                <p:cNvGrpSpPr>
                  <a:grpSpLocks/>
                </p:cNvGrpSpPr>
                <p:nvPr/>
              </p:nvGrpSpPr>
              <p:grpSpPr bwMode="auto">
                <a:xfrm>
                  <a:off x="1655" y="1824"/>
                  <a:ext cx="357" cy="104"/>
                  <a:chOff x="1655" y="1840"/>
                  <a:chExt cx="357" cy="88"/>
                </a:xfrm>
              </p:grpSpPr>
              <p:sp>
                <p:nvSpPr>
                  <p:cNvPr id="671755" name="Freeform 50"/>
                  <p:cNvSpPr>
                    <a:spLocks/>
                  </p:cNvSpPr>
                  <p:nvPr/>
                </p:nvSpPr>
                <p:spPr bwMode="auto">
                  <a:xfrm rot="-276639">
                    <a:off x="1655" y="1840"/>
                    <a:ext cx="357" cy="88"/>
                  </a:xfrm>
                  <a:custGeom>
                    <a:avLst/>
                    <a:gdLst>
                      <a:gd name="T0" fmla="*/ 357 w 179"/>
                      <a:gd name="T1" fmla="*/ 11 h 211"/>
                      <a:gd name="T2" fmla="*/ 588 w 179"/>
                      <a:gd name="T3" fmla="*/ 1 h 211"/>
                      <a:gd name="T4" fmla="*/ 461 w 179"/>
                      <a:gd name="T5" fmla="*/ 13 h 211"/>
                      <a:gd name="T6" fmla="*/ 708 w 179"/>
                      <a:gd name="T7" fmla="*/ 15 h 211"/>
                      <a:gd name="T8" fmla="*/ 445 w 179"/>
                      <a:gd name="T9" fmla="*/ 18 h 211"/>
                      <a:gd name="T10" fmla="*/ 608 w 179"/>
                      <a:gd name="T11" fmla="*/ 27 h 211"/>
                      <a:gd name="T12" fmla="*/ 361 w 179"/>
                      <a:gd name="T13" fmla="*/ 19 h 211"/>
                      <a:gd name="T14" fmla="*/ 311 w 179"/>
                      <a:gd name="T15" fmla="*/ 37 h 211"/>
                      <a:gd name="T16" fmla="*/ 283 w 179"/>
                      <a:gd name="T17" fmla="*/ 20 h 211"/>
                      <a:gd name="T18" fmla="*/ 0 w 179"/>
                      <a:gd name="T19" fmla="*/ 28 h 211"/>
                      <a:gd name="T20" fmla="*/ 235 w 179"/>
                      <a:gd name="T21" fmla="*/ 18 h 211"/>
                      <a:gd name="T22" fmla="*/ 16 w 179"/>
                      <a:gd name="T23" fmla="*/ 18 h 211"/>
                      <a:gd name="T24" fmla="*/ 219 w 179"/>
                      <a:gd name="T25" fmla="*/ 15 h 211"/>
                      <a:gd name="T26" fmla="*/ 44 w 179"/>
                      <a:gd name="T27" fmla="*/ 10 h 211"/>
                      <a:gd name="T28" fmla="*/ 251 w 179"/>
                      <a:gd name="T29" fmla="*/ 13 h 211"/>
                      <a:gd name="T30" fmla="*/ 263 w 179"/>
                      <a:gd name="T31" fmla="*/ 0 h 211"/>
                      <a:gd name="T32" fmla="*/ 357 w 179"/>
                      <a:gd name="T33" fmla="*/ 11 h 21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9"/>
                      <a:gd name="T52" fmla="*/ 0 h 211"/>
                      <a:gd name="T53" fmla="*/ 179 w 179"/>
                      <a:gd name="T54" fmla="*/ 211 h 21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9" h="211">
                        <a:moveTo>
                          <a:pt x="90" y="63"/>
                        </a:moveTo>
                        <a:lnTo>
                          <a:pt x="148" y="5"/>
                        </a:lnTo>
                        <a:lnTo>
                          <a:pt x="116" y="73"/>
                        </a:lnTo>
                        <a:lnTo>
                          <a:pt x="178" y="89"/>
                        </a:lnTo>
                        <a:lnTo>
                          <a:pt x="112" y="100"/>
                        </a:lnTo>
                        <a:lnTo>
                          <a:pt x="153" y="154"/>
                        </a:lnTo>
                        <a:lnTo>
                          <a:pt x="91" y="110"/>
                        </a:lnTo>
                        <a:lnTo>
                          <a:pt x="78" y="210"/>
                        </a:lnTo>
                        <a:lnTo>
                          <a:pt x="71" y="114"/>
                        </a:lnTo>
                        <a:lnTo>
                          <a:pt x="0" y="160"/>
                        </a:lnTo>
                        <a:lnTo>
                          <a:pt x="59" y="106"/>
                        </a:lnTo>
                        <a:lnTo>
                          <a:pt x="4" y="105"/>
                        </a:lnTo>
                        <a:lnTo>
                          <a:pt x="55" y="85"/>
                        </a:lnTo>
                        <a:lnTo>
                          <a:pt x="11" y="56"/>
                        </a:lnTo>
                        <a:lnTo>
                          <a:pt x="63" y="73"/>
                        </a:lnTo>
                        <a:lnTo>
                          <a:pt x="66" y="0"/>
                        </a:lnTo>
                        <a:lnTo>
                          <a:pt x="90" y="63"/>
                        </a:lnTo>
                      </a:path>
                    </a:pathLst>
                  </a:custGeom>
                  <a:solidFill>
                    <a:srgbClr val="FFFF00"/>
                  </a:solidFill>
                  <a:ln w="9525" cap="rnd">
                    <a:noFill/>
                    <a:round/>
                    <a:headEnd type="none" w="sm" len="sm"/>
                    <a:tailEnd type="none" w="sm" len="sm"/>
                  </a:ln>
                </p:spPr>
                <p:txBody>
                  <a:bodyPr/>
                  <a:lstStyle/>
                  <a:p>
                    <a:endParaRPr lang="en-US"/>
                  </a:p>
                </p:txBody>
              </p:sp>
              <p:sp>
                <p:nvSpPr>
                  <p:cNvPr id="671756" name="Oval 51"/>
                  <p:cNvSpPr>
                    <a:spLocks noChangeArrowheads="1"/>
                  </p:cNvSpPr>
                  <p:nvPr/>
                </p:nvSpPr>
                <p:spPr bwMode="auto">
                  <a:xfrm rot="1823361">
                    <a:off x="1816" y="1877"/>
                    <a:ext cx="20" cy="4"/>
                  </a:xfrm>
                  <a:prstGeom prst="ellipse">
                    <a:avLst/>
                  </a:prstGeom>
                  <a:solidFill>
                    <a:srgbClr val="CC0000"/>
                  </a:solidFill>
                  <a:ln w="12700">
                    <a:solidFill>
                      <a:srgbClr val="CC0000"/>
                    </a:solidFill>
                    <a:round/>
                    <a:headEnd/>
                    <a:tailEnd/>
                  </a:ln>
                </p:spPr>
                <p:txBody>
                  <a:bodyPr wrap="none" anchor="ctr"/>
                  <a:lstStyle/>
                  <a:p>
                    <a:pPr eaLnBrk="0" hangingPunct="0"/>
                    <a:endParaRPr lang="en-US"/>
                  </a:p>
                </p:txBody>
              </p:sp>
            </p:grpSp>
          </p:grpSp>
        </p:grpSp>
      </p:grpSp>
      <p:sp>
        <p:nvSpPr>
          <p:cNvPr id="30" name="Rectangle 2"/>
          <p:cNvSpPr txBox="1">
            <a:spLocks noChangeArrowheads="1"/>
          </p:cNvSpPr>
          <p:nvPr/>
        </p:nvSpPr>
        <p:spPr>
          <a:xfrm>
            <a:off x="1981200" y="228600"/>
            <a:ext cx="5181600" cy="609600"/>
          </a:xfrm>
          <a:prstGeom prst="rect">
            <a:avLst/>
          </a:prstGeom>
        </p:spPr>
        <p:txBody>
          <a:bodyPr vert="horz" lIns="92075" tIns="46038" rIns="92075" bIns="4603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28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Decay Products</a:t>
            </a:r>
          </a:p>
        </p:txBody>
      </p:sp>
    </p:spTree>
    <p:extLst>
      <p:ext uri="{BB962C8B-B14F-4D97-AF65-F5344CB8AC3E}">
        <p14:creationId xmlns:p14="http://schemas.microsoft.com/office/powerpoint/2010/main" val="3778547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fld id="{EF9A4E7C-ABD3-4BE7-ADCB-FB0407E41CF4}" type="slidenum">
              <a:rPr lang="en-US" altLang="en-US"/>
              <a:pPr/>
              <a:t>11</a:t>
            </a:fld>
            <a:endParaRPr lang="en-US" altLang="en-US"/>
          </a:p>
        </p:txBody>
      </p:sp>
      <p:graphicFrame>
        <p:nvGraphicFramePr>
          <p:cNvPr id="338949" name="Object 4"/>
          <p:cNvGraphicFramePr>
            <a:graphicFrameLocks/>
          </p:cNvGraphicFramePr>
          <p:nvPr>
            <p:extLst>
              <p:ext uri="{D42A27DB-BD31-4B8C-83A1-F6EECF244321}">
                <p14:modId xmlns:p14="http://schemas.microsoft.com/office/powerpoint/2010/main" val="4148412019"/>
              </p:ext>
            </p:extLst>
          </p:nvPr>
        </p:nvGraphicFramePr>
        <p:xfrm>
          <a:off x="1781124" y="1600200"/>
          <a:ext cx="5581751" cy="4620280"/>
        </p:xfrm>
        <a:graphic>
          <a:graphicData uri="http://schemas.openxmlformats.org/presentationml/2006/ole">
            <mc:AlternateContent xmlns:mc="http://schemas.openxmlformats.org/markup-compatibility/2006">
              <mc:Choice xmlns:v="urn:schemas-microsoft-com:vml" Requires="v">
                <p:oleObj spid="_x0000_s2067" name="PhotoStyler Image" r:id="rId4" imgW="4378873" imgH="3125666" progId="PhotoStylerImage">
                  <p:embed/>
                </p:oleObj>
              </mc:Choice>
              <mc:Fallback>
                <p:oleObj name="PhotoStyler Image" r:id="rId4" imgW="4378873" imgH="3125666" progId="PhotoStylerImage">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l="7968" r="7570" b="6544"/>
                      <a:stretch>
                        <a:fillRect/>
                      </a:stretch>
                    </p:blipFill>
                    <p:spPr bwMode="auto">
                      <a:xfrm>
                        <a:off x="1781124" y="1600200"/>
                        <a:ext cx="5581751" cy="4620280"/>
                      </a:xfrm>
                      <a:prstGeom prst="rect">
                        <a:avLst/>
                      </a:prstGeom>
                      <a:noFill/>
                      <a:ln w="25400">
                        <a:solidFill>
                          <a:schemeClr val="bg2"/>
                        </a:solidFill>
                        <a:miter lim="800000"/>
                        <a:headEnd/>
                        <a:tailEnd/>
                      </a:ln>
                      <a:effectLst/>
                      <a:extLst/>
                    </p:spPr>
                  </p:pic>
                </p:oleObj>
              </mc:Fallback>
            </mc:AlternateContent>
          </a:graphicData>
        </a:graphic>
      </p:graphicFrame>
      <p:sp>
        <p:nvSpPr>
          <p:cNvPr id="338951" name="Text Box 7"/>
          <p:cNvSpPr txBox="1">
            <a:spLocks noChangeArrowheads="1"/>
          </p:cNvSpPr>
          <p:nvPr/>
        </p:nvSpPr>
        <p:spPr bwMode="auto">
          <a:xfrm>
            <a:off x="276124" y="914400"/>
            <a:ext cx="859175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3200" dirty="0" smtClean="0">
                <a:solidFill>
                  <a:schemeClr val="bg1"/>
                </a:solidFill>
              </a:rPr>
              <a:t>Alpha </a:t>
            </a:r>
            <a:r>
              <a:rPr lang="en-US" altLang="en-US" sz="3200" dirty="0">
                <a:solidFill>
                  <a:schemeClr val="bg1"/>
                </a:solidFill>
              </a:rPr>
              <a:t>Particles are strong enough to pit plastic.</a:t>
            </a:r>
          </a:p>
        </p:txBody>
      </p:sp>
      <p:sp>
        <p:nvSpPr>
          <p:cNvPr id="9" name="Text Box 7"/>
          <p:cNvSpPr txBox="1">
            <a:spLocks noChangeArrowheads="1"/>
          </p:cNvSpPr>
          <p:nvPr/>
        </p:nvSpPr>
        <p:spPr bwMode="auto">
          <a:xfrm>
            <a:off x="1981200" y="228600"/>
            <a:ext cx="51816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32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Alpha Particles</a:t>
            </a:r>
            <a:endParaRPr lang="en-US" altLang="en-US" sz="32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09161209"/>
      </p:ext>
    </p:extLst>
  </p:cSld>
  <p:clrMapOvr>
    <a:masterClrMapping/>
  </p:clrMapOvr>
  <p:transition advTm="1000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F08AA762-7855-4A81-BD9A-772A1621FE5F}" type="slidenum">
              <a:rPr lang="en-US" altLang="en-US"/>
              <a:pPr/>
              <a:t>12</a:t>
            </a:fld>
            <a:endParaRPr lang="en-US" altLang="en-US"/>
          </a:p>
        </p:txBody>
      </p:sp>
      <p:sp>
        <p:nvSpPr>
          <p:cNvPr id="139266" name="Rectangle 2"/>
          <p:cNvSpPr>
            <a:spLocks noGrp="1" noChangeArrowheads="1"/>
          </p:cNvSpPr>
          <p:nvPr>
            <p:ph type="title" idx="4294967295"/>
          </p:nvPr>
        </p:nvSpPr>
        <p:spPr>
          <a:xfrm>
            <a:off x="1981200" y="228600"/>
            <a:ext cx="5181600" cy="609600"/>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ormAutofit/>
          </a:bodyPr>
          <a:lstStyle/>
          <a:p>
            <a:r>
              <a:rPr lang="en-US" altLang="en-US" sz="32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Radon Action Level</a:t>
            </a:r>
          </a:p>
        </p:txBody>
      </p:sp>
      <p:sp>
        <p:nvSpPr>
          <p:cNvPr id="139267" name="Rectangle 3"/>
          <p:cNvSpPr>
            <a:spLocks noGrp="1" noChangeArrowheads="1"/>
          </p:cNvSpPr>
          <p:nvPr>
            <p:ph type="body" idx="1"/>
          </p:nvPr>
        </p:nvSpPr>
        <p:spPr>
          <a:xfrm>
            <a:off x="381000" y="1371600"/>
            <a:ext cx="8077200" cy="3962400"/>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oAutofit/>
          </a:bodyPr>
          <a:lstStyle/>
          <a:p>
            <a:pPr>
              <a:spcAft>
                <a:spcPct val="50000"/>
              </a:spcAft>
            </a:pPr>
            <a:r>
              <a:rPr lang="en-US" altLang="en-US" dirty="0"/>
              <a:t>4.0 picocuries of radon per liter of air (pCi/L).</a:t>
            </a:r>
          </a:p>
          <a:p>
            <a:pPr>
              <a:spcAft>
                <a:spcPct val="50000"/>
              </a:spcAft>
            </a:pPr>
            <a:r>
              <a:rPr lang="en-US" altLang="en-US" dirty="0"/>
              <a:t>USEPA selected 4.0 pCi/L because of the technological and economical bases.</a:t>
            </a:r>
          </a:p>
          <a:p>
            <a:pPr>
              <a:spcAft>
                <a:spcPct val="50000"/>
              </a:spcAft>
            </a:pPr>
            <a:r>
              <a:rPr lang="en-US" altLang="en-US" dirty="0"/>
              <a:t>Risk at 4.0 pCi/L about seven (7) </a:t>
            </a:r>
            <a:r>
              <a:rPr lang="en-US" altLang="en-US" dirty="0" smtClean="0"/>
              <a:t>non-smokers </a:t>
            </a:r>
            <a:r>
              <a:rPr lang="en-US" altLang="en-US" dirty="0"/>
              <a:t>out of a thousand could get lung cancer</a:t>
            </a:r>
            <a:r>
              <a:rPr lang="en-US" altLang="en-US" dirty="0" smtClean="0"/>
              <a:t>.*</a:t>
            </a:r>
            <a:endParaRPr lang="en-US" altLang="en-US" dirty="0"/>
          </a:p>
          <a:p>
            <a:pPr>
              <a:spcAft>
                <a:spcPct val="50000"/>
              </a:spcAft>
              <a:buFont typeface="Wingdings" pitchFamily="2" charset="2"/>
              <a:buNone/>
            </a:pPr>
            <a:r>
              <a:rPr lang="en-US" altLang="en-US" dirty="0"/>
              <a:t>*</a:t>
            </a:r>
            <a:r>
              <a:rPr lang="en-US" altLang="en-US" i="1" dirty="0"/>
              <a:t>A Citizen’s Guide to Radon</a:t>
            </a:r>
            <a:r>
              <a:rPr lang="en-US" altLang="en-US" dirty="0"/>
              <a:t> (2005).</a:t>
            </a:r>
          </a:p>
        </p:txBody>
      </p:sp>
    </p:spTree>
    <p:extLst>
      <p:ext uri="{BB962C8B-B14F-4D97-AF65-F5344CB8AC3E}">
        <p14:creationId xmlns:p14="http://schemas.microsoft.com/office/powerpoint/2010/main" val="604634294"/>
      </p:ext>
    </p:extLst>
  </p:cSld>
  <p:clrMapOvr>
    <a:masterClrMapping/>
  </p:clrMapOvr>
  <p:transition>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5C734E02-0C60-459F-8F40-8681371F8DD5}" type="slidenum">
              <a:rPr lang="en-US" altLang="en-US"/>
              <a:pPr/>
              <a:t>13</a:t>
            </a:fld>
            <a:endParaRPr lang="en-US" altLang="en-US"/>
          </a:p>
        </p:txBody>
      </p:sp>
      <p:sp>
        <p:nvSpPr>
          <p:cNvPr id="131074" name="Rectangle 2"/>
          <p:cNvSpPr>
            <a:spLocks noGrp="1" noChangeArrowheads="1"/>
          </p:cNvSpPr>
          <p:nvPr>
            <p:ph type="title" idx="4294967295"/>
          </p:nvPr>
        </p:nvSpPr>
        <p:spPr>
          <a:xfrm>
            <a:off x="1981200" y="228600"/>
            <a:ext cx="5181600" cy="609600"/>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ormAutofit/>
          </a:bodyPr>
          <a:lstStyle/>
          <a:p>
            <a:r>
              <a:rPr lang="en-US" altLang="en-US" sz="32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Radon Risk Estimates</a:t>
            </a:r>
          </a:p>
        </p:txBody>
      </p:sp>
      <p:sp>
        <p:nvSpPr>
          <p:cNvPr id="131075" name="Rectangle 3"/>
          <p:cNvSpPr>
            <a:spLocks noGrp="1" noChangeArrowheads="1"/>
          </p:cNvSpPr>
          <p:nvPr>
            <p:ph type="body" idx="1"/>
          </p:nvPr>
        </p:nvSpPr>
        <p:spPr>
          <a:xfrm>
            <a:off x="533400" y="1143000"/>
            <a:ext cx="8077200" cy="3733800"/>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oAutofit/>
          </a:bodyPr>
          <a:lstStyle/>
          <a:p>
            <a:pPr marL="454025" indent="-454025"/>
            <a:r>
              <a:rPr lang="en-US" altLang="en-US" dirty="0"/>
              <a:t>USEPA’s 2003 Assessment of Risks from Radon in Homes estimates radon causes about 21,000 lung cancer deaths per year.</a:t>
            </a:r>
          </a:p>
          <a:p>
            <a:pPr marL="454025" indent="-454025"/>
            <a:endParaRPr lang="en-US" altLang="en-US" dirty="0"/>
          </a:p>
          <a:p>
            <a:pPr marL="454025" indent="-454025"/>
            <a:r>
              <a:rPr lang="en-US" altLang="en-US" dirty="0">
                <a:cs typeface="Times New Roman" pitchFamily="18" charset="0"/>
              </a:rPr>
              <a:t>The Illinois Emergency Management Agency and the USEPA estimate that as many as 1,160 Illinois citizens are at risk of developing radon related lung cancer each year.</a:t>
            </a:r>
            <a:r>
              <a:rPr lang="en-US" altLang="en-US" dirty="0"/>
              <a:t> </a:t>
            </a:r>
          </a:p>
        </p:txBody>
      </p:sp>
    </p:spTree>
    <p:extLst>
      <p:ext uri="{BB962C8B-B14F-4D97-AF65-F5344CB8AC3E}">
        <p14:creationId xmlns:p14="http://schemas.microsoft.com/office/powerpoint/2010/main" val="408743910"/>
      </p:ext>
    </p:extLst>
  </p:cSld>
  <p:clrMapOvr>
    <a:masterClrMapping/>
  </p:clrMapOvr>
  <p:transition>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3D94767-6938-4DA9-A495-4D0A6A1828C1}" type="slidenum">
              <a:rPr lang="en-US" altLang="en-US"/>
              <a:pPr/>
              <a:t>14</a:t>
            </a:fld>
            <a:endParaRPr lang="en-US" altLang="en-US"/>
          </a:p>
        </p:txBody>
      </p:sp>
      <p:sp>
        <p:nvSpPr>
          <p:cNvPr id="99330" name="Rectangle 2"/>
          <p:cNvSpPr>
            <a:spLocks noGrp="1" noChangeArrowheads="1"/>
          </p:cNvSpPr>
          <p:nvPr>
            <p:ph type="title" idx="4294967295"/>
          </p:nvPr>
        </p:nvSpPr>
        <p:spPr>
          <a:xfrm>
            <a:off x="1981200" y="228600"/>
            <a:ext cx="5181600" cy="609600"/>
          </a:xfrm>
        </p:spPr>
        <p:txBody>
          <a:bodyPr>
            <a:normAutofit/>
          </a:bodyPr>
          <a:lstStyle/>
          <a:p>
            <a:r>
              <a:rPr lang="en-US" altLang="en-US" sz="32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Radon Risk in Perspective</a:t>
            </a:r>
          </a:p>
        </p:txBody>
      </p:sp>
      <p:sp>
        <p:nvSpPr>
          <p:cNvPr id="319491" name="Rectangle 3"/>
          <p:cNvSpPr>
            <a:spLocks noGrp="1" noChangeArrowheads="1"/>
          </p:cNvSpPr>
          <p:nvPr>
            <p:ph type="body" idx="4294967295"/>
          </p:nvPr>
        </p:nvSpPr>
        <p:spPr>
          <a:xfrm>
            <a:off x="685800" y="1143000"/>
            <a:ext cx="7772400" cy="3733800"/>
          </a:xfrm>
        </p:spPr>
        <p:txBody>
          <a:bodyPr>
            <a:normAutofit lnSpcReduction="10000"/>
          </a:bodyPr>
          <a:lstStyle/>
          <a:p>
            <a:pPr>
              <a:lnSpc>
                <a:spcPct val="90000"/>
              </a:lnSpc>
            </a:pPr>
            <a:r>
              <a:rPr lang="en-US" altLang="en-US" dirty="0">
                <a:solidFill>
                  <a:schemeClr val="bg1"/>
                </a:solidFill>
              </a:rPr>
              <a:t>Comparative Risk Assessments by EPA and its Science Advisory Board have consistently ranked Radon among the top four Environmental risks to the </a:t>
            </a:r>
            <a:r>
              <a:rPr lang="en-US" altLang="en-US" dirty="0" smtClean="0">
                <a:solidFill>
                  <a:schemeClr val="bg1"/>
                </a:solidFill>
              </a:rPr>
              <a:t>Public.</a:t>
            </a:r>
            <a:endParaRPr lang="en-US" altLang="en-US" dirty="0">
              <a:solidFill>
                <a:schemeClr val="bg1"/>
              </a:solidFill>
            </a:endParaRPr>
          </a:p>
          <a:p>
            <a:pPr>
              <a:lnSpc>
                <a:spcPct val="90000"/>
              </a:lnSpc>
            </a:pPr>
            <a:endParaRPr lang="en-US" altLang="en-US" dirty="0">
              <a:solidFill>
                <a:schemeClr val="bg1"/>
              </a:solidFill>
            </a:endParaRPr>
          </a:p>
          <a:p>
            <a:pPr>
              <a:lnSpc>
                <a:spcPct val="90000"/>
              </a:lnSpc>
            </a:pPr>
            <a:r>
              <a:rPr lang="en-US" altLang="en-US" dirty="0">
                <a:solidFill>
                  <a:schemeClr val="bg1"/>
                </a:solidFill>
              </a:rPr>
              <a:t>In 1998 </a:t>
            </a:r>
            <a:r>
              <a:rPr lang="en-US" altLang="en-US" u="sng" dirty="0">
                <a:solidFill>
                  <a:schemeClr val="bg1"/>
                </a:solidFill>
              </a:rPr>
              <a:t>Harvard Risk in Perspective</a:t>
            </a:r>
            <a:r>
              <a:rPr lang="en-US" altLang="en-US" dirty="0">
                <a:solidFill>
                  <a:schemeClr val="bg1"/>
                </a:solidFill>
              </a:rPr>
              <a:t>, by John Graham, ranked Radon the #1 risk in the </a:t>
            </a:r>
            <a:r>
              <a:rPr lang="en-US" altLang="en-US" dirty="0" smtClean="0">
                <a:solidFill>
                  <a:schemeClr val="bg1"/>
                </a:solidFill>
              </a:rPr>
              <a:t>Home.</a:t>
            </a:r>
            <a:endParaRPr lang="en-US" altLang="en-US" dirty="0">
              <a:solidFill>
                <a:schemeClr val="bg1"/>
              </a:solidFill>
            </a:endParaRPr>
          </a:p>
        </p:txBody>
      </p:sp>
    </p:spTree>
    <p:extLst>
      <p:ext uri="{BB962C8B-B14F-4D97-AF65-F5344CB8AC3E}">
        <p14:creationId xmlns:p14="http://schemas.microsoft.com/office/powerpoint/2010/main" val="1170689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943100" y="228600"/>
            <a:ext cx="5257800" cy="609600"/>
          </a:xfrm>
        </p:spPr>
        <p:txBody>
          <a:bodyPr>
            <a:noAutofit/>
          </a:bodyPr>
          <a:lstStyle/>
          <a:p>
            <a:r>
              <a:rPr lang="en-US" sz="32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Cancer Mortality - </a:t>
            </a:r>
            <a:r>
              <a:rPr lang="en-US" sz="32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2015</a:t>
            </a:r>
            <a:endParaRPr lang="en-US" sz="32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799394783"/>
              </p:ext>
            </p:extLst>
          </p:nvPr>
        </p:nvGraphicFramePr>
        <p:xfrm>
          <a:off x="838200" y="1066800"/>
          <a:ext cx="7467600" cy="4275898"/>
        </p:xfrm>
        <a:graphic>
          <a:graphicData uri="http://schemas.openxmlformats.org/drawingml/2006/table">
            <a:tbl>
              <a:tblPr>
                <a:tableStyleId>{2D5ABB26-0587-4C30-8999-92F81FD0307C}</a:tableStyleId>
              </a:tblPr>
              <a:tblGrid>
                <a:gridCol w="4921827"/>
                <a:gridCol w="2545773"/>
              </a:tblGrid>
              <a:tr h="574754">
                <a:tc>
                  <a:txBody>
                    <a:bodyPr/>
                    <a:lstStyle/>
                    <a:p>
                      <a:pPr marL="0" marR="0" algn="ctr"/>
                      <a:r>
                        <a:rPr lang="en-US" sz="2400" dirty="0">
                          <a:solidFill>
                            <a:schemeClr val="bg1"/>
                          </a:solidFill>
                        </a:rPr>
                        <a:t>CANCER TYPE</a:t>
                      </a:r>
                      <a:endParaRPr lang="en-US" sz="2400" dirty="0">
                        <a:solidFill>
                          <a:schemeClr val="bg1"/>
                        </a:solidFill>
                        <a:latin typeface="Calibri"/>
                        <a:ea typeface="Calibri"/>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r>
                        <a:rPr lang="en-US" sz="2400" dirty="0" smtClean="0">
                          <a:solidFill>
                            <a:schemeClr val="bg1"/>
                          </a:solidFill>
                        </a:rPr>
                        <a:t>Estimated U.S. Deaths</a:t>
                      </a:r>
                      <a:r>
                        <a:rPr lang="en-US" sz="2400" baseline="0" dirty="0" smtClean="0">
                          <a:solidFill>
                            <a:schemeClr val="bg1"/>
                          </a:solidFill>
                        </a:rPr>
                        <a:t> </a:t>
                      </a:r>
                      <a:r>
                        <a:rPr lang="en-US" sz="2400" dirty="0" smtClean="0">
                          <a:solidFill>
                            <a:schemeClr val="bg1"/>
                          </a:solidFill>
                        </a:rPr>
                        <a:t>/ Year</a:t>
                      </a:r>
                      <a:endParaRPr lang="en-US" sz="2400" dirty="0">
                        <a:solidFill>
                          <a:schemeClr val="bg1"/>
                        </a:solidFill>
                        <a:latin typeface="Calibri"/>
                        <a:ea typeface="Calibri"/>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63429">
                <a:tc>
                  <a:txBody>
                    <a:bodyPr/>
                    <a:lstStyle/>
                    <a:p>
                      <a:pPr marL="228600" marR="0" algn="l"/>
                      <a:r>
                        <a:rPr lang="en-US" sz="2200" dirty="0" smtClean="0">
                          <a:solidFill>
                            <a:schemeClr val="bg1"/>
                          </a:solidFill>
                          <a:effectLst/>
                        </a:rPr>
                        <a:t>1. </a:t>
                      </a:r>
                      <a:r>
                        <a:rPr lang="en-US" sz="2200" dirty="0">
                          <a:solidFill>
                            <a:schemeClr val="bg1"/>
                          </a:solidFill>
                          <a:effectLst/>
                        </a:rPr>
                        <a:t>Lung and Bronchus</a:t>
                      </a:r>
                      <a:endParaRPr lang="en-US" sz="2200" b="0" dirty="0">
                        <a:solidFill>
                          <a:schemeClr val="bg1"/>
                        </a:solidFill>
                        <a:effectLst/>
                        <a:latin typeface="+mn-lt"/>
                        <a:ea typeface="Calibri"/>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r>
                        <a:rPr lang="en-US" sz="2200" dirty="0" smtClean="0">
                          <a:solidFill>
                            <a:schemeClr val="bg1"/>
                          </a:solidFill>
                          <a:effectLst/>
                        </a:rPr>
                        <a:t>158,040</a:t>
                      </a:r>
                      <a:endParaRPr lang="en-US" sz="2200" b="0" dirty="0">
                        <a:solidFill>
                          <a:schemeClr val="bg1"/>
                        </a:solidFill>
                        <a:effectLst/>
                        <a:latin typeface="+mn-lt"/>
                        <a:ea typeface="Calibri"/>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63429">
                <a:tc>
                  <a:txBody>
                    <a:bodyPr/>
                    <a:lstStyle/>
                    <a:p>
                      <a:pPr marL="228600" marR="0" algn="l"/>
                      <a:r>
                        <a:rPr lang="en-US" sz="2200" dirty="0">
                          <a:solidFill>
                            <a:schemeClr val="bg1"/>
                          </a:solidFill>
                        </a:rPr>
                        <a:t>2. Colon and Rectum</a:t>
                      </a:r>
                      <a:endParaRPr lang="en-US" sz="2200" dirty="0">
                        <a:solidFill>
                          <a:schemeClr val="bg1"/>
                        </a:solidFill>
                        <a:latin typeface="+mn-lt"/>
                        <a:ea typeface="Calibri"/>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r>
                        <a:rPr lang="en-US" sz="2200" dirty="0" smtClean="0">
                          <a:solidFill>
                            <a:schemeClr val="bg1"/>
                          </a:solidFill>
                        </a:rPr>
                        <a:t>49,700</a:t>
                      </a:r>
                      <a:endParaRPr lang="en-US" sz="2200" dirty="0">
                        <a:solidFill>
                          <a:schemeClr val="bg1"/>
                        </a:solidFill>
                        <a:latin typeface="+mn-lt"/>
                        <a:ea typeface="Calibri"/>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63429">
                <a:tc>
                  <a:txBody>
                    <a:bodyPr/>
                    <a:lstStyle/>
                    <a:p>
                      <a:pPr marL="228600" marR="0" indent="0" algn="l" defTabSz="914400" rtl="0" eaLnBrk="1" fontAlgn="auto" latinLnBrk="0" hangingPunct="1">
                        <a:lnSpc>
                          <a:spcPct val="100000"/>
                        </a:lnSpc>
                        <a:spcBef>
                          <a:spcPts val="0"/>
                        </a:spcBef>
                        <a:spcAft>
                          <a:spcPts val="0"/>
                        </a:spcAft>
                        <a:buClrTx/>
                        <a:buSzTx/>
                        <a:buFontTx/>
                        <a:buNone/>
                        <a:tabLst/>
                        <a:defRPr/>
                      </a:pPr>
                      <a:r>
                        <a:rPr lang="en-US" sz="2200" dirty="0">
                          <a:solidFill>
                            <a:schemeClr val="bg1"/>
                          </a:solidFill>
                        </a:rPr>
                        <a:t>3. </a:t>
                      </a:r>
                      <a:r>
                        <a:rPr lang="en-US" sz="2200" dirty="0" smtClean="0">
                          <a:solidFill>
                            <a:schemeClr val="bg1"/>
                          </a:solidFill>
                        </a:rPr>
                        <a:t>Pancreas</a:t>
                      </a:r>
                      <a:endParaRPr lang="en-US" sz="2200" dirty="0">
                        <a:solidFill>
                          <a:schemeClr val="bg1"/>
                        </a:solidFill>
                        <a:latin typeface="+mn-lt"/>
                        <a:ea typeface="Calibri"/>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r>
                        <a:rPr lang="en-US" sz="2200" dirty="0" smtClean="0">
                          <a:solidFill>
                            <a:schemeClr val="bg1"/>
                          </a:solidFill>
                        </a:rPr>
                        <a:t>40,560</a:t>
                      </a:r>
                      <a:endParaRPr lang="en-US" sz="2200" dirty="0">
                        <a:solidFill>
                          <a:schemeClr val="bg1"/>
                        </a:solidFill>
                        <a:latin typeface="+mn-lt"/>
                        <a:ea typeface="Calibri"/>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63429">
                <a:tc>
                  <a:txBody>
                    <a:bodyPr/>
                    <a:lstStyle/>
                    <a:p>
                      <a:pPr marL="228600" marR="0" algn="l"/>
                      <a:r>
                        <a:rPr lang="en-US" sz="2200" dirty="0">
                          <a:solidFill>
                            <a:schemeClr val="bg1"/>
                          </a:solidFill>
                        </a:rPr>
                        <a:t>4. </a:t>
                      </a:r>
                      <a:r>
                        <a:rPr lang="en-US" sz="2200" dirty="0" smtClean="0">
                          <a:solidFill>
                            <a:schemeClr val="bg1"/>
                          </a:solidFill>
                        </a:rPr>
                        <a:t>Breast Cancer </a:t>
                      </a:r>
                      <a:endParaRPr lang="en-US" sz="2200" dirty="0">
                        <a:solidFill>
                          <a:schemeClr val="bg1"/>
                        </a:solidFill>
                        <a:latin typeface="+mn-lt"/>
                        <a:ea typeface="Calibri"/>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r>
                        <a:rPr lang="en-US" sz="2200" dirty="0" smtClean="0">
                          <a:solidFill>
                            <a:schemeClr val="bg1"/>
                          </a:solidFill>
                        </a:rPr>
                        <a:t>40,290</a:t>
                      </a:r>
                      <a:endParaRPr lang="en-US" sz="2200" dirty="0">
                        <a:solidFill>
                          <a:schemeClr val="bg1"/>
                        </a:solidFill>
                        <a:latin typeface="+mn-lt"/>
                        <a:ea typeface="Calibri"/>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63429">
                <a:tc>
                  <a:txBody>
                    <a:bodyPr/>
                    <a:lstStyle/>
                    <a:p>
                      <a:pPr marL="228600" marR="0" algn="l"/>
                      <a:r>
                        <a:rPr lang="en-US" sz="2200" dirty="0">
                          <a:solidFill>
                            <a:schemeClr val="bg1"/>
                          </a:solidFill>
                        </a:rPr>
                        <a:t>5. Prostate</a:t>
                      </a:r>
                      <a:endParaRPr lang="en-US" sz="2200" dirty="0">
                        <a:solidFill>
                          <a:schemeClr val="bg1"/>
                        </a:solidFill>
                        <a:latin typeface="+mn-lt"/>
                        <a:ea typeface="Calibri"/>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r>
                        <a:rPr lang="en-US" sz="2200" dirty="0" smtClean="0">
                          <a:solidFill>
                            <a:schemeClr val="bg1"/>
                          </a:solidFill>
                        </a:rPr>
                        <a:t>27,540</a:t>
                      </a:r>
                      <a:endParaRPr lang="en-US" sz="2200" dirty="0">
                        <a:solidFill>
                          <a:schemeClr val="bg1"/>
                        </a:solidFill>
                        <a:latin typeface="+mn-lt"/>
                        <a:ea typeface="Calibri"/>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63429">
                <a:tc>
                  <a:txBody>
                    <a:bodyPr/>
                    <a:lstStyle/>
                    <a:p>
                      <a:pPr marL="228600" marR="0" algn="l"/>
                      <a:r>
                        <a:rPr lang="en-US" sz="2200" dirty="0">
                          <a:solidFill>
                            <a:schemeClr val="bg1"/>
                          </a:solidFill>
                        </a:rPr>
                        <a:t>6. Leukemia</a:t>
                      </a:r>
                      <a:endParaRPr lang="en-US" sz="2200" dirty="0">
                        <a:solidFill>
                          <a:schemeClr val="bg1"/>
                        </a:solidFill>
                        <a:latin typeface="+mn-lt"/>
                        <a:ea typeface="Calibri"/>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r>
                        <a:rPr lang="en-US" sz="2200" dirty="0" smtClean="0">
                          <a:solidFill>
                            <a:schemeClr val="bg1"/>
                          </a:solidFill>
                        </a:rPr>
                        <a:t>24,450</a:t>
                      </a:r>
                      <a:endParaRPr lang="en-US" sz="2200" dirty="0">
                        <a:solidFill>
                          <a:schemeClr val="bg1"/>
                        </a:solidFill>
                        <a:latin typeface="+mn-lt"/>
                        <a:ea typeface="Calibri"/>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526858">
                <a:tc>
                  <a:txBody>
                    <a:bodyPr/>
                    <a:lstStyle/>
                    <a:p>
                      <a:pPr marL="228600" marR="0" algn="l"/>
                      <a:r>
                        <a:rPr lang="en-US" sz="2200" dirty="0" smtClean="0">
                          <a:solidFill>
                            <a:schemeClr val="bg1"/>
                          </a:solidFill>
                          <a:effectLst/>
                        </a:rPr>
                        <a:t>&gt;&gt;&gt; Radon Induced Lung </a:t>
                      </a:r>
                      <a:r>
                        <a:rPr lang="en-US" sz="2200" baseline="0" dirty="0" smtClean="0">
                          <a:solidFill>
                            <a:schemeClr val="bg1"/>
                          </a:solidFill>
                          <a:effectLst/>
                        </a:rPr>
                        <a:t> Cancer</a:t>
                      </a:r>
                      <a:endParaRPr lang="en-US" sz="2200" b="1" dirty="0">
                        <a:solidFill>
                          <a:schemeClr val="bg1"/>
                        </a:solidFill>
                        <a:effectLst/>
                        <a:latin typeface="+mn-lt"/>
                        <a:ea typeface="Calibri"/>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r>
                        <a:rPr lang="en-US" sz="2200" dirty="0" smtClean="0">
                          <a:solidFill>
                            <a:schemeClr val="bg1"/>
                          </a:solidFill>
                          <a:effectLst/>
                        </a:rPr>
                        <a:t>21,000</a:t>
                      </a:r>
                      <a:endParaRPr lang="en-US" sz="2200" b="1" dirty="0">
                        <a:solidFill>
                          <a:schemeClr val="bg1"/>
                        </a:solidFill>
                        <a:effectLst/>
                        <a:latin typeface="+mn-lt"/>
                        <a:ea typeface="Calibri"/>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63429">
                <a:tc>
                  <a:txBody>
                    <a:bodyPr/>
                    <a:lstStyle/>
                    <a:p>
                      <a:pPr marL="228600" marR="0" algn="l"/>
                      <a:r>
                        <a:rPr lang="en-US" sz="2200" dirty="0">
                          <a:solidFill>
                            <a:schemeClr val="bg1"/>
                          </a:solidFill>
                        </a:rPr>
                        <a:t>7. Non-Hodgkin Lymphoma</a:t>
                      </a:r>
                      <a:endParaRPr lang="en-US" sz="2200" dirty="0">
                        <a:solidFill>
                          <a:schemeClr val="bg1"/>
                        </a:solidFill>
                        <a:latin typeface="+mn-lt"/>
                        <a:ea typeface="Calibri"/>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r>
                        <a:rPr lang="en-US" sz="2200" dirty="0" smtClean="0">
                          <a:solidFill>
                            <a:schemeClr val="bg1"/>
                          </a:solidFill>
                        </a:rPr>
                        <a:t>19,790</a:t>
                      </a:r>
                      <a:endParaRPr lang="en-US" sz="2200" dirty="0">
                        <a:solidFill>
                          <a:schemeClr val="bg1"/>
                        </a:solidFill>
                        <a:latin typeface="+mn-lt"/>
                        <a:ea typeface="Calibri"/>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63429">
                <a:tc>
                  <a:txBody>
                    <a:bodyPr/>
                    <a:lstStyle/>
                    <a:p>
                      <a:pPr marL="228600" marR="0" algn="l"/>
                      <a:r>
                        <a:rPr lang="en-US" sz="2200" dirty="0">
                          <a:solidFill>
                            <a:schemeClr val="bg1"/>
                          </a:solidFill>
                        </a:rPr>
                        <a:t>8. Liver and Bile Duct </a:t>
                      </a:r>
                      <a:endParaRPr lang="en-US" sz="2200" dirty="0">
                        <a:solidFill>
                          <a:schemeClr val="bg1"/>
                        </a:solidFill>
                        <a:latin typeface="+mn-lt"/>
                        <a:ea typeface="Calibri"/>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r>
                        <a:rPr lang="en-US" sz="2200" dirty="0" smtClean="0">
                          <a:solidFill>
                            <a:schemeClr val="bg1"/>
                          </a:solidFill>
                        </a:rPr>
                        <a:t>17,030</a:t>
                      </a:r>
                      <a:endParaRPr lang="en-US" sz="2200" dirty="0">
                        <a:solidFill>
                          <a:schemeClr val="bg1"/>
                        </a:solidFill>
                        <a:latin typeface="+mn-lt"/>
                        <a:ea typeface="Calibri"/>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63429">
                <a:tc>
                  <a:txBody>
                    <a:bodyPr/>
                    <a:lstStyle/>
                    <a:p>
                      <a:pPr marL="228600" marR="0" algn="l"/>
                      <a:r>
                        <a:rPr lang="en-US" sz="2200" dirty="0">
                          <a:solidFill>
                            <a:schemeClr val="bg1"/>
                          </a:solidFill>
                        </a:rPr>
                        <a:t>9. Ovary</a:t>
                      </a:r>
                      <a:endParaRPr lang="en-US" sz="2200" dirty="0">
                        <a:solidFill>
                          <a:schemeClr val="bg1"/>
                        </a:solidFill>
                        <a:latin typeface="+mn-lt"/>
                        <a:ea typeface="Calibri"/>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r>
                        <a:rPr lang="en-US" sz="2200" dirty="0" smtClean="0">
                          <a:solidFill>
                            <a:schemeClr val="bg1"/>
                          </a:solidFill>
                        </a:rPr>
                        <a:t>14,180</a:t>
                      </a:r>
                      <a:endParaRPr lang="en-US" sz="2200" dirty="0">
                        <a:solidFill>
                          <a:schemeClr val="bg1"/>
                        </a:solidFill>
                        <a:latin typeface="+mn-lt"/>
                        <a:ea typeface="Calibri"/>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bl>
          </a:graphicData>
        </a:graphic>
      </p:graphicFrame>
      <p:sp>
        <p:nvSpPr>
          <p:cNvPr id="5" name="Rectangle 1"/>
          <p:cNvSpPr>
            <a:spLocks noChangeArrowheads="1"/>
          </p:cNvSpPr>
          <p:nvPr/>
        </p:nvSpPr>
        <p:spPr bwMode="auto">
          <a:xfrm>
            <a:off x="838200" y="5486400"/>
            <a:ext cx="2603533" cy="584775"/>
          </a:xfrm>
          <a:prstGeom prst="rect">
            <a:avLst/>
          </a:prstGeom>
          <a:noFill/>
          <a:ln w="9525">
            <a:noFill/>
            <a:miter lim="800000"/>
            <a:headEnd/>
            <a:tailEnd/>
          </a:ln>
        </p:spPr>
        <p:txBody>
          <a:bodyPr wrap="none" lIns="0" tIns="0" rIns="0" bIns="0" anchor="ctr">
            <a:spAutoFit/>
          </a:bodyPr>
          <a:lstStyle/>
          <a:p>
            <a:r>
              <a:rPr lang="en-US" sz="1300" b="1" dirty="0" smtClean="0">
                <a:solidFill>
                  <a:schemeClr val="bg1"/>
                </a:solidFill>
                <a:latin typeface="Geneva"/>
                <a:cs typeface="Arial" charset="0"/>
              </a:rPr>
              <a:t>CA Cancer </a:t>
            </a:r>
            <a:r>
              <a:rPr lang="en-US" sz="1300" b="1" dirty="0">
                <a:solidFill>
                  <a:schemeClr val="bg1"/>
                </a:solidFill>
                <a:latin typeface="Geneva"/>
                <a:cs typeface="Arial" charset="0"/>
              </a:rPr>
              <a:t>Journal for Clinicians</a:t>
            </a:r>
          </a:p>
          <a:p>
            <a:pPr eaLnBrk="0" fontAlgn="ctr" hangingPunct="0"/>
            <a:r>
              <a:rPr lang="en-US" sz="900" b="1" dirty="0" smtClean="0">
                <a:solidFill>
                  <a:schemeClr val="bg1"/>
                </a:solidFill>
                <a:latin typeface="Geneva"/>
                <a:cs typeface="Arial" charset="0"/>
              </a:rPr>
              <a:t>Volume 65, </a:t>
            </a:r>
            <a:r>
              <a:rPr lang="en-US" sz="900" b="1" dirty="0">
                <a:solidFill>
                  <a:schemeClr val="bg1"/>
                </a:solidFill>
                <a:latin typeface="Geneva"/>
                <a:cs typeface="Arial" charset="0"/>
              </a:rPr>
              <a:t>Issue </a:t>
            </a:r>
            <a:r>
              <a:rPr lang="en-US" sz="900" b="1" dirty="0" smtClean="0">
                <a:solidFill>
                  <a:schemeClr val="bg1"/>
                </a:solidFill>
                <a:latin typeface="Geneva"/>
                <a:cs typeface="Arial" charset="0"/>
              </a:rPr>
              <a:t>1, </a:t>
            </a:r>
            <a:r>
              <a:rPr lang="en-US" sz="900" b="1" dirty="0">
                <a:solidFill>
                  <a:schemeClr val="bg1"/>
                </a:solidFill>
                <a:latin typeface="Geneva"/>
                <a:cs typeface="Arial" charset="0"/>
              </a:rPr>
              <a:t>Pages </a:t>
            </a:r>
            <a:r>
              <a:rPr lang="en-US" sz="900" b="1" dirty="0" smtClean="0">
                <a:solidFill>
                  <a:schemeClr val="bg1"/>
                </a:solidFill>
                <a:latin typeface="Geneva"/>
                <a:cs typeface="Arial" charset="0"/>
              </a:rPr>
              <a:t>5-29</a:t>
            </a:r>
            <a:r>
              <a:rPr lang="en-US" sz="900" b="1" dirty="0">
                <a:solidFill>
                  <a:schemeClr val="bg1"/>
                </a:solidFill>
                <a:latin typeface="Geneva"/>
                <a:cs typeface="Arial" charset="0"/>
              </a:rPr>
              <a:t>, </a:t>
            </a:r>
            <a:r>
              <a:rPr lang="en-US" sz="900" b="1" dirty="0" smtClean="0">
                <a:solidFill>
                  <a:schemeClr val="bg1"/>
                </a:solidFill>
                <a:latin typeface="Geneva"/>
                <a:cs typeface="Arial" charset="0"/>
              </a:rPr>
              <a:t>2015</a:t>
            </a:r>
            <a:endParaRPr lang="en-US" sz="900" b="1" dirty="0">
              <a:solidFill>
                <a:schemeClr val="bg1"/>
              </a:solidFill>
              <a:latin typeface="Geneva"/>
              <a:cs typeface="Arial" charset="0"/>
            </a:endParaRPr>
          </a:p>
          <a:p>
            <a:pPr eaLnBrk="0" hangingPunct="0"/>
            <a:r>
              <a:rPr lang="en-US" sz="800" b="1" dirty="0">
                <a:solidFill>
                  <a:schemeClr val="bg1"/>
                </a:solidFill>
                <a:latin typeface="Arial" charset="0"/>
                <a:cs typeface="Arial" charset="0"/>
              </a:rPr>
              <a:t>Published Online:</a:t>
            </a:r>
            <a:r>
              <a:rPr lang="en-US" sz="800" dirty="0">
                <a:solidFill>
                  <a:schemeClr val="bg1"/>
                </a:solidFill>
                <a:latin typeface="Arial" charset="0"/>
                <a:cs typeface="Arial" charset="0"/>
              </a:rPr>
              <a:t> </a:t>
            </a:r>
            <a:r>
              <a:rPr lang="en-US" sz="800" dirty="0" smtClean="0">
                <a:solidFill>
                  <a:schemeClr val="bg1"/>
                </a:solidFill>
                <a:latin typeface="Arial" charset="0"/>
                <a:cs typeface="Arial" charset="0"/>
              </a:rPr>
              <a:t>5 Jan 2015</a:t>
            </a:r>
            <a:endParaRPr lang="en-US" sz="800" dirty="0">
              <a:solidFill>
                <a:schemeClr val="bg1"/>
              </a:solidFill>
              <a:latin typeface="Arial" charset="0"/>
              <a:cs typeface="Arial" charset="0"/>
            </a:endParaRPr>
          </a:p>
          <a:p>
            <a:pPr eaLnBrk="0" hangingPunct="0"/>
            <a:r>
              <a:rPr lang="en-US" sz="800" dirty="0">
                <a:solidFill>
                  <a:schemeClr val="bg1"/>
                </a:solidFill>
                <a:latin typeface="Arial" charset="0"/>
                <a:cs typeface="Arial" charset="0"/>
              </a:rPr>
              <a:t>Copyright © </a:t>
            </a:r>
            <a:r>
              <a:rPr lang="en-US" sz="800" dirty="0" smtClean="0">
                <a:solidFill>
                  <a:schemeClr val="bg1"/>
                </a:solidFill>
                <a:latin typeface="Arial" charset="0"/>
                <a:cs typeface="Arial" charset="0"/>
              </a:rPr>
              <a:t>2015 </a:t>
            </a:r>
            <a:r>
              <a:rPr lang="en-US" sz="800" dirty="0">
                <a:solidFill>
                  <a:schemeClr val="bg1"/>
                </a:solidFill>
                <a:latin typeface="Arial" charset="0"/>
                <a:cs typeface="Arial" charset="0"/>
              </a:rPr>
              <a:t>American Cancer Society</a:t>
            </a:r>
          </a:p>
        </p:txBody>
      </p:sp>
    </p:spTree>
    <p:extLst>
      <p:ext uri="{BB962C8B-B14F-4D97-AF65-F5344CB8AC3E}">
        <p14:creationId xmlns:p14="http://schemas.microsoft.com/office/powerpoint/2010/main" val="2359694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3"/>
          <p:cNvSpPr>
            <a:spLocks noGrp="1"/>
          </p:cNvSpPr>
          <p:nvPr>
            <p:ph type="sldNum" sz="quarter" idx="12"/>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eaLnBrk="1" hangingPunct="1"/>
            <a:fld id="{4649EFE2-0F8E-45BF-9ED7-FA089DF3CD13}" type="slidenum">
              <a:rPr lang="en-US" altLang="en-US" sz="1400" smtClean="0"/>
              <a:pPr eaLnBrk="1" hangingPunct="1"/>
              <a:t>16</a:t>
            </a:fld>
            <a:endParaRPr lang="en-US" altLang="en-US" sz="1400" smtClean="0"/>
          </a:p>
        </p:txBody>
      </p:sp>
      <p:sp>
        <p:nvSpPr>
          <p:cNvPr id="79874" name="Rectangle 2"/>
          <p:cNvSpPr>
            <a:spLocks noGrp="1" noChangeArrowheads="1"/>
          </p:cNvSpPr>
          <p:nvPr>
            <p:ph type="title" idx="4294967295"/>
          </p:nvPr>
        </p:nvSpPr>
        <p:spPr>
          <a:xfrm>
            <a:off x="1981201" y="228599"/>
            <a:ext cx="5181600" cy="609601"/>
          </a:xfrm>
        </p:spPr>
        <p:txBody>
          <a:bodyPr>
            <a:noAutofit/>
          </a:bodyPr>
          <a:lstStyle/>
          <a:p>
            <a:pPr algn="ctr" eaLnBrk="1" hangingPunct="1">
              <a:defRPr/>
            </a:pPr>
            <a:r>
              <a:rPr lang="en-US" sz="28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Sources of Radiation Exposure</a:t>
            </a:r>
          </a:p>
        </p:txBody>
      </p:sp>
      <p:graphicFrame>
        <p:nvGraphicFramePr>
          <p:cNvPr id="13316" name="Object 3"/>
          <p:cNvGraphicFramePr>
            <a:graphicFrameLocks/>
          </p:cNvGraphicFramePr>
          <p:nvPr>
            <p:extLst>
              <p:ext uri="{D42A27DB-BD31-4B8C-83A1-F6EECF244321}">
                <p14:modId xmlns:p14="http://schemas.microsoft.com/office/powerpoint/2010/main" val="1711456550"/>
              </p:ext>
            </p:extLst>
          </p:nvPr>
        </p:nvGraphicFramePr>
        <p:xfrm>
          <a:off x="222280" y="1035050"/>
          <a:ext cx="6953250" cy="4851400"/>
        </p:xfrm>
        <a:graphic>
          <a:graphicData uri="http://schemas.openxmlformats.org/presentationml/2006/ole">
            <mc:AlternateContent xmlns:mc="http://schemas.openxmlformats.org/markup-compatibility/2006">
              <mc:Choice xmlns:v="urn:schemas-microsoft-com:vml" Requires="v">
                <p:oleObj spid="_x0000_s3091" name="Chart" r:id="rId4" imgW="6534285" imgH="4562565" progId="MSGraph.Chart.8">
                  <p:embed followColorScheme="full"/>
                </p:oleObj>
              </mc:Choice>
              <mc:Fallback>
                <p:oleObj name="Chart" r:id="rId4" imgW="6534285" imgH="4562565" progId="MSGraph.Chart.8">
                  <p:embed followColorScheme="full"/>
                  <p:pic>
                    <p:nvPicPr>
                      <p:cNvPr id="0" name=""/>
                      <p:cNvPicPr>
                        <a:picLocks noChangeArrowheads="1"/>
                      </p:cNvPicPr>
                      <p:nvPr/>
                    </p:nvPicPr>
                    <p:blipFill>
                      <a:blip r:embed="rId5"/>
                      <a:srcRect/>
                      <a:stretch>
                        <a:fillRect/>
                      </a:stretch>
                    </p:blipFill>
                    <p:spPr bwMode="auto">
                      <a:xfrm>
                        <a:off x="222280" y="1035050"/>
                        <a:ext cx="6953250" cy="485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9876" name="Rectangle 4"/>
          <p:cNvSpPr>
            <a:spLocks noChangeArrowheads="1"/>
          </p:cNvSpPr>
          <p:nvPr/>
        </p:nvSpPr>
        <p:spPr bwMode="auto">
          <a:xfrm>
            <a:off x="945266" y="2395477"/>
            <a:ext cx="1371600" cy="336550"/>
          </a:xfrm>
          <a:prstGeom prst="rect">
            <a:avLst/>
          </a:prstGeom>
          <a:noFill/>
          <a:ln w="9525">
            <a:noFill/>
            <a:miter lim="800000"/>
            <a:headEnd/>
            <a:tailEnd/>
          </a:ln>
          <a:effectLst/>
        </p:spPr>
        <p:txBody>
          <a:bodyPr lIns="92075" tIns="46038" rIns="92075" bIns="46038">
            <a:spAutoFit/>
          </a:bodyPr>
          <a:lstStyle/>
          <a:p>
            <a:pPr algn="ctr" eaLnBrk="0" hangingPunct="0">
              <a:defRPr/>
            </a:pPr>
            <a:r>
              <a:rPr lang="en-US" sz="1600" dirty="0">
                <a:solidFill>
                  <a:schemeClr val="bg1"/>
                </a:solidFill>
              </a:rPr>
              <a:t>Radon - 37%</a:t>
            </a:r>
          </a:p>
        </p:txBody>
      </p:sp>
      <p:sp>
        <p:nvSpPr>
          <p:cNvPr id="79877" name="Rectangle 5"/>
          <p:cNvSpPr>
            <a:spLocks noChangeArrowheads="1"/>
          </p:cNvSpPr>
          <p:nvPr/>
        </p:nvSpPr>
        <p:spPr bwMode="auto">
          <a:xfrm>
            <a:off x="3563748" y="2667000"/>
            <a:ext cx="1949829" cy="302263"/>
          </a:xfrm>
          <a:prstGeom prst="rect">
            <a:avLst/>
          </a:prstGeom>
          <a:noFill/>
          <a:ln w="9525">
            <a:noFill/>
            <a:miter lim="800000"/>
            <a:headEnd/>
            <a:tailEnd/>
          </a:ln>
          <a:effectLst/>
        </p:spPr>
        <p:txBody>
          <a:bodyPr wrap="none" lIns="92075" tIns="46038" rIns="92075" bIns="46038">
            <a:spAutoFit/>
          </a:bodyPr>
          <a:lstStyle/>
          <a:p>
            <a:pPr algn="ctr" eaLnBrk="0" hangingPunct="0">
              <a:lnSpc>
                <a:spcPct val="85000"/>
              </a:lnSpc>
              <a:defRPr/>
            </a:pPr>
            <a:r>
              <a:rPr lang="en-US" sz="1600" dirty="0">
                <a:solidFill>
                  <a:schemeClr val="bg1"/>
                </a:solidFill>
              </a:rPr>
              <a:t>Medical X-Rays - 12%</a:t>
            </a:r>
          </a:p>
        </p:txBody>
      </p:sp>
      <p:sp>
        <p:nvSpPr>
          <p:cNvPr id="79878" name="Rectangle 6"/>
          <p:cNvSpPr>
            <a:spLocks noChangeArrowheads="1"/>
          </p:cNvSpPr>
          <p:nvPr/>
        </p:nvSpPr>
        <p:spPr bwMode="auto">
          <a:xfrm>
            <a:off x="3563748" y="1604962"/>
            <a:ext cx="1219200" cy="304059"/>
          </a:xfrm>
          <a:prstGeom prst="rect">
            <a:avLst/>
          </a:prstGeom>
          <a:noFill/>
          <a:ln w="9525">
            <a:noFill/>
            <a:miter lim="800000"/>
            <a:headEnd/>
            <a:tailEnd/>
          </a:ln>
          <a:effectLst/>
        </p:spPr>
        <p:txBody>
          <a:bodyPr lIns="92075" tIns="46038" rIns="92075" bIns="46038">
            <a:spAutoFit/>
          </a:bodyPr>
          <a:lstStyle/>
          <a:p>
            <a:pPr algn="ctr" eaLnBrk="0" hangingPunct="0">
              <a:lnSpc>
                <a:spcPct val="85000"/>
              </a:lnSpc>
              <a:defRPr/>
            </a:pPr>
            <a:r>
              <a:rPr lang="en-US" sz="1600" dirty="0">
                <a:solidFill>
                  <a:schemeClr val="bg1"/>
                </a:solidFill>
              </a:rPr>
              <a:t>Other - 1%</a:t>
            </a:r>
          </a:p>
        </p:txBody>
      </p:sp>
      <p:sp>
        <p:nvSpPr>
          <p:cNvPr id="79879" name="Rectangle 7"/>
          <p:cNvSpPr>
            <a:spLocks noChangeArrowheads="1"/>
          </p:cNvSpPr>
          <p:nvPr/>
        </p:nvSpPr>
        <p:spPr bwMode="auto">
          <a:xfrm>
            <a:off x="4047321" y="3544234"/>
            <a:ext cx="1243033" cy="304059"/>
          </a:xfrm>
          <a:prstGeom prst="rect">
            <a:avLst/>
          </a:prstGeom>
          <a:noFill/>
          <a:ln w="9525">
            <a:noFill/>
            <a:miter lim="800000"/>
            <a:headEnd/>
            <a:tailEnd/>
          </a:ln>
          <a:effectLst/>
        </p:spPr>
        <p:txBody>
          <a:bodyPr wrap="none" lIns="92075" tIns="46038" rIns="92075" bIns="46038">
            <a:spAutoFit/>
          </a:bodyPr>
          <a:lstStyle/>
          <a:p>
            <a:pPr algn="ctr" eaLnBrk="0" hangingPunct="0">
              <a:lnSpc>
                <a:spcPct val="85000"/>
              </a:lnSpc>
              <a:defRPr/>
            </a:pPr>
            <a:r>
              <a:rPr lang="en-US" sz="1600" dirty="0">
                <a:solidFill>
                  <a:schemeClr val="bg1"/>
                </a:solidFill>
              </a:rPr>
              <a:t>Internal - 5%</a:t>
            </a:r>
          </a:p>
        </p:txBody>
      </p:sp>
      <p:sp>
        <p:nvSpPr>
          <p:cNvPr id="79880" name="Rectangle 8"/>
          <p:cNvSpPr>
            <a:spLocks noChangeArrowheads="1"/>
          </p:cNvSpPr>
          <p:nvPr/>
        </p:nvSpPr>
        <p:spPr bwMode="auto">
          <a:xfrm>
            <a:off x="3276600" y="4648200"/>
            <a:ext cx="2286000" cy="304059"/>
          </a:xfrm>
          <a:prstGeom prst="rect">
            <a:avLst/>
          </a:prstGeom>
          <a:noFill/>
          <a:ln w="9525">
            <a:noFill/>
            <a:miter lim="800000"/>
            <a:headEnd/>
            <a:tailEnd/>
          </a:ln>
          <a:effectLst/>
        </p:spPr>
        <p:txBody>
          <a:bodyPr lIns="92075" tIns="46038" rIns="92075" bIns="46038">
            <a:spAutoFit/>
          </a:bodyPr>
          <a:lstStyle/>
          <a:p>
            <a:pPr algn="ctr" eaLnBrk="0" hangingPunct="0">
              <a:lnSpc>
                <a:spcPct val="85000"/>
              </a:lnSpc>
              <a:defRPr/>
            </a:pPr>
            <a:r>
              <a:rPr lang="en-US" sz="1600" dirty="0">
                <a:solidFill>
                  <a:schemeClr val="bg1"/>
                </a:solidFill>
              </a:rPr>
              <a:t>Nuclear Medicine – 12%</a:t>
            </a:r>
          </a:p>
        </p:txBody>
      </p:sp>
      <p:sp>
        <p:nvSpPr>
          <p:cNvPr id="79881" name="Rectangle 9"/>
          <p:cNvSpPr>
            <a:spLocks noChangeArrowheads="1"/>
          </p:cNvSpPr>
          <p:nvPr/>
        </p:nvSpPr>
        <p:spPr bwMode="auto">
          <a:xfrm>
            <a:off x="3048417" y="5715000"/>
            <a:ext cx="2224840" cy="304059"/>
          </a:xfrm>
          <a:prstGeom prst="rect">
            <a:avLst/>
          </a:prstGeom>
          <a:noFill/>
          <a:ln w="9525">
            <a:noFill/>
            <a:miter lim="800000"/>
            <a:headEnd/>
            <a:tailEnd/>
          </a:ln>
          <a:effectLst/>
        </p:spPr>
        <p:txBody>
          <a:bodyPr wrap="none" lIns="92075" tIns="46038" rIns="92075" bIns="46038">
            <a:spAutoFit/>
          </a:bodyPr>
          <a:lstStyle/>
          <a:p>
            <a:pPr algn="ctr" eaLnBrk="0" hangingPunct="0">
              <a:lnSpc>
                <a:spcPct val="85000"/>
              </a:lnSpc>
              <a:defRPr/>
            </a:pPr>
            <a:r>
              <a:rPr lang="en-US" sz="1600" dirty="0">
                <a:solidFill>
                  <a:schemeClr val="bg1"/>
                </a:solidFill>
              </a:rPr>
              <a:t>Consumer Products - 2%</a:t>
            </a:r>
          </a:p>
        </p:txBody>
      </p:sp>
      <p:sp>
        <p:nvSpPr>
          <p:cNvPr id="79882" name="Rectangle 10"/>
          <p:cNvSpPr>
            <a:spLocks noChangeArrowheads="1"/>
          </p:cNvSpPr>
          <p:nvPr/>
        </p:nvSpPr>
        <p:spPr bwMode="auto">
          <a:xfrm>
            <a:off x="2004031" y="6248400"/>
            <a:ext cx="1430713" cy="304059"/>
          </a:xfrm>
          <a:prstGeom prst="rect">
            <a:avLst/>
          </a:prstGeom>
          <a:noFill/>
          <a:ln w="9525">
            <a:noFill/>
            <a:miter lim="800000"/>
            <a:headEnd/>
            <a:tailEnd/>
          </a:ln>
          <a:effectLst/>
        </p:spPr>
        <p:txBody>
          <a:bodyPr wrap="none" lIns="92075" tIns="46038" rIns="92075" bIns="46038">
            <a:spAutoFit/>
          </a:bodyPr>
          <a:lstStyle/>
          <a:p>
            <a:pPr algn="ctr" eaLnBrk="0" hangingPunct="0">
              <a:lnSpc>
                <a:spcPct val="85000"/>
              </a:lnSpc>
              <a:defRPr/>
            </a:pPr>
            <a:r>
              <a:rPr lang="en-US" sz="1600" dirty="0">
                <a:solidFill>
                  <a:schemeClr val="bg1"/>
                </a:solidFill>
              </a:rPr>
              <a:t>Terrestrial - 3%</a:t>
            </a:r>
          </a:p>
        </p:txBody>
      </p:sp>
      <p:sp>
        <p:nvSpPr>
          <p:cNvPr id="79883" name="Rectangle 11"/>
          <p:cNvSpPr>
            <a:spLocks noChangeArrowheads="1"/>
          </p:cNvSpPr>
          <p:nvPr/>
        </p:nvSpPr>
        <p:spPr bwMode="auto">
          <a:xfrm>
            <a:off x="715774" y="6096000"/>
            <a:ext cx="1187826" cy="302263"/>
          </a:xfrm>
          <a:prstGeom prst="rect">
            <a:avLst/>
          </a:prstGeom>
          <a:noFill/>
          <a:ln w="9525">
            <a:noFill/>
            <a:miter lim="800000"/>
            <a:headEnd/>
            <a:tailEnd/>
          </a:ln>
          <a:effectLst/>
        </p:spPr>
        <p:txBody>
          <a:bodyPr wrap="none" lIns="92075" tIns="46038" rIns="92075" bIns="46038">
            <a:spAutoFit/>
          </a:bodyPr>
          <a:lstStyle/>
          <a:p>
            <a:pPr algn="ctr" eaLnBrk="0" hangingPunct="0">
              <a:lnSpc>
                <a:spcPct val="85000"/>
              </a:lnSpc>
              <a:defRPr/>
            </a:pPr>
            <a:r>
              <a:rPr lang="en-US" sz="1600">
                <a:solidFill>
                  <a:schemeClr val="bg1"/>
                </a:solidFill>
              </a:rPr>
              <a:t>Cosmic - 5%</a:t>
            </a:r>
          </a:p>
        </p:txBody>
      </p:sp>
      <p:sp>
        <p:nvSpPr>
          <p:cNvPr id="13325" name="Line 12"/>
          <p:cNvSpPr>
            <a:spLocks noChangeShapeType="1"/>
          </p:cNvSpPr>
          <p:nvPr/>
        </p:nvSpPr>
        <p:spPr bwMode="auto">
          <a:xfrm flipV="1">
            <a:off x="1905000" y="5105400"/>
            <a:ext cx="152400" cy="914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3326" name="Line 13"/>
          <p:cNvSpPr>
            <a:spLocks noChangeShapeType="1"/>
          </p:cNvSpPr>
          <p:nvPr/>
        </p:nvSpPr>
        <p:spPr bwMode="auto">
          <a:xfrm flipH="1" flipV="1">
            <a:off x="2438400" y="4953000"/>
            <a:ext cx="304800" cy="1295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3327" name="Line 14"/>
          <p:cNvSpPr>
            <a:spLocks noChangeShapeType="1"/>
          </p:cNvSpPr>
          <p:nvPr/>
        </p:nvSpPr>
        <p:spPr bwMode="auto">
          <a:xfrm flipH="1" flipV="1">
            <a:off x="2590800" y="4876800"/>
            <a:ext cx="685800" cy="8382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3328" name="Line 15"/>
          <p:cNvSpPr>
            <a:spLocks noChangeShapeType="1"/>
          </p:cNvSpPr>
          <p:nvPr/>
        </p:nvSpPr>
        <p:spPr bwMode="auto">
          <a:xfrm flipH="1" flipV="1">
            <a:off x="3200400" y="3694253"/>
            <a:ext cx="8382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3329" name="Line 16"/>
          <p:cNvSpPr>
            <a:spLocks noChangeShapeType="1"/>
          </p:cNvSpPr>
          <p:nvPr/>
        </p:nvSpPr>
        <p:spPr bwMode="auto">
          <a:xfrm flipH="1">
            <a:off x="3072715" y="1909021"/>
            <a:ext cx="546784" cy="49127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3330" name="Line 17"/>
          <p:cNvSpPr>
            <a:spLocks noChangeShapeType="1"/>
          </p:cNvSpPr>
          <p:nvPr/>
        </p:nvSpPr>
        <p:spPr bwMode="auto">
          <a:xfrm flipH="1">
            <a:off x="2895600" y="2819400"/>
            <a:ext cx="685800" cy="381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3331" name="Rectangle 18"/>
          <p:cNvSpPr>
            <a:spLocks noGrp="1" noChangeArrowheads="1"/>
          </p:cNvSpPr>
          <p:nvPr>
            <p:ph type="body" idx="4294967295"/>
          </p:nvPr>
        </p:nvSpPr>
        <p:spPr>
          <a:xfrm>
            <a:off x="5791200" y="1174750"/>
            <a:ext cx="3124200" cy="3962400"/>
          </a:xfrm>
          <a:noFill/>
        </p:spPr>
        <p:txBody>
          <a:bodyPr>
            <a:noAutofit/>
          </a:bodyPr>
          <a:lstStyle/>
          <a:p>
            <a:pPr eaLnBrk="1" hangingPunct="1">
              <a:lnSpc>
                <a:spcPct val="90000"/>
              </a:lnSpc>
              <a:spcAft>
                <a:spcPct val="50000"/>
              </a:spcAft>
            </a:pPr>
            <a:r>
              <a:rPr lang="en-US" altLang="en-US" sz="2400" dirty="0" smtClean="0">
                <a:solidFill>
                  <a:schemeClr val="bg1"/>
                </a:solidFill>
              </a:rPr>
              <a:t>Average Exposure 620 </a:t>
            </a:r>
            <a:r>
              <a:rPr lang="en-US" altLang="en-US" sz="2400" dirty="0" err="1" smtClean="0">
                <a:solidFill>
                  <a:schemeClr val="bg1"/>
                </a:solidFill>
              </a:rPr>
              <a:t>mrem</a:t>
            </a:r>
            <a:r>
              <a:rPr lang="en-US" altLang="en-US" sz="2400" dirty="0" smtClean="0">
                <a:solidFill>
                  <a:schemeClr val="bg1"/>
                </a:solidFill>
              </a:rPr>
              <a:t>.</a:t>
            </a:r>
          </a:p>
          <a:p>
            <a:pPr eaLnBrk="1" hangingPunct="1">
              <a:lnSpc>
                <a:spcPct val="90000"/>
              </a:lnSpc>
              <a:spcAft>
                <a:spcPct val="50000"/>
              </a:spcAft>
            </a:pPr>
            <a:r>
              <a:rPr lang="en-US" altLang="en-US" sz="2400" dirty="0" smtClean="0">
                <a:solidFill>
                  <a:schemeClr val="bg1"/>
                </a:solidFill>
              </a:rPr>
              <a:t>Assumes average indoor radon concentration of</a:t>
            </a:r>
            <a:br>
              <a:rPr lang="en-US" altLang="en-US" sz="2400" dirty="0" smtClean="0">
                <a:solidFill>
                  <a:schemeClr val="bg1"/>
                </a:solidFill>
              </a:rPr>
            </a:br>
            <a:r>
              <a:rPr lang="en-US" altLang="en-US" sz="2400" dirty="0" smtClean="0">
                <a:solidFill>
                  <a:schemeClr val="bg1"/>
                </a:solidFill>
              </a:rPr>
              <a:t>1.3 pCi/L.</a:t>
            </a:r>
          </a:p>
          <a:p>
            <a:pPr eaLnBrk="1" hangingPunct="1">
              <a:lnSpc>
                <a:spcPct val="90000"/>
              </a:lnSpc>
              <a:spcAft>
                <a:spcPct val="50000"/>
              </a:spcAft>
            </a:pPr>
            <a:r>
              <a:rPr lang="en-US" altLang="en-US" sz="2400" dirty="0" smtClean="0">
                <a:solidFill>
                  <a:schemeClr val="bg1"/>
                </a:solidFill>
              </a:rPr>
              <a:t>Radon is by far the greatest single source of radiation exposure to the general public.</a:t>
            </a:r>
          </a:p>
        </p:txBody>
      </p:sp>
      <p:sp>
        <p:nvSpPr>
          <p:cNvPr id="13332" name="Line 19"/>
          <p:cNvSpPr>
            <a:spLocks noChangeShapeType="1"/>
          </p:cNvSpPr>
          <p:nvPr/>
        </p:nvSpPr>
        <p:spPr bwMode="auto">
          <a:xfrm flipH="1" flipV="1">
            <a:off x="2819400" y="4495800"/>
            <a:ext cx="533400" cy="2286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79892" name="Rectangle 20"/>
          <p:cNvSpPr>
            <a:spLocks noChangeArrowheads="1"/>
          </p:cNvSpPr>
          <p:nvPr/>
        </p:nvSpPr>
        <p:spPr bwMode="auto">
          <a:xfrm>
            <a:off x="221315" y="5486400"/>
            <a:ext cx="1519519" cy="302263"/>
          </a:xfrm>
          <a:prstGeom prst="rect">
            <a:avLst/>
          </a:prstGeom>
          <a:noFill/>
          <a:ln w="9525">
            <a:noFill/>
            <a:miter lim="800000"/>
            <a:headEnd/>
            <a:tailEnd/>
          </a:ln>
          <a:effectLst/>
        </p:spPr>
        <p:txBody>
          <a:bodyPr wrap="none" lIns="92075" tIns="46038" rIns="92075" bIns="46038">
            <a:spAutoFit/>
          </a:bodyPr>
          <a:lstStyle/>
          <a:p>
            <a:pPr algn="ctr" eaLnBrk="0" hangingPunct="0">
              <a:lnSpc>
                <a:spcPct val="85000"/>
              </a:lnSpc>
              <a:defRPr/>
            </a:pPr>
            <a:r>
              <a:rPr lang="en-US" sz="1600" dirty="0">
                <a:solidFill>
                  <a:schemeClr val="bg1"/>
                </a:solidFill>
              </a:rPr>
              <a:t>CAT Scans - 24%</a:t>
            </a:r>
          </a:p>
        </p:txBody>
      </p:sp>
      <p:sp>
        <p:nvSpPr>
          <p:cNvPr id="13334" name="Line 21"/>
          <p:cNvSpPr>
            <a:spLocks noChangeShapeType="1"/>
          </p:cNvSpPr>
          <p:nvPr/>
        </p:nvSpPr>
        <p:spPr bwMode="auto">
          <a:xfrm flipV="1">
            <a:off x="533400" y="4267200"/>
            <a:ext cx="762000" cy="1295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3335" name="Text Box 22"/>
          <p:cNvSpPr txBox="1">
            <a:spLocks noChangeArrowheads="1"/>
          </p:cNvSpPr>
          <p:nvPr/>
        </p:nvSpPr>
        <p:spPr bwMode="auto">
          <a:xfrm>
            <a:off x="266700" y="1066800"/>
            <a:ext cx="55245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ltLang="en-US" sz="1400" b="1" dirty="0">
                <a:solidFill>
                  <a:schemeClr val="bg1"/>
                </a:solidFill>
              </a:rPr>
              <a:t>Source: National Council on Radiation Protection (</a:t>
            </a:r>
            <a:r>
              <a:rPr lang="en-US" altLang="en-US" sz="1400" b="1" dirty="0" err="1">
                <a:solidFill>
                  <a:schemeClr val="bg1"/>
                </a:solidFill>
              </a:rPr>
              <a:t>NCRP</a:t>
            </a:r>
            <a:r>
              <a:rPr lang="en-US" altLang="en-US" sz="1400" b="1" dirty="0">
                <a:solidFill>
                  <a:schemeClr val="bg1"/>
                </a:solidFill>
              </a:rPr>
              <a:t> Report 160)</a:t>
            </a:r>
          </a:p>
        </p:txBody>
      </p:sp>
      <p:sp>
        <p:nvSpPr>
          <p:cNvPr id="2" name="Left Arrow 1"/>
          <p:cNvSpPr/>
          <p:nvPr/>
        </p:nvSpPr>
        <p:spPr>
          <a:xfrm>
            <a:off x="7543800" y="3155950"/>
            <a:ext cx="914400" cy="304800"/>
          </a:xfrm>
          <a:prstGeom prst="leftArrow">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2329145"/>
      </p:ext>
    </p:extLst>
  </p:cSld>
  <p:clrMapOvr>
    <a:masterClrMapping/>
  </p:clrMapOvr>
  <p:transition>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5"/>
          <p:cNvSpPr>
            <a:spLocks noGrp="1"/>
          </p:cNvSpPr>
          <p:nvPr>
            <p:ph type="sldNum" sz="quarter" idx="12"/>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eaLnBrk="1" hangingPunct="1"/>
            <a:fld id="{3294A488-4255-414E-8BBA-59AD9C580A6D}" type="slidenum">
              <a:rPr lang="en-US" altLang="en-US" sz="1400" smtClean="0"/>
              <a:pPr eaLnBrk="1" hangingPunct="1"/>
              <a:t>17</a:t>
            </a:fld>
            <a:endParaRPr lang="en-US" altLang="en-US" sz="1400" smtClean="0"/>
          </a:p>
        </p:txBody>
      </p:sp>
      <p:sp>
        <p:nvSpPr>
          <p:cNvPr id="391170" name="Rectangle 2"/>
          <p:cNvSpPr>
            <a:spLocks noGrp="1" noChangeArrowheads="1"/>
          </p:cNvSpPr>
          <p:nvPr>
            <p:ph type="title" idx="4294967295"/>
          </p:nvPr>
        </p:nvSpPr>
        <p:spPr>
          <a:xfrm>
            <a:off x="1981201" y="228600"/>
            <a:ext cx="5181599" cy="609600"/>
          </a:xfrm>
          <a:prstGeom prst="rect">
            <a:avLst/>
          </a:prstGeom>
        </p:spPr>
        <p:txBody>
          <a:bodyPr>
            <a:noAutofit/>
          </a:bodyPr>
          <a:lstStyle/>
          <a:p>
            <a:pPr>
              <a:defRPr/>
            </a:pPr>
            <a:r>
              <a:rPr lang="en-US" sz="32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Action Level Exposure</a:t>
            </a:r>
          </a:p>
        </p:txBody>
      </p:sp>
      <p:sp>
        <p:nvSpPr>
          <p:cNvPr id="14355" name="Rectangle 18"/>
          <p:cNvSpPr>
            <a:spLocks noGrp="1" noChangeArrowheads="1"/>
          </p:cNvSpPr>
          <p:nvPr>
            <p:ph type="body" idx="4294967295"/>
          </p:nvPr>
        </p:nvSpPr>
        <p:spPr>
          <a:xfrm>
            <a:off x="5737185" y="1409700"/>
            <a:ext cx="3200400" cy="4343400"/>
          </a:xfrm>
          <a:prstGeom prst="rect">
            <a:avLst/>
          </a:prstGeom>
          <a:noFill/>
        </p:spPr>
        <p:txBody>
          <a:bodyPr>
            <a:normAutofit/>
          </a:bodyPr>
          <a:lstStyle/>
          <a:p>
            <a:pPr eaLnBrk="1" hangingPunct="1">
              <a:lnSpc>
                <a:spcPct val="110000"/>
              </a:lnSpc>
              <a:spcAft>
                <a:spcPct val="50000"/>
              </a:spcAft>
            </a:pPr>
            <a:r>
              <a:rPr lang="en-US" altLang="en-US" sz="2000" dirty="0" smtClean="0">
                <a:solidFill>
                  <a:schemeClr val="bg1"/>
                </a:solidFill>
              </a:rPr>
              <a:t>Average Exposure 1,170 </a:t>
            </a:r>
            <a:r>
              <a:rPr lang="en-US" altLang="en-US" sz="2000" dirty="0" err="1" smtClean="0">
                <a:solidFill>
                  <a:schemeClr val="bg1"/>
                </a:solidFill>
              </a:rPr>
              <a:t>mrem</a:t>
            </a:r>
            <a:endParaRPr lang="en-US" altLang="en-US" sz="2000" dirty="0" smtClean="0">
              <a:solidFill>
                <a:schemeClr val="bg1"/>
              </a:solidFill>
            </a:endParaRPr>
          </a:p>
          <a:p>
            <a:pPr eaLnBrk="1" hangingPunct="1">
              <a:lnSpc>
                <a:spcPct val="110000"/>
              </a:lnSpc>
              <a:spcAft>
                <a:spcPct val="50000"/>
              </a:spcAft>
            </a:pPr>
            <a:r>
              <a:rPr lang="en-US" altLang="en-US" sz="2000" dirty="0" smtClean="0">
                <a:solidFill>
                  <a:schemeClr val="bg1"/>
                </a:solidFill>
              </a:rPr>
              <a:t>Assumes average Illinois indoor radon concentration of</a:t>
            </a:r>
            <a:br>
              <a:rPr lang="en-US" altLang="en-US" sz="2000" dirty="0" smtClean="0">
                <a:solidFill>
                  <a:schemeClr val="bg1"/>
                </a:solidFill>
              </a:rPr>
            </a:br>
            <a:r>
              <a:rPr lang="en-US" altLang="en-US" sz="2000" dirty="0" smtClean="0">
                <a:solidFill>
                  <a:schemeClr val="bg1"/>
                </a:solidFill>
              </a:rPr>
              <a:t>4.0 pCi/L.</a:t>
            </a:r>
          </a:p>
          <a:p>
            <a:pPr eaLnBrk="1" hangingPunct="1">
              <a:lnSpc>
                <a:spcPct val="110000"/>
              </a:lnSpc>
              <a:spcAft>
                <a:spcPct val="50000"/>
              </a:spcAft>
            </a:pPr>
            <a:r>
              <a:rPr lang="en-US" altLang="en-US" sz="2000" dirty="0" smtClean="0">
                <a:solidFill>
                  <a:schemeClr val="bg1"/>
                </a:solidFill>
              </a:rPr>
              <a:t>Radon is by far the greatest single source of radiation exposure to the general public in Illinois.</a:t>
            </a:r>
          </a:p>
        </p:txBody>
      </p:sp>
      <p:graphicFrame>
        <p:nvGraphicFramePr>
          <p:cNvPr id="14340" name="Object 3"/>
          <p:cNvGraphicFramePr>
            <a:graphicFrameLocks/>
          </p:cNvGraphicFramePr>
          <p:nvPr>
            <p:extLst>
              <p:ext uri="{D42A27DB-BD31-4B8C-83A1-F6EECF244321}">
                <p14:modId xmlns:p14="http://schemas.microsoft.com/office/powerpoint/2010/main" val="4230679786"/>
              </p:ext>
            </p:extLst>
          </p:nvPr>
        </p:nvGraphicFramePr>
        <p:xfrm>
          <a:off x="152400" y="1295400"/>
          <a:ext cx="6953250" cy="4851400"/>
        </p:xfrm>
        <a:graphic>
          <a:graphicData uri="http://schemas.openxmlformats.org/presentationml/2006/ole">
            <mc:AlternateContent xmlns:mc="http://schemas.openxmlformats.org/markup-compatibility/2006">
              <mc:Choice xmlns:v="urn:schemas-microsoft-com:vml" Requires="v">
                <p:oleObj spid="_x0000_s4114" name="Chart" r:id="rId4" imgW="6534285" imgH="4562565" progId="MSGraph.Chart.8">
                  <p:embed followColorScheme="full"/>
                </p:oleObj>
              </mc:Choice>
              <mc:Fallback>
                <p:oleObj name="Chart" r:id="rId4" imgW="6534285" imgH="4562565" progId="MSGraph.Chart.8">
                  <p:embed followColorScheme="full"/>
                  <p:pic>
                    <p:nvPicPr>
                      <p:cNvPr id="0" name=""/>
                      <p:cNvPicPr>
                        <a:picLocks noChangeArrowheads="1"/>
                      </p:cNvPicPr>
                      <p:nvPr/>
                    </p:nvPicPr>
                    <p:blipFill>
                      <a:blip r:embed="rId5"/>
                      <a:srcRect/>
                      <a:stretch>
                        <a:fillRect/>
                      </a:stretch>
                    </p:blipFill>
                    <p:spPr bwMode="auto">
                      <a:xfrm>
                        <a:off x="152400" y="1295400"/>
                        <a:ext cx="6953250" cy="485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91172" name="Rectangle 4"/>
          <p:cNvSpPr>
            <a:spLocks noChangeArrowheads="1"/>
          </p:cNvSpPr>
          <p:nvPr/>
        </p:nvSpPr>
        <p:spPr bwMode="auto">
          <a:xfrm>
            <a:off x="381000" y="3581400"/>
            <a:ext cx="1371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hangingPunct="0">
              <a:defRPr/>
            </a:pPr>
            <a:r>
              <a:rPr lang="en-US" sz="1600" dirty="0">
                <a:solidFill>
                  <a:schemeClr val="bg1"/>
                </a:solidFill>
              </a:rPr>
              <a:t>Radon - </a:t>
            </a:r>
            <a:r>
              <a:rPr lang="en-US" sz="1600" dirty="0" smtClean="0">
                <a:solidFill>
                  <a:schemeClr val="bg1"/>
                </a:solidFill>
              </a:rPr>
              <a:t>63%</a:t>
            </a:r>
            <a:endParaRPr lang="en-US" sz="1600" dirty="0">
              <a:solidFill>
                <a:schemeClr val="bg1"/>
              </a:solidFill>
            </a:endParaRPr>
          </a:p>
        </p:txBody>
      </p:sp>
      <p:sp>
        <p:nvSpPr>
          <p:cNvPr id="391173" name="Rectangle 5"/>
          <p:cNvSpPr>
            <a:spLocks noChangeArrowheads="1"/>
          </p:cNvSpPr>
          <p:nvPr/>
        </p:nvSpPr>
        <p:spPr bwMode="auto">
          <a:xfrm>
            <a:off x="3733800" y="2438400"/>
            <a:ext cx="1981200" cy="3040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l" eaLnBrk="0" hangingPunct="0">
              <a:lnSpc>
                <a:spcPct val="85000"/>
              </a:lnSpc>
              <a:defRPr/>
            </a:pPr>
            <a:r>
              <a:rPr lang="en-US" sz="1600" dirty="0">
                <a:solidFill>
                  <a:schemeClr val="bg1"/>
                </a:solidFill>
              </a:rPr>
              <a:t>Medical X-Rays - 6%</a:t>
            </a:r>
          </a:p>
        </p:txBody>
      </p:sp>
      <p:sp>
        <p:nvSpPr>
          <p:cNvPr id="391174" name="Rectangle 6"/>
          <p:cNvSpPr>
            <a:spLocks noChangeArrowheads="1"/>
          </p:cNvSpPr>
          <p:nvPr/>
        </p:nvSpPr>
        <p:spPr bwMode="auto">
          <a:xfrm>
            <a:off x="3733800" y="1981200"/>
            <a:ext cx="1447800" cy="3040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l" eaLnBrk="0" hangingPunct="0">
              <a:lnSpc>
                <a:spcPct val="85000"/>
              </a:lnSpc>
              <a:defRPr/>
            </a:pPr>
            <a:r>
              <a:rPr lang="en-US" sz="1600" dirty="0">
                <a:solidFill>
                  <a:schemeClr val="bg1"/>
                </a:solidFill>
              </a:rPr>
              <a:t>Other - &lt; 1%</a:t>
            </a:r>
          </a:p>
        </p:txBody>
      </p:sp>
      <p:sp>
        <p:nvSpPr>
          <p:cNvPr id="391175" name="Rectangle 7"/>
          <p:cNvSpPr>
            <a:spLocks noChangeArrowheads="1"/>
          </p:cNvSpPr>
          <p:nvPr/>
        </p:nvSpPr>
        <p:spPr bwMode="auto">
          <a:xfrm>
            <a:off x="3733800" y="2971800"/>
            <a:ext cx="1412875" cy="3040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l" eaLnBrk="0" hangingPunct="0">
              <a:lnSpc>
                <a:spcPct val="85000"/>
              </a:lnSpc>
              <a:defRPr/>
            </a:pPr>
            <a:r>
              <a:rPr lang="en-US" sz="1600" dirty="0">
                <a:solidFill>
                  <a:schemeClr val="bg1"/>
                </a:solidFill>
              </a:rPr>
              <a:t>Internal - 2%</a:t>
            </a:r>
          </a:p>
        </p:txBody>
      </p:sp>
      <p:sp>
        <p:nvSpPr>
          <p:cNvPr id="391176" name="Rectangle 8"/>
          <p:cNvSpPr>
            <a:spLocks noChangeArrowheads="1"/>
          </p:cNvSpPr>
          <p:nvPr/>
        </p:nvSpPr>
        <p:spPr bwMode="auto">
          <a:xfrm>
            <a:off x="3733800" y="3505200"/>
            <a:ext cx="2286000" cy="3040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l" eaLnBrk="0" hangingPunct="0">
              <a:lnSpc>
                <a:spcPct val="85000"/>
              </a:lnSpc>
              <a:defRPr/>
            </a:pPr>
            <a:r>
              <a:rPr lang="en-US" sz="1600" dirty="0">
                <a:solidFill>
                  <a:schemeClr val="bg1"/>
                </a:solidFill>
              </a:rPr>
              <a:t>Nuclear Medicine – 6%</a:t>
            </a:r>
          </a:p>
        </p:txBody>
      </p:sp>
      <p:sp>
        <p:nvSpPr>
          <p:cNvPr id="391177" name="Rectangle 9"/>
          <p:cNvSpPr>
            <a:spLocks noChangeArrowheads="1"/>
          </p:cNvSpPr>
          <p:nvPr/>
        </p:nvSpPr>
        <p:spPr bwMode="auto">
          <a:xfrm>
            <a:off x="3733800" y="3810000"/>
            <a:ext cx="2438400" cy="3040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l" eaLnBrk="0" hangingPunct="0">
              <a:lnSpc>
                <a:spcPct val="85000"/>
              </a:lnSpc>
              <a:defRPr/>
            </a:pPr>
            <a:r>
              <a:rPr lang="en-US" sz="1600" dirty="0">
                <a:solidFill>
                  <a:schemeClr val="bg1"/>
                </a:solidFill>
              </a:rPr>
              <a:t>Consumer Products - 1%</a:t>
            </a:r>
          </a:p>
        </p:txBody>
      </p:sp>
      <p:sp>
        <p:nvSpPr>
          <p:cNvPr id="391178" name="Rectangle 10"/>
          <p:cNvSpPr>
            <a:spLocks noChangeArrowheads="1"/>
          </p:cNvSpPr>
          <p:nvPr/>
        </p:nvSpPr>
        <p:spPr bwMode="auto">
          <a:xfrm>
            <a:off x="3733800" y="4191000"/>
            <a:ext cx="1628775" cy="3040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l" eaLnBrk="0" hangingPunct="0">
              <a:lnSpc>
                <a:spcPct val="85000"/>
              </a:lnSpc>
              <a:defRPr/>
            </a:pPr>
            <a:r>
              <a:rPr lang="en-US" sz="1600" dirty="0">
                <a:solidFill>
                  <a:schemeClr val="bg1"/>
                </a:solidFill>
              </a:rPr>
              <a:t>Terrestrial - 2%</a:t>
            </a:r>
          </a:p>
        </p:txBody>
      </p:sp>
      <p:sp>
        <p:nvSpPr>
          <p:cNvPr id="391179" name="Rectangle 11"/>
          <p:cNvSpPr>
            <a:spLocks noChangeArrowheads="1"/>
          </p:cNvSpPr>
          <p:nvPr/>
        </p:nvSpPr>
        <p:spPr bwMode="auto">
          <a:xfrm>
            <a:off x="3733800" y="4572000"/>
            <a:ext cx="1400175" cy="3040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l" eaLnBrk="0" hangingPunct="0">
              <a:lnSpc>
                <a:spcPct val="85000"/>
              </a:lnSpc>
              <a:defRPr/>
            </a:pPr>
            <a:r>
              <a:rPr lang="en-US" sz="1600" dirty="0">
                <a:solidFill>
                  <a:schemeClr val="bg1"/>
                </a:solidFill>
              </a:rPr>
              <a:t>Cosmic - 3%</a:t>
            </a:r>
          </a:p>
        </p:txBody>
      </p:sp>
      <p:sp>
        <p:nvSpPr>
          <p:cNvPr id="14349" name="Line 12"/>
          <p:cNvSpPr>
            <a:spLocks noChangeShapeType="1"/>
          </p:cNvSpPr>
          <p:nvPr/>
        </p:nvSpPr>
        <p:spPr bwMode="auto">
          <a:xfrm flipH="1" flipV="1">
            <a:off x="3124200" y="4267200"/>
            <a:ext cx="609600" cy="3810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50" name="Line 13"/>
          <p:cNvSpPr>
            <a:spLocks noChangeShapeType="1"/>
          </p:cNvSpPr>
          <p:nvPr/>
        </p:nvSpPr>
        <p:spPr bwMode="auto">
          <a:xfrm flipH="1" flipV="1">
            <a:off x="3276600" y="4038600"/>
            <a:ext cx="457200" cy="2286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51" name="Line 14"/>
          <p:cNvSpPr>
            <a:spLocks noChangeShapeType="1"/>
          </p:cNvSpPr>
          <p:nvPr/>
        </p:nvSpPr>
        <p:spPr bwMode="auto">
          <a:xfrm flipH="1" flipV="1">
            <a:off x="3276600" y="3962400"/>
            <a:ext cx="3810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52" name="Line 15"/>
          <p:cNvSpPr>
            <a:spLocks noChangeShapeType="1"/>
          </p:cNvSpPr>
          <p:nvPr/>
        </p:nvSpPr>
        <p:spPr bwMode="auto">
          <a:xfrm flipH="1">
            <a:off x="3200400" y="3124200"/>
            <a:ext cx="457200" cy="1524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53" name="Line 16"/>
          <p:cNvSpPr>
            <a:spLocks noChangeShapeType="1"/>
          </p:cNvSpPr>
          <p:nvPr/>
        </p:nvSpPr>
        <p:spPr bwMode="auto">
          <a:xfrm flipH="1">
            <a:off x="2971800" y="2133229"/>
            <a:ext cx="762000" cy="533771"/>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54" name="Line 17"/>
          <p:cNvSpPr>
            <a:spLocks noChangeShapeType="1"/>
          </p:cNvSpPr>
          <p:nvPr/>
        </p:nvSpPr>
        <p:spPr bwMode="auto">
          <a:xfrm flipH="1">
            <a:off x="2971800" y="2667000"/>
            <a:ext cx="685800" cy="3810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56" name="Line 19"/>
          <p:cNvSpPr>
            <a:spLocks noChangeShapeType="1"/>
          </p:cNvSpPr>
          <p:nvPr/>
        </p:nvSpPr>
        <p:spPr bwMode="auto">
          <a:xfrm flipH="1" flipV="1">
            <a:off x="3124200" y="3657600"/>
            <a:ext cx="533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1188" name="Rectangle 20"/>
          <p:cNvSpPr>
            <a:spLocks noChangeArrowheads="1"/>
          </p:cNvSpPr>
          <p:nvPr/>
        </p:nvSpPr>
        <p:spPr bwMode="auto">
          <a:xfrm>
            <a:off x="3733800" y="5105400"/>
            <a:ext cx="1657350" cy="3040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l" eaLnBrk="0" hangingPunct="0">
              <a:lnSpc>
                <a:spcPct val="85000"/>
              </a:lnSpc>
              <a:defRPr/>
            </a:pPr>
            <a:r>
              <a:rPr lang="en-US" sz="1600" dirty="0">
                <a:solidFill>
                  <a:schemeClr val="bg1"/>
                </a:solidFill>
              </a:rPr>
              <a:t>CAT Scans - 24%</a:t>
            </a:r>
          </a:p>
        </p:txBody>
      </p:sp>
      <p:sp>
        <p:nvSpPr>
          <p:cNvPr id="14358" name="Line 21"/>
          <p:cNvSpPr>
            <a:spLocks noChangeShapeType="1"/>
          </p:cNvSpPr>
          <p:nvPr/>
        </p:nvSpPr>
        <p:spPr bwMode="auto">
          <a:xfrm flipH="1" flipV="1">
            <a:off x="2514600" y="4572000"/>
            <a:ext cx="1219200" cy="6096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 name="Left Arrow 26"/>
          <p:cNvSpPr/>
          <p:nvPr/>
        </p:nvSpPr>
        <p:spPr>
          <a:xfrm>
            <a:off x="7315200" y="3352800"/>
            <a:ext cx="914400" cy="304800"/>
          </a:xfrm>
          <a:prstGeom prst="leftArrow">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7907499"/>
      </p:ext>
    </p:extLst>
  </p:cSld>
  <p:clrMapOvr>
    <a:masterClrMapping/>
  </p:clrMapOvr>
  <p:transition>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a:xfrm>
            <a:off x="1981200" y="228600"/>
            <a:ext cx="5181600" cy="609600"/>
          </a:xfrm>
        </p:spPr>
        <p:txBody>
          <a:bodyPr>
            <a:normAutofit/>
          </a:bodyPr>
          <a:lstStyle/>
          <a:p>
            <a:r>
              <a:rPr lang="en-US" sz="32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Did You Know?</a:t>
            </a:r>
          </a:p>
        </p:txBody>
      </p:sp>
      <p:sp>
        <p:nvSpPr>
          <p:cNvPr id="176131" name="Rectangle 3"/>
          <p:cNvSpPr>
            <a:spLocks noGrp="1" noChangeArrowheads="1"/>
          </p:cNvSpPr>
          <p:nvPr>
            <p:ph type="body" sz="half" idx="2"/>
          </p:nvPr>
        </p:nvSpPr>
        <p:spPr>
          <a:xfrm>
            <a:off x="5850599" y="2590800"/>
            <a:ext cx="3052966" cy="1905000"/>
          </a:xfrm>
        </p:spPr>
        <p:txBody>
          <a:bodyPr>
            <a:noAutofit/>
          </a:bodyPr>
          <a:lstStyle/>
          <a:p>
            <a:pPr marL="0" indent="0">
              <a:buNone/>
            </a:pPr>
            <a:r>
              <a:rPr lang="en-US" dirty="0">
                <a:solidFill>
                  <a:schemeClr val="bg1"/>
                </a:solidFill>
              </a:rPr>
              <a:t>Top five causes of accidental home injury deaths.</a:t>
            </a:r>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957" y="2479876"/>
            <a:ext cx="5416149" cy="3171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 r="78098"/>
          <a:stretch/>
        </p:blipFill>
        <p:spPr bwMode="auto">
          <a:xfrm>
            <a:off x="276124" y="1044241"/>
            <a:ext cx="1880054" cy="11401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64957" y="5791200"/>
            <a:ext cx="5416149" cy="276999"/>
          </a:xfrm>
          <a:prstGeom prst="rect">
            <a:avLst/>
          </a:prstGeom>
          <a:noFill/>
        </p:spPr>
        <p:txBody>
          <a:bodyPr wrap="square" rtlCol="0">
            <a:spAutoFit/>
          </a:bodyPr>
          <a:lstStyle/>
          <a:p>
            <a:r>
              <a:rPr lang="en-US" sz="1200" dirty="0">
                <a:hlinkClick r:id="rId5"/>
              </a:rPr>
              <a:t>http://</a:t>
            </a:r>
            <a:r>
              <a:rPr lang="en-US" sz="1200" dirty="0" smtClean="0">
                <a:hlinkClick r:id="rId5"/>
              </a:rPr>
              <a:t>www.cdc.gov/cancer/dcpc/prevention/policies_practices/radon/index.htm</a:t>
            </a:r>
            <a:r>
              <a:rPr lang="en-US" sz="1200" dirty="0" smtClean="0"/>
              <a:t> </a:t>
            </a:r>
            <a:endParaRPr lang="en-US" sz="1200" dirty="0"/>
          </a:p>
        </p:txBody>
      </p:sp>
      <p:sp>
        <p:nvSpPr>
          <p:cNvPr id="5" name="Rectangle 4"/>
          <p:cNvSpPr/>
          <p:nvPr/>
        </p:nvSpPr>
        <p:spPr>
          <a:xfrm>
            <a:off x="2156178" y="1067254"/>
            <a:ext cx="6491111" cy="1077218"/>
          </a:xfrm>
          <a:prstGeom prst="rect">
            <a:avLst/>
          </a:prstGeom>
          <a:noFill/>
        </p:spPr>
        <p:txBody>
          <a:bodyPr wrap="square" lIns="91440" tIns="45720" rIns="91440" bIns="45720">
            <a:spAutoFit/>
          </a:bodyPr>
          <a:lstStyle/>
          <a:p>
            <a:pPr algn="ctr"/>
            <a:r>
              <a:rPr lang="en-US" sz="3200" b="1" dirty="0">
                <a:ln w="12700">
                  <a:solidFill>
                    <a:schemeClr val="bg1"/>
                  </a:solidFill>
                  <a:prstDash val="solid"/>
                </a:ln>
                <a:solidFill>
                  <a:schemeClr val="bg1"/>
                </a:solidFill>
                <a:effectLst>
                  <a:outerShdw blurRad="41275" dist="20320" dir="1800000" algn="tl" rotWithShape="0">
                    <a:srgbClr val="000000">
                      <a:alpha val="40000"/>
                    </a:srgbClr>
                  </a:outerShdw>
                </a:effectLst>
              </a:rPr>
              <a:t>Centers for Disease </a:t>
            </a:r>
            <a:r>
              <a:rPr lang="en-US" sz="3200" b="1" dirty="0" smtClean="0">
                <a:ln w="12700">
                  <a:solidFill>
                    <a:schemeClr val="bg1"/>
                  </a:solidFill>
                  <a:prstDash val="solid"/>
                </a:ln>
                <a:solidFill>
                  <a:schemeClr val="bg1"/>
                </a:solidFill>
                <a:effectLst>
                  <a:outerShdw blurRad="41275" dist="20320" dir="1800000" algn="tl" rotWithShape="0">
                    <a:srgbClr val="000000">
                      <a:alpha val="40000"/>
                    </a:srgbClr>
                  </a:outerShdw>
                </a:effectLst>
              </a:rPr>
              <a:t>Control</a:t>
            </a:r>
            <a:br>
              <a:rPr lang="en-US" sz="3200" b="1" dirty="0" smtClean="0">
                <a:ln w="12700">
                  <a:solidFill>
                    <a:schemeClr val="bg1"/>
                  </a:solidFill>
                  <a:prstDash val="solid"/>
                </a:ln>
                <a:solidFill>
                  <a:schemeClr val="bg1"/>
                </a:solidFill>
                <a:effectLst>
                  <a:outerShdw blurRad="41275" dist="20320" dir="1800000" algn="tl" rotWithShape="0">
                    <a:srgbClr val="000000">
                      <a:alpha val="40000"/>
                    </a:srgbClr>
                  </a:outerShdw>
                </a:effectLst>
              </a:rPr>
            </a:br>
            <a:r>
              <a:rPr lang="en-US" sz="3200" b="1" dirty="0" smtClean="0">
                <a:ln w="12700">
                  <a:solidFill>
                    <a:schemeClr val="bg1"/>
                  </a:solidFill>
                  <a:prstDash val="solid"/>
                </a:ln>
                <a:solidFill>
                  <a:schemeClr val="bg1"/>
                </a:solidFill>
                <a:effectLst>
                  <a:outerShdw blurRad="41275" dist="20320" dir="1800000" algn="tl" rotWithShape="0">
                    <a:srgbClr val="000000">
                      <a:alpha val="40000"/>
                    </a:srgbClr>
                  </a:outerShdw>
                </a:effectLst>
              </a:rPr>
              <a:t> </a:t>
            </a:r>
            <a:r>
              <a:rPr lang="en-US" sz="3200" b="1" dirty="0">
                <a:ln w="12700">
                  <a:solidFill>
                    <a:schemeClr val="bg1"/>
                  </a:solidFill>
                  <a:prstDash val="solid"/>
                </a:ln>
                <a:solidFill>
                  <a:schemeClr val="bg1"/>
                </a:solidFill>
                <a:effectLst>
                  <a:outerShdw blurRad="41275" dist="20320" dir="1800000" algn="tl" rotWithShape="0">
                    <a:srgbClr val="000000">
                      <a:alpha val="40000"/>
                    </a:srgbClr>
                  </a:outerShdw>
                </a:effectLst>
              </a:rPr>
              <a:t>and </a:t>
            </a:r>
            <a:r>
              <a:rPr lang="en-US" sz="3200" b="1" dirty="0" smtClean="0">
                <a:ln w="12700">
                  <a:solidFill>
                    <a:schemeClr val="bg1"/>
                  </a:solidFill>
                  <a:prstDash val="solid"/>
                </a:ln>
                <a:solidFill>
                  <a:schemeClr val="bg1"/>
                </a:solidFill>
                <a:effectLst>
                  <a:outerShdw blurRad="41275" dist="20320" dir="1800000" algn="tl" rotWithShape="0">
                    <a:srgbClr val="000000">
                      <a:alpha val="40000"/>
                    </a:srgbClr>
                  </a:outerShdw>
                </a:effectLst>
              </a:rPr>
              <a:t>Prevention</a:t>
            </a:r>
            <a:endParaRPr lang="en-US" sz="3200" b="1" dirty="0">
              <a:ln w="12700">
                <a:solidFill>
                  <a:schemeClr val="bg1"/>
                </a:solidFill>
                <a:prstDash val="solid"/>
              </a:ln>
              <a:solidFill>
                <a:schemeClr val="bg1"/>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40799998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DF2FF3E-F8BD-496E-AF2C-6C4F700C6CC9}" type="slidenum">
              <a:rPr lang="en-US" altLang="en-US"/>
              <a:pPr/>
              <a:t>19</a:t>
            </a:fld>
            <a:endParaRPr lang="en-US" altLang="en-US"/>
          </a:p>
        </p:txBody>
      </p:sp>
      <p:sp>
        <p:nvSpPr>
          <p:cNvPr id="166914" name="Rectangle 2"/>
          <p:cNvSpPr>
            <a:spLocks noGrp="1" noChangeArrowheads="1"/>
          </p:cNvSpPr>
          <p:nvPr>
            <p:ph type="title" idx="4294967295"/>
          </p:nvPr>
        </p:nvSpPr>
        <p:spPr>
          <a:xfrm>
            <a:off x="2057400" y="228600"/>
            <a:ext cx="5105400" cy="609600"/>
          </a:xfrm>
        </p:spPr>
        <p:txBody>
          <a:bodyPr>
            <a:noAutofit/>
          </a:bodyPr>
          <a:lstStyle/>
          <a:p>
            <a:r>
              <a:rPr lang="en-US"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Radon is </a:t>
            </a:r>
            <a:r>
              <a:rPr lang="en-US" altLang="en-US" sz="28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Found Everywhere</a:t>
            </a:r>
            <a:endParaRPr lang="en-US"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42019" name="Rectangle 3"/>
          <p:cNvSpPr>
            <a:spLocks noGrp="1" noChangeArrowheads="1"/>
          </p:cNvSpPr>
          <p:nvPr>
            <p:ph type="body" idx="4294967295"/>
          </p:nvPr>
        </p:nvSpPr>
        <p:spPr>
          <a:xfrm>
            <a:off x="685800" y="1219200"/>
            <a:ext cx="7391400" cy="3733800"/>
          </a:xfrm>
        </p:spPr>
        <p:txBody>
          <a:bodyPr/>
          <a:lstStyle/>
          <a:p>
            <a:r>
              <a:rPr lang="en-US" altLang="en-US" dirty="0">
                <a:solidFill>
                  <a:schemeClr val="bg1"/>
                </a:solidFill>
              </a:rPr>
              <a:t>Every county in Illinois has had a high radon </a:t>
            </a:r>
            <a:r>
              <a:rPr lang="en-US" altLang="en-US" dirty="0" smtClean="0">
                <a:solidFill>
                  <a:schemeClr val="bg1"/>
                </a:solidFill>
              </a:rPr>
              <a:t>test.</a:t>
            </a:r>
            <a:endParaRPr lang="en-US" altLang="en-US" dirty="0">
              <a:solidFill>
                <a:schemeClr val="bg1"/>
              </a:solidFill>
            </a:endParaRPr>
          </a:p>
          <a:p>
            <a:endParaRPr lang="en-US" altLang="en-US" dirty="0">
              <a:solidFill>
                <a:schemeClr val="bg1"/>
              </a:solidFill>
            </a:endParaRPr>
          </a:p>
          <a:p>
            <a:r>
              <a:rPr lang="en-US" altLang="en-US" dirty="0" smtClean="0">
                <a:solidFill>
                  <a:schemeClr val="bg1"/>
                </a:solidFill>
              </a:rPr>
              <a:t>41% </a:t>
            </a:r>
            <a:r>
              <a:rPr lang="en-US" altLang="en-US" dirty="0">
                <a:solidFill>
                  <a:schemeClr val="bg1"/>
                </a:solidFill>
              </a:rPr>
              <a:t>of the homes according to the Status Report for Radon in Illinois are above the USEPA Action Level.</a:t>
            </a:r>
          </a:p>
        </p:txBody>
      </p:sp>
    </p:spTree>
    <p:extLst>
      <p:ext uri="{BB962C8B-B14F-4D97-AF65-F5344CB8AC3E}">
        <p14:creationId xmlns:p14="http://schemas.microsoft.com/office/powerpoint/2010/main" val="27704811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E2A0E626-E958-4F93-AE06-96A5E23D9E43}" type="slidenum">
              <a:rPr lang="en-US" altLang="en-US"/>
              <a:pPr/>
              <a:t>2</a:t>
            </a:fld>
            <a:endParaRPr lang="en-US" altLang="en-US"/>
          </a:p>
        </p:txBody>
      </p:sp>
      <p:sp>
        <p:nvSpPr>
          <p:cNvPr id="111618" name="Rectangle 2"/>
          <p:cNvSpPr>
            <a:spLocks noGrp="1" noChangeArrowheads="1"/>
          </p:cNvSpPr>
          <p:nvPr>
            <p:ph type="title" idx="4294967295"/>
          </p:nvPr>
        </p:nvSpPr>
        <p:spPr>
          <a:xfrm>
            <a:off x="1981200" y="228600"/>
            <a:ext cx="5181600" cy="609600"/>
          </a:xfrm>
        </p:spPr>
        <p:txBody>
          <a:bodyPr>
            <a:normAutofit/>
          </a:bodyPr>
          <a:lstStyle/>
          <a:p>
            <a:r>
              <a:rPr lang="en-US" altLang="en-US" sz="32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What is Radon?</a:t>
            </a:r>
          </a:p>
        </p:txBody>
      </p:sp>
      <p:sp>
        <p:nvSpPr>
          <p:cNvPr id="111619" name="Rectangle 3"/>
          <p:cNvSpPr>
            <a:spLocks noGrp="1" noChangeArrowheads="1"/>
          </p:cNvSpPr>
          <p:nvPr>
            <p:ph type="body" idx="1"/>
          </p:nvPr>
        </p:nvSpPr>
        <p:spPr>
          <a:xfrm>
            <a:off x="533400" y="1295400"/>
            <a:ext cx="8077200" cy="3657600"/>
          </a:xfrm>
        </p:spPr>
        <p:txBody>
          <a:bodyPr>
            <a:normAutofit lnSpcReduction="10000"/>
          </a:bodyPr>
          <a:lstStyle/>
          <a:p>
            <a:pPr marL="454025" indent="-454025">
              <a:spcAft>
                <a:spcPct val="50000"/>
              </a:spcAft>
            </a:pPr>
            <a:r>
              <a:rPr lang="en-US" altLang="en-US" dirty="0"/>
              <a:t>Radon is an indoor air pollutant.</a:t>
            </a:r>
          </a:p>
          <a:p>
            <a:pPr marL="454025" indent="-454025">
              <a:spcAft>
                <a:spcPct val="50000"/>
              </a:spcAft>
            </a:pPr>
            <a:r>
              <a:rPr lang="en-US" altLang="en-US" dirty="0"/>
              <a:t>Radon is a colorless, odorless radioactive gas that comes from naturally occurring uranium in the soil.</a:t>
            </a:r>
          </a:p>
          <a:p>
            <a:pPr marL="454025" indent="-454025">
              <a:spcAft>
                <a:spcPct val="50000"/>
              </a:spcAft>
            </a:pPr>
            <a:r>
              <a:rPr lang="en-US" altLang="en-US" dirty="0"/>
              <a:t>The only way to tell how much radon a home has is to </a:t>
            </a:r>
            <a:r>
              <a:rPr lang="en-US" altLang="en-US" dirty="0">
                <a:solidFill>
                  <a:srgbClr val="FF0000"/>
                </a:solidFill>
              </a:rPr>
              <a:t>TEST</a:t>
            </a:r>
            <a:r>
              <a:rPr lang="en-US" altLang="en-US" dirty="0"/>
              <a:t>.</a:t>
            </a:r>
          </a:p>
        </p:txBody>
      </p:sp>
    </p:spTree>
    <p:extLst>
      <p:ext uri="{BB962C8B-B14F-4D97-AF65-F5344CB8AC3E}">
        <p14:creationId xmlns:p14="http://schemas.microsoft.com/office/powerpoint/2010/main" val="20091899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ChangeArrowheads="1"/>
          </p:cNvSpPr>
          <p:nvPr>
            <p:ph type="title" idx="4294967295"/>
          </p:nvPr>
        </p:nvSpPr>
        <p:spPr>
          <a:xfrm>
            <a:off x="1981200" y="228600"/>
            <a:ext cx="5181600" cy="609600"/>
          </a:xfrm>
        </p:spPr>
        <p:txBody>
          <a:bodyPr>
            <a:normAutofit/>
          </a:bodyPr>
          <a:lstStyle/>
          <a:p>
            <a:r>
              <a:rPr lang="en-US" sz="32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Illinois Statewide Results</a:t>
            </a:r>
          </a:p>
        </p:txBody>
      </p:sp>
      <p:sp>
        <p:nvSpPr>
          <p:cNvPr id="212995" name="Rectangle 3"/>
          <p:cNvSpPr>
            <a:spLocks noGrp="1" noChangeArrowheads="1"/>
          </p:cNvSpPr>
          <p:nvPr>
            <p:ph type="body" idx="1"/>
          </p:nvPr>
        </p:nvSpPr>
        <p:spPr>
          <a:xfrm>
            <a:off x="457200" y="1143000"/>
            <a:ext cx="8077200" cy="3581400"/>
          </a:xfrm>
        </p:spPr>
        <p:txBody>
          <a:bodyPr>
            <a:noAutofit/>
          </a:bodyPr>
          <a:lstStyle/>
          <a:p>
            <a:pPr algn="ctr">
              <a:buFont typeface="Wingdings" pitchFamily="2" charset="2"/>
              <a:buNone/>
            </a:pPr>
            <a:r>
              <a:rPr lang="en-US" dirty="0" smtClean="0"/>
              <a:t>118,447 </a:t>
            </a:r>
            <a:r>
              <a:rPr lang="en-US" dirty="0"/>
              <a:t>Homes Tested</a:t>
            </a:r>
          </a:p>
          <a:p>
            <a:pPr algn="ctr">
              <a:buFont typeface="Wingdings" pitchFamily="2" charset="2"/>
              <a:buNone/>
            </a:pPr>
            <a:endParaRPr lang="en-US" dirty="0"/>
          </a:p>
          <a:p>
            <a:pPr algn="ctr">
              <a:buFont typeface="Wingdings" pitchFamily="2" charset="2"/>
              <a:buNone/>
            </a:pPr>
            <a:r>
              <a:rPr lang="en-US" dirty="0" smtClean="0"/>
              <a:t>48,978 </a:t>
            </a:r>
            <a:r>
              <a:rPr lang="en-US" dirty="0"/>
              <a:t>of the homes tested were &gt; 4.0 pCi/L</a:t>
            </a:r>
          </a:p>
          <a:p>
            <a:pPr algn="ctr">
              <a:buFont typeface="Wingdings" pitchFamily="2" charset="2"/>
              <a:buNone/>
            </a:pPr>
            <a:endParaRPr lang="en-US" dirty="0"/>
          </a:p>
          <a:p>
            <a:pPr algn="ctr">
              <a:buFont typeface="Wingdings" pitchFamily="2" charset="2"/>
              <a:buNone/>
            </a:pPr>
            <a:r>
              <a:rPr lang="en-US" dirty="0" smtClean="0"/>
              <a:t>41% </a:t>
            </a:r>
            <a:r>
              <a:rPr lang="en-US" dirty="0"/>
              <a:t>of the homes </a:t>
            </a:r>
            <a:r>
              <a:rPr lang="en-US" dirty="0" smtClean="0"/>
              <a:t>tests </a:t>
            </a:r>
            <a:r>
              <a:rPr lang="en-US" dirty="0"/>
              <a:t>were &gt; 4.0 pCi/L</a:t>
            </a:r>
          </a:p>
          <a:p>
            <a:pPr algn="ctr">
              <a:buFont typeface="Wingdings" pitchFamily="2" charset="2"/>
              <a:buNone/>
            </a:pPr>
            <a:endParaRPr lang="en-US" dirty="0"/>
          </a:p>
          <a:p>
            <a:pPr algn="ctr">
              <a:buFont typeface="Wingdings" pitchFamily="2" charset="2"/>
              <a:buNone/>
            </a:pPr>
            <a:r>
              <a:rPr lang="en-US" dirty="0"/>
              <a:t>Average Radon Concentration </a:t>
            </a:r>
            <a:r>
              <a:rPr lang="en-US" dirty="0" smtClean="0"/>
              <a:t>4.9 </a:t>
            </a:r>
            <a:r>
              <a:rPr lang="en-US" dirty="0"/>
              <a:t>pCi/L</a:t>
            </a:r>
          </a:p>
        </p:txBody>
      </p:sp>
    </p:spTree>
    <p:extLst>
      <p:ext uri="{BB962C8B-B14F-4D97-AF65-F5344CB8AC3E}">
        <p14:creationId xmlns:p14="http://schemas.microsoft.com/office/powerpoint/2010/main" val="18991865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fld id="{44FA3575-1481-4BD0-9C43-658DE9097812}" type="slidenum">
              <a:rPr lang="en-US" altLang="en-US"/>
              <a:pPr/>
              <a:t>21</a:t>
            </a:fld>
            <a:endParaRPr lang="en-US" altLang="en-US"/>
          </a:p>
        </p:txBody>
      </p:sp>
      <p:sp>
        <p:nvSpPr>
          <p:cNvPr id="343042" name="Rectangle 3"/>
          <p:cNvSpPr>
            <a:spLocks noGrp="1" noChangeArrowheads="1"/>
          </p:cNvSpPr>
          <p:nvPr>
            <p:ph type="body" idx="4294967295"/>
          </p:nvPr>
        </p:nvSpPr>
        <p:spPr>
          <a:xfrm>
            <a:off x="5029200" y="1143000"/>
            <a:ext cx="3810000" cy="3810000"/>
          </a:xfrm>
        </p:spPr>
        <p:txBody>
          <a:bodyPr>
            <a:normAutofit fontScale="92500"/>
          </a:bodyPr>
          <a:lstStyle/>
          <a:p>
            <a:r>
              <a:rPr lang="en-US" altLang="en-US" dirty="0">
                <a:solidFill>
                  <a:schemeClr val="bg1"/>
                </a:solidFill>
              </a:rPr>
              <a:t>Average Indoor Radon Concentration by County</a:t>
            </a:r>
          </a:p>
          <a:p>
            <a:endParaRPr lang="en-US" altLang="en-US" dirty="0">
              <a:solidFill>
                <a:schemeClr val="bg1"/>
              </a:solidFill>
            </a:endParaRPr>
          </a:p>
          <a:p>
            <a:pPr>
              <a:spcAft>
                <a:spcPct val="50000"/>
              </a:spcAft>
            </a:pPr>
            <a:r>
              <a:rPr lang="en-US" altLang="en-US" dirty="0">
                <a:solidFill>
                  <a:schemeClr val="bg1"/>
                </a:solidFill>
              </a:rPr>
              <a:t>The only way to tell how much radon a home has is to</a:t>
            </a:r>
            <a:r>
              <a:rPr lang="en-US" altLang="en-US" dirty="0"/>
              <a:t> </a:t>
            </a:r>
            <a:r>
              <a:rPr lang="en-US" altLang="en-US" dirty="0">
                <a:solidFill>
                  <a:srgbClr val="FF0000"/>
                </a:solidFill>
              </a:rPr>
              <a:t>TEST</a:t>
            </a:r>
            <a:r>
              <a:rPr lang="en-US" altLang="en-US" dirty="0"/>
              <a:t>.</a:t>
            </a:r>
          </a:p>
          <a:p>
            <a:endParaRPr lang="en-US" altLang="en-US" sz="2000" dirty="0"/>
          </a:p>
        </p:txBody>
      </p:sp>
      <p:pic>
        <p:nvPicPr>
          <p:cNvPr id="343043" name="Picture 4" descr="High, Mod, Low Potential Map (County Averages)"/>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0785" t="13637" r="22549" b="7576"/>
          <a:stretch>
            <a:fillRect/>
          </a:stretch>
        </p:blipFill>
        <p:spPr bwMode="auto">
          <a:xfrm>
            <a:off x="685800" y="990600"/>
            <a:ext cx="3437792"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p:cNvSpPr txBox="1">
            <a:spLocks noChangeArrowheads="1"/>
          </p:cNvSpPr>
          <p:nvPr/>
        </p:nvSpPr>
        <p:spPr>
          <a:xfrm>
            <a:off x="1981200" y="228600"/>
            <a:ext cx="5181600" cy="609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Illinois Statewide Results</a:t>
            </a:r>
            <a:endParaRPr lang="en-US" sz="32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712542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69972" y="193836"/>
            <a:ext cx="5192827" cy="644363"/>
          </a:xfrm>
        </p:spPr>
        <p:txBody>
          <a:bodyPr>
            <a:normAutofit/>
          </a:bodyPr>
          <a:lstStyle/>
          <a:p>
            <a:pPr marL="0" indent="0" algn="ctr">
              <a:buNone/>
            </a:pPr>
            <a:r>
              <a:rPr lang="en-US" sz="3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Highest Radon Measurements</a:t>
            </a:r>
            <a:endParaRPr lang="en-US" sz="3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853825005"/>
              </p:ext>
            </p:extLst>
          </p:nvPr>
        </p:nvGraphicFramePr>
        <p:xfrm>
          <a:off x="3657600" y="1072938"/>
          <a:ext cx="4882896" cy="4233671"/>
        </p:xfrm>
        <a:graphic>
          <a:graphicData uri="http://schemas.openxmlformats.org/drawingml/2006/table">
            <a:tbl>
              <a:tblPr firstRow="1" firstCol="1" bandRow="1">
                <a:tableStyleId>{D7AC3CCA-C797-4891-BE02-D94E43425B78}</a:tableStyleId>
              </a:tblPr>
              <a:tblGrid>
                <a:gridCol w="2988869"/>
                <a:gridCol w="1894027"/>
              </a:tblGrid>
              <a:tr h="684381">
                <a:tc>
                  <a:txBody>
                    <a:bodyPr/>
                    <a:lstStyle/>
                    <a:p>
                      <a:pPr marL="0" marR="0" algn="l">
                        <a:spcBef>
                          <a:spcPts val="0"/>
                        </a:spcBef>
                        <a:spcAft>
                          <a:spcPts val="0"/>
                        </a:spcAft>
                      </a:pPr>
                      <a:r>
                        <a:rPr lang="en-US" sz="2000" dirty="0">
                          <a:effectLst/>
                        </a:rPr>
                        <a:t>City</a:t>
                      </a:r>
                      <a:endParaRPr lang="en-US" sz="2000" dirty="0">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2000" dirty="0">
                          <a:effectLst/>
                        </a:rPr>
                        <a:t>Result</a:t>
                      </a:r>
                      <a:endParaRPr lang="en-US" sz="2000" dirty="0">
                        <a:effectLst/>
                        <a:latin typeface="Calibri"/>
                        <a:ea typeface="Calibri"/>
                        <a:cs typeface="Times New Roman"/>
                      </a:endParaRPr>
                    </a:p>
                  </a:txBody>
                  <a:tcPr marL="68580" marR="68580" marT="0" marB="0" anchor="ctr"/>
                </a:tc>
              </a:tr>
              <a:tr h="354929">
                <a:tc>
                  <a:txBody>
                    <a:bodyPr/>
                    <a:lstStyle/>
                    <a:p>
                      <a:pPr marL="0" marR="0" algn="l">
                        <a:spcBef>
                          <a:spcPts val="0"/>
                        </a:spcBef>
                        <a:spcAft>
                          <a:spcPts val="0"/>
                        </a:spcAft>
                      </a:pPr>
                      <a:r>
                        <a:rPr lang="en-US" sz="2000" dirty="0">
                          <a:effectLst/>
                        </a:rPr>
                        <a:t>Peoria</a:t>
                      </a:r>
                      <a:endParaRPr lang="en-US" sz="2000" dirty="0">
                        <a:effectLst/>
                        <a:latin typeface="Calibri"/>
                        <a:ea typeface="Calibri"/>
                        <a:cs typeface="Times New Roman"/>
                      </a:endParaRPr>
                    </a:p>
                  </a:txBody>
                  <a:tcPr marL="68580" marR="68580" marT="0" marB="0" anchor="ctr">
                    <a:solidFill>
                      <a:srgbClr val="FF0000"/>
                    </a:solidFill>
                  </a:tcPr>
                </a:tc>
                <a:tc>
                  <a:txBody>
                    <a:bodyPr/>
                    <a:lstStyle/>
                    <a:p>
                      <a:pPr marL="0" marR="0" algn="ctr">
                        <a:spcBef>
                          <a:spcPts val="0"/>
                        </a:spcBef>
                        <a:spcAft>
                          <a:spcPts val="0"/>
                        </a:spcAft>
                      </a:pPr>
                      <a:r>
                        <a:rPr lang="en-US" sz="2000" dirty="0" smtClean="0">
                          <a:effectLst/>
                        </a:rPr>
                        <a:t>1,307.0</a:t>
                      </a:r>
                      <a:endParaRPr lang="en-US" sz="2000" dirty="0">
                        <a:effectLst/>
                        <a:latin typeface="Calibri"/>
                        <a:ea typeface="Calibri"/>
                        <a:cs typeface="Times New Roman"/>
                      </a:endParaRPr>
                    </a:p>
                  </a:txBody>
                  <a:tcPr marL="68580" marR="68580" marT="0" marB="0" anchor="ctr">
                    <a:solidFill>
                      <a:srgbClr val="FF0000"/>
                    </a:solidFill>
                  </a:tcPr>
                </a:tc>
              </a:tr>
              <a:tr h="354929">
                <a:tc>
                  <a:txBody>
                    <a:bodyPr/>
                    <a:lstStyle/>
                    <a:p>
                      <a:pPr marL="0" marR="0" algn="l">
                        <a:spcBef>
                          <a:spcPts val="0"/>
                        </a:spcBef>
                        <a:spcAft>
                          <a:spcPts val="0"/>
                        </a:spcAft>
                      </a:pPr>
                      <a:r>
                        <a:rPr lang="en-US" sz="2000" dirty="0">
                          <a:effectLst/>
                        </a:rPr>
                        <a:t>Le Roy</a:t>
                      </a:r>
                      <a:endParaRPr lang="en-US" sz="2000" dirty="0">
                        <a:effectLst/>
                        <a:latin typeface="Calibri"/>
                        <a:ea typeface="Calibri"/>
                        <a:cs typeface="Times New Roman"/>
                      </a:endParaRPr>
                    </a:p>
                  </a:txBody>
                  <a:tcPr marL="68580" marR="68580" marT="0" marB="0" anchor="ctr">
                    <a:solidFill>
                      <a:srgbClr val="FFC000"/>
                    </a:solidFill>
                  </a:tcPr>
                </a:tc>
                <a:tc>
                  <a:txBody>
                    <a:bodyPr/>
                    <a:lstStyle/>
                    <a:p>
                      <a:pPr marL="0" marR="0" algn="ctr">
                        <a:spcBef>
                          <a:spcPts val="0"/>
                        </a:spcBef>
                        <a:spcAft>
                          <a:spcPts val="0"/>
                        </a:spcAft>
                      </a:pPr>
                      <a:r>
                        <a:rPr lang="en-US" sz="2000" dirty="0">
                          <a:effectLst/>
                        </a:rPr>
                        <a:t>442.5</a:t>
                      </a:r>
                      <a:endParaRPr lang="en-US" sz="2000" dirty="0">
                        <a:effectLst/>
                        <a:latin typeface="Calibri"/>
                        <a:ea typeface="Calibri"/>
                        <a:cs typeface="Times New Roman"/>
                      </a:endParaRPr>
                    </a:p>
                  </a:txBody>
                  <a:tcPr marL="68580" marR="68580" marT="0" marB="0" anchor="ctr">
                    <a:solidFill>
                      <a:srgbClr val="FFC000"/>
                    </a:solidFill>
                  </a:tcPr>
                </a:tc>
              </a:tr>
              <a:tr h="354929">
                <a:tc>
                  <a:txBody>
                    <a:bodyPr/>
                    <a:lstStyle/>
                    <a:p>
                      <a:pPr marL="0" marR="0" algn="l">
                        <a:spcBef>
                          <a:spcPts val="0"/>
                        </a:spcBef>
                        <a:spcAft>
                          <a:spcPts val="0"/>
                        </a:spcAft>
                      </a:pPr>
                      <a:r>
                        <a:rPr lang="en-US" sz="2000" dirty="0">
                          <a:effectLst/>
                        </a:rPr>
                        <a:t>Morrison</a:t>
                      </a:r>
                      <a:endParaRPr lang="en-US" sz="2000" dirty="0">
                        <a:effectLst/>
                        <a:latin typeface="Calibri"/>
                        <a:ea typeface="Calibri"/>
                        <a:cs typeface="Times New Roman"/>
                      </a:endParaRPr>
                    </a:p>
                  </a:txBody>
                  <a:tcPr marL="68580" marR="68580" marT="0" marB="0" anchor="ctr">
                    <a:solidFill>
                      <a:srgbClr val="92D050"/>
                    </a:solidFill>
                  </a:tcPr>
                </a:tc>
                <a:tc>
                  <a:txBody>
                    <a:bodyPr/>
                    <a:lstStyle/>
                    <a:p>
                      <a:pPr marL="0" marR="0" algn="ctr">
                        <a:spcBef>
                          <a:spcPts val="0"/>
                        </a:spcBef>
                        <a:spcAft>
                          <a:spcPts val="0"/>
                        </a:spcAft>
                      </a:pPr>
                      <a:r>
                        <a:rPr lang="en-US" sz="2000" dirty="0">
                          <a:effectLst/>
                        </a:rPr>
                        <a:t>362.6</a:t>
                      </a:r>
                      <a:endParaRPr lang="en-US" sz="2000" dirty="0">
                        <a:effectLst/>
                        <a:latin typeface="Calibri"/>
                        <a:ea typeface="Calibri"/>
                        <a:cs typeface="Times New Roman"/>
                      </a:endParaRPr>
                    </a:p>
                  </a:txBody>
                  <a:tcPr marL="68580" marR="68580" marT="0" marB="0" anchor="ctr">
                    <a:solidFill>
                      <a:srgbClr val="92D050"/>
                    </a:solidFill>
                  </a:tcPr>
                </a:tc>
              </a:tr>
              <a:tr h="354929">
                <a:tc>
                  <a:txBody>
                    <a:bodyPr/>
                    <a:lstStyle/>
                    <a:p>
                      <a:pPr marL="0" marR="0" algn="l">
                        <a:spcBef>
                          <a:spcPts val="0"/>
                        </a:spcBef>
                        <a:spcAft>
                          <a:spcPts val="0"/>
                        </a:spcAft>
                      </a:pPr>
                      <a:r>
                        <a:rPr lang="en-US" sz="2000" dirty="0">
                          <a:effectLst/>
                        </a:rPr>
                        <a:t>Peoria</a:t>
                      </a:r>
                      <a:endParaRPr lang="en-US" sz="2000" dirty="0">
                        <a:effectLst/>
                        <a:latin typeface="Calibri"/>
                        <a:ea typeface="Calibri"/>
                        <a:cs typeface="Times New Roman"/>
                      </a:endParaRPr>
                    </a:p>
                  </a:txBody>
                  <a:tcPr marL="68580" marR="68580" marT="0" marB="0" anchor="ctr">
                    <a:solidFill>
                      <a:srgbClr val="FF0000"/>
                    </a:solidFill>
                  </a:tcPr>
                </a:tc>
                <a:tc>
                  <a:txBody>
                    <a:bodyPr/>
                    <a:lstStyle/>
                    <a:p>
                      <a:pPr marL="0" marR="0" algn="ctr">
                        <a:spcBef>
                          <a:spcPts val="0"/>
                        </a:spcBef>
                        <a:spcAft>
                          <a:spcPts val="0"/>
                        </a:spcAft>
                      </a:pPr>
                      <a:r>
                        <a:rPr lang="en-US" sz="2000" dirty="0">
                          <a:effectLst/>
                        </a:rPr>
                        <a:t>257.1</a:t>
                      </a:r>
                      <a:endParaRPr lang="en-US" sz="2000" dirty="0">
                        <a:effectLst/>
                        <a:latin typeface="Calibri"/>
                        <a:ea typeface="Calibri"/>
                        <a:cs typeface="Times New Roman"/>
                      </a:endParaRPr>
                    </a:p>
                  </a:txBody>
                  <a:tcPr marL="68580" marR="68580" marT="0" marB="0" anchor="ctr">
                    <a:solidFill>
                      <a:srgbClr val="FF0000"/>
                    </a:solidFill>
                  </a:tcPr>
                </a:tc>
              </a:tr>
              <a:tr h="354929">
                <a:tc>
                  <a:txBody>
                    <a:bodyPr/>
                    <a:lstStyle/>
                    <a:p>
                      <a:pPr marL="0" marR="0" algn="l">
                        <a:spcBef>
                          <a:spcPts val="0"/>
                        </a:spcBef>
                        <a:spcAft>
                          <a:spcPts val="0"/>
                        </a:spcAft>
                      </a:pPr>
                      <a:r>
                        <a:rPr lang="en-US" sz="2000" dirty="0">
                          <a:effectLst/>
                        </a:rPr>
                        <a:t>Mascoutah</a:t>
                      </a:r>
                      <a:endParaRPr lang="en-US" sz="2000" dirty="0">
                        <a:effectLst/>
                        <a:latin typeface="Calibri"/>
                        <a:ea typeface="Calibri"/>
                        <a:cs typeface="Times New Roman"/>
                      </a:endParaRPr>
                    </a:p>
                  </a:txBody>
                  <a:tcPr marL="68580" marR="68580" marT="0" marB="0" anchor="ctr">
                    <a:solidFill>
                      <a:schemeClr val="accent1"/>
                    </a:solidFill>
                  </a:tcPr>
                </a:tc>
                <a:tc>
                  <a:txBody>
                    <a:bodyPr/>
                    <a:lstStyle/>
                    <a:p>
                      <a:pPr marL="0" marR="0" algn="ctr">
                        <a:spcBef>
                          <a:spcPts val="0"/>
                        </a:spcBef>
                        <a:spcAft>
                          <a:spcPts val="0"/>
                        </a:spcAft>
                      </a:pPr>
                      <a:r>
                        <a:rPr lang="en-US" sz="2000" dirty="0">
                          <a:effectLst/>
                        </a:rPr>
                        <a:t>196.6</a:t>
                      </a:r>
                      <a:endParaRPr lang="en-US" sz="2000" dirty="0">
                        <a:effectLst/>
                        <a:latin typeface="Calibri"/>
                        <a:ea typeface="Calibri"/>
                        <a:cs typeface="Times New Roman"/>
                      </a:endParaRPr>
                    </a:p>
                  </a:txBody>
                  <a:tcPr marL="68580" marR="68580" marT="0" marB="0" anchor="ctr">
                    <a:solidFill>
                      <a:schemeClr val="accent1"/>
                    </a:solidFill>
                  </a:tcPr>
                </a:tc>
              </a:tr>
              <a:tr h="354929">
                <a:tc>
                  <a:txBody>
                    <a:bodyPr/>
                    <a:lstStyle/>
                    <a:p>
                      <a:pPr marL="0" marR="0" algn="l">
                        <a:spcBef>
                          <a:spcPts val="0"/>
                        </a:spcBef>
                        <a:spcAft>
                          <a:spcPts val="0"/>
                        </a:spcAft>
                      </a:pPr>
                      <a:r>
                        <a:rPr lang="en-US" sz="2000" dirty="0">
                          <a:effectLst/>
                        </a:rPr>
                        <a:t>Sterling</a:t>
                      </a:r>
                      <a:endParaRPr lang="en-US" sz="2000" dirty="0">
                        <a:effectLst/>
                        <a:latin typeface="Calibri"/>
                        <a:ea typeface="Calibri"/>
                        <a:cs typeface="Times New Roman"/>
                      </a:endParaRPr>
                    </a:p>
                  </a:txBody>
                  <a:tcPr marL="68580" marR="68580" marT="0" marB="0" anchor="ctr">
                    <a:solidFill>
                      <a:srgbClr val="92D050"/>
                    </a:solidFill>
                  </a:tcPr>
                </a:tc>
                <a:tc>
                  <a:txBody>
                    <a:bodyPr/>
                    <a:lstStyle/>
                    <a:p>
                      <a:pPr marL="0" marR="0" algn="ctr">
                        <a:spcBef>
                          <a:spcPts val="0"/>
                        </a:spcBef>
                        <a:spcAft>
                          <a:spcPts val="0"/>
                        </a:spcAft>
                      </a:pPr>
                      <a:r>
                        <a:rPr lang="en-US" sz="2000" dirty="0" smtClean="0">
                          <a:effectLst/>
                        </a:rPr>
                        <a:t>190.0</a:t>
                      </a:r>
                      <a:endParaRPr lang="en-US" sz="2000" dirty="0">
                        <a:effectLst/>
                        <a:latin typeface="Calibri"/>
                        <a:ea typeface="Calibri"/>
                        <a:cs typeface="Times New Roman"/>
                      </a:endParaRPr>
                    </a:p>
                  </a:txBody>
                  <a:tcPr marL="68580" marR="68580" marT="0" marB="0" anchor="ctr">
                    <a:solidFill>
                      <a:srgbClr val="92D050"/>
                    </a:solidFill>
                  </a:tcPr>
                </a:tc>
              </a:tr>
              <a:tr h="354929">
                <a:tc>
                  <a:txBody>
                    <a:bodyPr/>
                    <a:lstStyle/>
                    <a:p>
                      <a:pPr marL="0" marR="0" algn="l">
                        <a:spcBef>
                          <a:spcPts val="0"/>
                        </a:spcBef>
                        <a:spcAft>
                          <a:spcPts val="0"/>
                        </a:spcAft>
                      </a:pPr>
                      <a:r>
                        <a:rPr lang="en-US" sz="2000" dirty="0">
                          <a:effectLst/>
                        </a:rPr>
                        <a:t>Channahon</a:t>
                      </a:r>
                      <a:endParaRPr lang="en-US" sz="2000" dirty="0">
                        <a:effectLst/>
                        <a:latin typeface="Calibri"/>
                        <a:ea typeface="Calibri"/>
                        <a:cs typeface="Times New Roman"/>
                      </a:endParaRPr>
                    </a:p>
                  </a:txBody>
                  <a:tcPr marL="68580" marR="68580" marT="0" marB="0" anchor="ctr">
                    <a:solidFill>
                      <a:srgbClr val="00B0F0"/>
                    </a:solidFill>
                  </a:tcPr>
                </a:tc>
                <a:tc>
                  <a:txBody>
                    <a:bodyPr/>
                    <a:lstStyle/>
                    <a:p>
                      <a:pPr marL="0" marR="0" algn="ctr">
                        <a:spcBef>
                          <a:spcPts val="0"/>
                        </a:spcBef>
                        <a:spcAft>
                          <a:spcPts val="0"/>
                        </a:spcAft>
                      </a:pPr>
                      <a:r>
                        <a:rPr lang="en-US" sz="2000" dirty="0">
                          <a:effectLst/>
                        </a:rPr>
                        <a:t>178.9</a:t>
                      </a:r>
                      <a:endParaRPr lang="en-US" sz="2000" dirty="0">
                        <a:effectLst/>
                        <a:latin typeface="Calibri"/>
                        <a:ea typeface="Calibri"/>
                        <a:cs typeface="Times New Roman"/>
                      </a:endParaRPr>
                    </a:p>
                  </a:txBody>
                  <a:tcPr marL="68580" marR="68580" marT="0" marB="0" anchor="ctr">
                    <a:solidFill>
                      <a:srgbClr val="00B0F0"/>
                    </a:solidFill>
                  </a:tcPr>
                </a:tc>
              </a:tr>
              <a:tr h="354929">
                <a:tc>
                  <a:txBody>
                    <a:bodyPr/>
                    <a:lstStyle/>
                    <a:p>
                      <a:pPr marL="0" marR="0" algn="l">
                        <a:spcBef>
                          <a:spcPts val="0"/>
                        </a:spcBef>
                        <a:spcAft>
                          <a:spcPts val="0"/>
                        </a:spcAft>
                      </a:pPr>
                      <a:r>
                        <a:rPr lang="en-US" sz="2000" dirty="0">
                          <a:effectLst/>
                        </a:rPr>
                        <a:t>Joliet</a:t>
                      </a:r>
                      <a:endParaRPr lang="en-US" sz="2000" dirty="0">
                        <a:effectLst/>
                        <a:latin typeface="Calibri"/>
                        <a:ea typeface="Calibri"/>
                        <a:cs typeface="Times New Roman"/>
                      </a:endParaRPr>
                    </a:p>
                  </a:txBody>
                  <a:tcPr marL="68580" marR="68580" marT="0" marB="0" anchor="ctr">
                    <a:solidFill>
                      <a:srgbClr val="00B0F0"/>
                    </a:solidFill>
                  </a:tcPr>
                </a:tc>
                <a:tc>
                  <a:txBody>
                    <a:bodyPr/>
                    <a:lstStyle/>
                    <a:p>
                      <a:pPr marL="0" marR="0" algn="ctr">
                        <a:spcBef>
                          <a:spcPts val="0"/>
                        </a:spcBef>
                        <a:spcAft>
                          <a:spcPts val="0"/>
                        </a:spcAft>
                      </a:pPr>
                      <a:r>
                        <a:rPr lang="en-US" sz="2000" dirty="0" smtClean="0">
                          <a:effectLst/>
                        </a:rPr>
                        <a:t>176.0</a:t>
                      </a:r>
                      <a:endParaRPr lang="en-US" sz="2000" dirty="0">
                        <a:effectLst/>
                        <a:latin typeface="Calibri"/>
                        <a:ea typeface="Calibri"/>
                        <a:cs typeface="Times New Roman"/>
                      </a:endParaRPr>
                    </a:p>
                  </a:txBody>
                  <a:tcPr marL="68580" marR="68580" marT="0" marB="0" anchor="ctr">
                    <a:solidFill>
                      <a:srgbClr val="00B0F0"/>
                    </a:solidFill>
                  </a:tcPr>
                </a:tc>
              </a:tr>
              <a:tr h="354929">
                <a:tc>
                  <a:txBody>
                    <a:bodyPr/>
                    <a:lstStyle/>
                    <a:p>
                      <a:pPr marL="0" marR="0" algn="l">
                        <a:spcBef>
                          <a:spcPts val="0"/>
                        </a:spcBef>
                        <a:spcAft>
                          <a:spcPts val="0"/>
                        </a:spcAft>
                      </a:pPr>
                      <a:r>
                        <a:rPr lang="en-US" sz="2000" dirty="0">
                          <a:effectLst/>
                        </a:rPr>
                        <a:t>Minooka</a:t>
                      </a:r>
                      <a:endParaRPr lang="en-US" sz="2000" dirty="0">
                        <a:effectLst/>
                        <a:latin typeface="Calibri"/>
                        <a:ea typeface="Calibri"/>
                        <a:cs typeface="Times New Roman"/>
                      </a:endParaRPr>
                    </a:p>
                  </a:txBody>
                  <a:tcPr marL="68580" marR="68580" marT="0" marB="0" anchor="ctr">
                    <a:solidFill>
                      <a:srgbClr val="00B0F0"/>
                    </a:solidFill>
                  </a:tcPr>
                </a:tc>
                <a:tc>
                  <a:txBody>
                    <a:bodyPr/>
                    <a:lstStyle/>
                    <a:p>
                      <a:pPr marL="0" marR="0" algn="ctr">
                        <a:spcBef>
                          <a:spcPts val="0"/>
                        </a:spcBef>
                        <a:spcAft>
                          <a:spcPts val="0"/>
                        </a:spcAft>
                      </a:pPr>
                      <a:r>
                        <a:rPr lang="en-US" sz="2000" dirty="0" smtClean="0">
                          <a:effectLst/>
                        </a:rPr>
                        <a:t>162.0</a:t>
                      </a:r>
                      <a:endParaRPr lang="en-US" sz="2000" dirty="0">
                        <a:effectLst/>
                        <a:latin typeface="Calibri"/>
                        <a:ea typeface="Calibri"/>
                        <a:cs typeface="Times New Roman"/>
                      </a:endParaRPr>
                    </a:p>
                  </a:txBody>
                  <a:tcPr marL="68580" marR="68580" marT="0" marB="0" anchor="ctr">
                    <a:solidFill>
                      <a:srgbClr val="00B0F0"/>
                    </a:solidFill>
                  </a:tcPr>
                </a:tc>
              </a:tr>
              <a:tr h="354929">
                <a:tc>
                  <a:txBody>
                    <a:bodyPr/>
                    <a:lstStyle/>
                    <a:p>
                      <a:pPr marL="0" marR="0" algn="l">
                        <a:spcBef>
                          <a:spcPts val="0"/>
                        </a:spcBef>
                        <a:spcAft>
                          <a:spcPts val="0"/>
                        </a:spcAft>
                      </a:pPr>
                      <a:r>
                        <a:rPr lang="en-US" sz="2000" dirty="0">
                          <a:effectLst/>
                        </a:rPr>
                        <a:t>Charleston</a:t>
                      </a:r>
                      <a:endParaRPr lang="en-US" sz="2000" dirty="0">
                        <a:effectLst/>
                        <a:latin typeface="Calibri"/>
                        <a:ea typeface="Calibri"/>
                        <a:cs typeface="Times New Roman"/>
                      </a:endParaRPr>
                    </a:p>
                  </a:txBody>
                  <a:tcPr marL="68580" marR="68580" marT="0" marB="0" anchor="ctr">
                    <a:solidFill>
                      <a:srgbClr val="FFFF00"/>
                    </a:solidFill>
                  </a:tcPr>
                </a:tc>
                <a:tc>
                  <a:txBody>
                    <a:bodyPr/>
                    <a:lstStyle/>
                    <a:p>
                      <a:pPr marL="0" marR="0" algn="ctr">
                        <a:spcBef>
                          <a:spcPts val="0"/>
                        </a:spcBef>
                        <a:spcAft>
                          <a:spcPts val="0"/>
                        </a:spcAft>
                      </a:pPr>
                      <a:r>
                        <a:rPr lang="en-US" sz="2000" dirty="0" smtClean="0">
                          <a:effectLst/>
                        </a:rPr>
                        <a:t>148.0</a:t>
                      </a:r>
                      <a:endParaRPr lang="en-US" sz="2000" dirty="0">
                        <a:effectLst/>
                        <a:latin typeface="Calibri"/>
                        <a:ea typeface="Calibri"/>
                        <a:cs typeface="Times New Roman"/>
                      </a:endParaRPr>
                    </a:p>
                  </a:txBody>
                  <a:tcPr marL="68580" marR="68580" marT="0" marB="0" anchor="ctr">
                    <a:solidFill>
                      <a:srgbClr val="FFFF00"/>
                    </a:solidFill>
                  </a:tcPr>
                </a:tc>
              </a:tr>
            </a:tbl>
          </a:graphicData>
        </a:graphic>
      </p:graphicFrame>
      <p:grpSp>
        <p:nvGrpSpPr>
          <p:cNvPr id="3" name="Group 2"/>
          <p:cNvGrpSpPr/>
          <p:nvPr/>
        </p:nvGrpSpPr>
        <p:grpSpPr>
          <a:xfrm>
            <a:off x="0" y="926859"/>
            <a:ext cx="3313176" cy="5464079"/>
            <a:chOff x="5221224" y="74136"/>
            <a:chExt cx="3840688" cy="6709727"/>
          </a:xfrm>
        </p:grpSpPr>
        <p:pic>
          <p:nvPicPr>
            <p:cNvPr id="20485" name="Picture 5"/>
            <p:cNvPicPr>
              <a:picLocks noChangeAspect="1"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5221224" y="74136"/>
              <a:ext cx="3840688" cy="67097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Multiply 4"/>
            <p:cNvSpPr/>
            <p:nvPr/>
          </p:nvSpPr>
          <p:spPr>
            <a:xfrm>
              <a:off x="6729984" y="2167128"/>
              <a:ext cx="384048" cy="457200"/>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Multiply 8"/>
            <p:cNvSpPr/>
            <p:nvPr/>
          </p:nvSpPr>
          <p:spPr>
            <a:xfrm>
              <a:off x="6729984" y="1938528"/>
              <a:ext cx="384048" cy="457200"/>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Multiply 9"/>
            <p:cNvSpPr/>
            <p:nvPr/>
          </p:nvSpPr>
          <p:spPr>
            <a:xfrm>
              <a:off x="7726680" y="2395728"/>
              <a:ext cx="384048" cy="457200"/>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Multiply 10"/>
            <p:cNvSpPr/>
            <p:nvPr/>
          </p:nvSpPr>
          <p:spPr>
            <a:xfrm>
              <a:off x="6467856" y="780288"/>
              <a:ext cx="384048" cy="457200"/>
            </a:xfrm>
            <a:prstGeom prst="mathMultiply">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Multiply 11"/>
            <p:cNvSpPr/>
            <p:nvPr/>
          </p:nvSpPr>
          <p:spPr>
            <a:xfrm>
              <a:off x="6705600" y="789432"/>
              <a:ext cx="384048" cy="457200"/>
            </a:xfrm>
            <a:prstGeom prst="mathMultiply">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Multiply 12"/>
            <p:cNvSpPr/>
            <p:nvPr/>
          </p:nvSpPr>
          <p:spPr>
            <a:xfrm>
              <a:off x="8132064" y="1237488"/>
              <a:ext cx="384048" cy="457200"/>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Multiply 13"/>
            <p:cNvSpPr/>
            <p:nvPr/>
          </p:nvSpPr>
          <p:spPr>
            <a:xfrm>
              <a:off x="8342376" y="1091184"/>
              <a:ext cx="384048" cy="457200"/>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Multiply 14"/>
            <p:cNvSpPr/>
            <p:nvPr/>
          </p:nvSpPr>
          <p:spPr>
            <a:xfrm>
              <a:off x="7964424" y="1039368"/>
              <a:ext cx="384048" cy="457200"/>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Multiply 15"/>
            <p:cNvSpPr/>
            <p:nvPr/>
          </p:nvSpPr>
          <p:spPr>
            <a:xfrm>
              <a:off x="8132064" y="3505200"/>
              <a:ext cx="384048" cy="457200"/>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endParaRPr>
            </a:p>
          </p:txBody>
        </p:sp>
        <p:sp>
          <p:nvSpPr>
            <p:cNvPr id="17" name="Multiply 16"/>
            <p:cNvSpPr/>
            <p:nvPr/>
          </p:nvSpPr>
          <p:spPr>
            <a:xfrm>
              <a:off x="6467856" y="4703064"/>
              <a:ext cx="384048" cy="457200"/>
            </a:xfrm>
            <a:prstGeom prst="mathMultiply">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755684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69972" y="193836"/>
            <a:ext cx="5192827" cy="644363"/>
          </a:xfrm>
        </p:spPr>
        <p:txBody>
          <a:bodyPr>
            <a:normAutofit/>
          </a:bodyPr>
          <a:lstStyle/>
          <a:p>
            <a:pPr marL="0" indent="0" algn="ctr">
              <a:buNone/>
            </a:pPr>
            <a:r>
              <a:rPr lang="en-US" sz="3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Highest Radon Measurements</a:t>
            </a:r>
            <a:endParaRPr lang="en-US" sz="3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8195" name="Picture 3"/>
          <p:cNvPicPr>
            <a:picLocks noChangeAspect="1" noChangeArrowheads="1"/>
          </p:cNvPicPr>
          <p:nvPr/>
        </p:nvPicPr>
        <p:blipFill rotWithShape="1">
          <a:blip r:embed="rId3">
            <a:clrChange>
              <a:clrFrom>
                <a:srgbClr val="FDFDFD"/>
              </a:clrFrom>
              <a:clrTo>
                <a:srgbClr val="FDFDFD">
                  <a:alpha val="0"/>
                </a:srgbClr>
              </a:clrTo>
            </a:clrChange>
            <a:extLst>
              <a:ext uri="{28A0092B-C50C-407E-A947-70E740481C1C}">
                <a14:useLocalDpi xmlns:a14="http://schemas.microsoft.com/office/drawing/2010/main" val="0"/>
              </a:ext>
            </a:extLst>
          </a:blip>
          <a:srcRect l="478" t="10621" r="83787" b="32458"/>
          <a:stretch/>
        </p:blipFill>
        <p:spPr bwMode="auto">
          <a:xfrm>
            <a:off x="457200" y="1219200"/>
            <a:ext cx="3333258" cy="33913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29145" t="8562" r="61998" b="20164"/>
          <a:stretch/>
        </p:blipFill>
        <p:spPr bwMode="auto">
          <a:xfrm>
            <a:off x="5029200" y="877820"/>
            <a:ext cx="2362200" cy="53467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609600" y="4613404"/>
            <a:ext cx="3962400" cy="1477328"/>
          </a:xfrm>
          <a:prstGeom prst="rect">
            <a:avLst/>
          </a:prstGeom>
          <a:noFill/>
        </p:spPr>
        <p:txBody>
          <a:bodyPr wrap="square" rtlCol="0">
            <a:spAutoFit/>
          </a:bodyPr>
          <a:lstStyle/>
          <a:p>
            <a:r>
              <a:rPr lang="en-US" b="1" dirty="0" smtClean="0">
                <a:solidFill>
                  <a:schemeClr val="bg1"/>
                </a:solidFill>
              </a:rPr>
              <a:t>Peoria County Average Radon Concentration is 6.2 pCi/L</a:t>
            </a:r>
          </a:p>
          <a:p>
            <a:r>
              <a:rPr lang="en-US" b="1" dirty="0" smtClean="0">
                <a:solidFill>
                  <a:schemeClr val="bg1"/>
                </a:solidFill>
              </a:rPr>
              <a:t>4,300 Homes Tested</a:t>
            </a:r>
          </a:p>
          <a:p>
            <a:r>
              <a:rPr lang="en-US" b="1" dirty="0" smtClean="0">
                <a:solidFill>
                  <a:schemeClr val="bg1"/>
                </a:solidFill>
              </a:rPr>
              <a:t>2,264 Tested &gt;4pCi/L</a:t>
            </a:r>
          </a:p>
          <a:p>
            <a:r>
              <a:rPr lang="en-US" b="1" dirty="0" smtClean="0">
                <a:solidFill>
                  <a:schemeClr val="bg1"/>
                </a:solidFill>
              </a:rPr>
              <a:t>53% Above Action Level</a:t>
            </a:r>
            <a:endParaRPr lang="en-US" b="1" dirty="0">
              <a:solidFill>
                <a:schemeClr val="bg1"/>
              </a:solidFill>
            </a:endParaRPr>
          </a:p>
        </p:txBody>
      </p:sp>
    </p:spTree>
    <p:extLst>
      <p:ext uri="{BB962C8B-B14F-4D97-AF65-F5344CB8AC3E}">
        <p14:creationId xmlns:p14="http://schemas.microsoft.com/office/powerpoint/2010/main" val="22527339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5"/>
          <p:cNvSpPr>
            <a:spLocks noGrp="1" noChangeArrowheads="1"/>
          </p:cNvSpPr>
          <p:nvPr>
            <p:ph idx="1"/>
          </p:nvPr>
        </p:nvSpPr>
        <p:spPr>
          <a:xfrm>
            <a:off x="5562600" y="1658376"/>
            <a:ext cx="3048000" cy="2654300"/>
          </a:xfrm>
          <a:noFill/>
        </p:spPr>
        <p:txBody>
          <a:bodyPr lIns="90488" tIns="44450" rIns="90488" bIns="44450">
            <a:noAutofit/>
          </a:bodyPr>
          <a:lstStyle/>
          <a:p>
            <a:pPr eaLnBrk="1" hangingPunct="1">
              <a:lnSpc>
                <a:spcPct val="95000"/>
              </a:lnSpc>
              <a:spcAft>
                <a:spcPct val="50000"/>
              </a:spcAft>
            </a:pPr>
            <a:r>
              <a:rPr lang="en-US" dirty="0" smtClean="0"/>
              <a:t>Radon enters through any opening between the building and the soil.</a:t>
            </a:r>
          </a:p>
        </p:txBody>
      </p:sp>
      <p:sp>
        <p:nvSpPr>
          <p:cNvPr id="93186" name="Rectangle 2"/>
          <p:cNvSpPr>
            <a:spLocks noGrp="1" noChangeArrowheads="1"/>
          </p:cNvSpPr>
          <p:nvPr>
            <p:ph type="title" idx="4294967295"/>
          </p:nvPr>
        </p:nvSpPr>
        <p:spPr>
          <a:xfrm>
            <a:off x="1981200" y="228600"/>
            <a:ext cx="5166086" cy="637095"/>
          </a:xfrm>
        </p:spPr>
        <p:txBody>
          <a:bodyPr>
            <a:normAutofit/>
          </a:bodyPr>
          <a:lstStyle/>
          <a:p>
            <a:pPr eaLnBrk="1" hangingPunct="1">
              <a:defRPr/>
            </a:pPr>
            <a:r>
              <a:rPr lang="en-US" sz="32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Radon Entry</a:t>
            </a:r>
          </a:p>
        </p:txBody>
      </p:sp>
      <p:pic>
        <p:nvPicPr>
          <p:cNvPr id="25604" name="Pictur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8036" y="1078938"/>
            <a:ext cx="3624263" cy="229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p:cNvGrpSpPr/>
          <p:nvPr/>
        </p:nvGrpSpPr>
        <p:grpSpPr>
          <a:xfrm>
            <a:off x="304800" y="3372876"/>
            <a:ext cx="4535488" cy="2540000"/>
            <a:chOff x="3810000" y="3962400"/>
            <a:chExt cx="4535488" cy="2540000"/>
          </a:xfrm>
        </p:grpSpPr>
        <p:grpSp>
          <p:nvGrpSpPr>
            <p:cNvPr id="25605" name="Group 4"/>
            <p:cNvGrpSpPr>
              <a:grpSpLocks/>
            </p:cNvGrpSpPr>
            <p:nvPr/>
          </p:nvGrpSpPr>
          <p:grpSpPr bwMode="auto">
            <a:xfrm>
              <a:off x="7086600" y="5943600"/>
              <a:ext cx="1258888" cy="558800"/>
              <a:chOff x="3837" y="3460"/>
              <a:chExt cx="892" cy="352"/>
            </a:xfrm>
          </p:grpSpPr>
          <p:sp>
            <p:nvSpPr>
              <p:cNvPr id="25624" name="Oval 5"/>
              <p:cNvSpPr>
                <a:spLocks noChangeArrowheads="1"/>
              </p:cNvSpPr>
              <p:nvPr/>
            </p:nvSpPr>
            <p:spPr bwMode="auto">
              <a:xfrm>
                <a:off x="3837" y="3460"/>
                <a:ext cx="892" cy="352"/>
              </a:xfrm>
              <a:prstGeom prst="ellipse">
                <a:avLst/>
              </a:prstGeom>
              <a:solidFill>
                <a:schemeClr val="tx1"/>
              </a:solidFill>
              <a:ln w="12700">
                <a:solidFill>
                  <a:schemeClr val="tx1"/>
                </a:solidFill>
                <a:round/>
                <a:headEnd/>
                <a:tailEnd/>
              </a:ln>
            </p:spPr>
            <p:txBody>
              <a:bodyPr wrap="none" anchor="ctr"/>
              <a:lstStyle/>
              <a:p>
                <a:endParaRPr lang="en-US"/>
              </a:p>
            </p:txBody>
          </p:sp>
          <p:sp>
            <p:nvSpPr>
              <p:cNvPr id="25625" name="Rectangle 6"/>
              <p:cNvSpPr>
                <a:spLocks noChangeArrowheads="1"/>
              </p:cNvSpPr>
              <p:nvPr/>
            </p:nvSpPr>
            <p:spPr bwMode="auto">
              <a:xfrm>
                <a:off x="3880" y="3509"/>
                <a:ext cx="793"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l" eaLnBrk="0" hangingPunct="0"/>
                <a:r>
                  <a:rPr lang="en-US" b="1" dirty="0">
                    <a:solidFill>
                      <a:schemeClr val="bg1"/>
                    </a:solidFill>
                  </a:rPr>
                  <a:t>uranium</a:t>
                </a:r>
              </a:p>
            </p:txBody>
          </p:sp>
        </p:grpSp>
        <p:grpSp>
          <p:nvGrpSpPr>
            <p:cNvPr id="25606" name="Group 7"/>
            <p:cNvGrpSpPr>
              <a:grpSpLocks/>
            </p:cNvGrpSpPr>
            <p:nvPr/>
          </p:nvGrpSpPr>
          <p:grpSpPr bwMode="auto">
            <a:xfrm>
              <a:off x="5410200" y="5181600"/>
              <a:ext cx="1258888" cy="558800"/>
              <a:chOff x="2613" y="2986"/>
              <a:chExt cx="892" cy="352"/>
            </a:xfrm>
          </p:grpSpPr>
          <p:sp>
            <p:nvSpPr>
              <p:cNvPr id="25622" name="Oval 8"/>
              <p:cNvSpPr>
                <a:spLocks noChangeArrowheads="1"/>
              </p:cNvSpPr>
              <p:nvPr/>
            </p:nvSpPr>
            <p:spPr bwMode="auto">
              <a:xfrm>
                <a:off x="2613" y="2986"/>
                <a:ext cx="892" cy="352"/>
              </a:xfrm>
              <a:prstGeom prst="ellipse">
                <a:avLst/>
              </a:prstGeom>
              <a:solidFill>
                <a:schemeClr val="tx1"/>
              </a:solidFill>
              <a:ln w="12700">
                <a:solidFill>
                  <a:schemeClr val="tx1"/>
                </a:solidFill>
                <a:round/>
                <a:headEnd/>
                <a:tailEnd/>
              </a:ln>
            </p:spPr>
            <p:txBody>
              <a:bodyPr wrap="none" anchor="ctr"/>
              <a:lstStyle/>
              <a:p>
                <a:endParaRPr lang="en-US"/>
              </a:p>
            </p:txBody>
          </p:sp>
          <p:sp>
            <p:nvSpPr>
              <p:cNvPr id="25623" name="Rectangle 9"/>
              <p:cNvSpPr>
                <a:spLocks noChangeArrowheads="1"/>
              </p:cNvSpPr>
              <p:nvPr/>
            </p:nvSpPr>
            <p:spPr bwMode="auto">
              <a:xfrm>
                <a:off x="2681" y="3029"/>
                <a:ext cx="694"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l" eaLnBrk="0" hangingPunct="0"/>
                <a:r>
                  <a:rPr lang="en-US" b="1" dirty="0">
                    <a:solidFill>
                      <a:schemeClr val="bg1"/>
                    </a:solidFill>
                  </a:rPr>
                  <a:t>radium</a:t>
                </a:r>
              </a:p>
            </p:txBody>
          </p:sp>
        </p:grpSp>
        <p:grpSp>
          <p:nvGrpSpPr>
            <p:cNvPr id="25607" name="Group 10"/>
            <p:cNvGrpSpPr>
              <a:grpSpLocks/>
            </p:cNvGrpSpPr>
            <p:nvPr/>
          </p:nvGrpSpPr>
          <p:grpSpPr bwMode="auto">
            <a:xfrm>
              <a:off x="3810000" y="4343400"/>
              <a:ext cx="1258888" cy="558800"/>
              <a:chOff x="1908" y="2326"/>
              <a:chExt cx="892" cy="352"/>
            </a:xfrm>
          </p:grpSpPr>
          <p:sp>
            <p:nvSpPr>
              <p:cNvPr id="25620" name="Oval 11"/>
              <p:cNvSpPr>
                <a:spLocks noChangeArrowheads="1"/>
              </p:cNvSpPr>
              <p:nvPr/>
            </p:nvSpPr>
            <p:spPr bwMode="auto">
              <a:xfrm>
                <a:off x="1908" y="2326"/>
                <a:ext cx="892" cy="352"/>
              </a:xfrm>
              <a:prstGeom prst="ellipse">
                <a:avLst/>
              </a:prstGeom>
              <a:solidFill>
                <a:schemeClr val="tx1"/>
              </a:solidFill>
              <a:ln w="12700">
                <a:solidFill>
                  <a:schemeClr val="tx1"/>
                </a:solidFill>
                <a:round/>
                <a:headEnd/>
                <a:tailEnd/>
              </a:ln>
            </p:spPr>
            <p:txBody>
              <a:bodyPr wrap="none" anchor="ctr"/>
              <a:lstStyle/>
              <a:p>
                <a:endParaRPr lang="en-US"/>
              </a:p>
            </p:txBody>
          </p:sp>
          <p:sp>
            <p:nvSpPr>
              <p:cNvPr id="25621" name="Rectangle 12"/>
              <p:cNvSpPr>
                <a:spLocks noChangeArrowheads="1"/>
              </p:cNvSpPr>
              <p:nvPr/>
            </p:nvSpPr>
            <p:spPr bwMode="auto">
              <a:xfrm>
                <a:off x="2020" y="2384"/>
                <a:ext cx="594"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l" eaLnBrk="0" hangingPunct="0"/>
                <a:r>
                  <a:rPr lang="en-US" b="1" dirty="0">
                    <a:solidFill>
                      <a:schemeClr val="bg1"/>
                    </a:solidFill>
                  </a:rPr>
                  <a:t>radon</a:t>
                </a:r>
              </a:p>
            </p:txBody>
          </p:sp>
        </p:grpSp>
        <p:grpSp>
          <p:nvGrpSpPr>
            <p:cNvPr id="25608" name="Group 13"/>
            <p:cNvGrpSpPr>
              <a:grpSpLocks/>
            </p:cNvGrpSpPr>
            <p:nvPr/>
          </p:nvGrpSpPr>
          <p:grpSpPr bwMode="auto">
            <a:xfrm>
              <a:off x="6172200" y="5791200"/>
              <a:ext cx="804863" cy="608013"/>
              <a:chOff x="2494" y="2600"/>
              <a:chExt cx="571" cy="383"/>
            </a:xfrm>
          </p:grpSpPr>
          <p:sp>
            <p:nvSpPr>
              <p:cNvPr id="25618" name="Freeform 14"/>
              <p:cNvSpPr>
                <a:spLocks/>
              </p:cNvSpPr>
              <p:nvPr/>
            </p:nvSpPr>
            <p:spPr bwMode="auto">
              <a:xfrm>
                <a:off x="2497" y="2600"/>
                <a:ext cx="568" cy="376"/>
              </a:xfrm>
              <a:custGeom>
                <a:avLst/>
                <a:gdLst>
                  <a:gd name="T0" fmla="*/ 546 w 568"/>
                  <a:gd name="T1" fmla="*/ 373 h 376"/>
                  <a:gd name="T2" fmla="*/ 507 w 568"/>
                  <a:gd name="T3" fmla="*/ 375 h 376"/>
                  <a:gd name="T4" fmla="*/ 460 w 568"/>
                  <a:gd name="T5" fmla="*/ 373 h 376"/>
                  <a:gd name="T6" fmla="*/ 414 w 568"/>
                  <a:gd name="T7" fmla="*/ 364 h 376"/>
                  <a:gd name="T8" fmla="*/ 362 w 568"/>
                  <a:gd name="T9" fmla="*/ 354 h 376"/>
                  <a:gd name="T10" fmla="*/ 309 w 568"/>
                  <a:gd name="T11" fmla="*/ 337 h 376"/>
                  <a:gd name="T12" fmla="*/ 249 w 568"/>
                  <a:gd name="T13" fmla="*/ 311 h 376"/>
                  <a:gd name="T14" fmla="*/ 197 w 568"/>
                  <a:gd name="T15" fmla="*/ 285 h 376"/>
                  <a:gd name="T16" fmla="*/ 149 w 568"/>
                  <a:gd name="T17" fmla="*/ 249 h 376"/>
                  <a:gd name="T18" fmla="*/ 109 w 568"/>
                  <a:gd name="T19" fmla="*/ 208 h 376"/>
                  <a:gd name="T20" fmla="*/ 90 w 568"/>
                  <a:gd name="T21" fmla="*/ 176 h 376"/>
                  <a:gd name="T22" fmla="*/ 77 w 568"/>
                  <a:gd name="T23" fmla="*/ 148 h 376"/>
                  <a:gd name="T24" fmla="*/ 0 w 568"/>
                  <a:gd name="T25" fmla="*/ 181 h 376"/>
                  <a:gd name="T26" fmla="*/ 23 w 568"/>
                  <a:gd name="T27" fmla="*/ 127 h 376"/>
                  <a:gd name="T28" fmla="*/ 42 w 568"/>
                  <a:gd name="T29" fmla="*/ 66 h 376"/>
                  <a:gd name="T30" fmla="*/ 40 w 568"/>
                  <a:gd name="T31" fmla="*/ 10 h 376"/>
                  <a:gd name="T32" fmla="*/ 81 w 568"/>
                  <a:gd name="T33" fmla="*/ 16 h 376"/>
                  <a:gd name="T34" fmla="*/ 138 w 568"/>
                  <a:gd name="T35" fmla="*/ 44 h 376"/>
                  <a:gd name="T36" fmla="*/ 184 w 568"/>
                  <a:gd name="T37" fmla="*/ 56 h 376"/>
                  <a:gd name="T38" fmla="*/ 147 w 568"/>
                  <a:gd name="T39" fmla="*/ 94 h 376"/>
                  <a:gd name="T40" fmla="*/ 166 w 568"/>
                  <a:gd name="T41" fmla="*/ 140 h 376"/>
                  <a:gd name="T42" fmla="*/ 199 w 568"/>
                  <a:gd name="T43" fmla="*/ 183 h 376"/>
                  <a:gd name="T44" fmla="*/ 242 w 568"/>
                  <a:gd name="T45" fmla="*/ 225 h 376"/>
                  <a:gd name="T46" fmla="*/ 302 w 568"/>
                  <a:gd name="T47" fmla="*/ 271 h 376"/>
                  <a:gd name="T48" fmla="*/ 359 w 568"/>
                  <a:gd name="T49" fmla="*/ 302 h 376"/>
                  <a:gd name="T50" fmla="*/ 387 w 568"/>
                  <a:gd name="T51" fmla="*/ 317 h 376"/>
                  <a:gd name="T52" fmla="*/ 413 w 568"/>
                  <a:gd name="T53" fmla="*/ 327 h 376"/>
                  <a:gd name="T54" fmla="*/ 453 w 568"/>
                  <a:gd name="T55" fmla="*/ 342 h 376"/>
                  <a:gd name="T56" fmla="*/ 480 w 568"/>
                  <a:gd name="T57" fmla="*/ 349 h 376"/>
                  <a:gd name="T58" fmla="*/ 506 w 568"/>
                  <a:gd name="T59" fmla="*/ 355 h 376"/>
                  <a:gd name="T60" fmla="*/ 537 w 568"/>
                  <a:gd name="T61" fmla="*/ 358 h 376"/>
                  <a:gd name="T62" fmla="*/ 567 w 568"/>
                  <a:gd name="T63" fmla="*/ 360 h 37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68"/>
                  <a:gd name="T97" fmla="*/ 0 h 376"/>
                  <a:gd name="T98" fmla="*/ 568 w 568"/>
                  <a:gd name="T99" fmla="*/ 376 h 37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68" h="376">
                    <a:moveTo>
                      <a:pt x="567" y="360"/>
                    </a:moveTo>
                    <a:lnTo>
                      <a:pt x="546" y="373"/>
                    </a:lnTo>
                    <a:lnTo>
                      <a:pt x="524" y="374"/>
                    </a:lnTo>
                    <a:lnTo>
                      <a:pt x="507" y="375"/>
                    </a:lnTo>
                    <a:lnTo>
                      <a:pt x="485" y="375"/>
                    </a:lnTo>
                    <a:lnTo>
                      <a:pt x="460" y="373"/>
                    </a:lnTo>
                    <a:lnTo>
                      <a:pt x="441" y="369"/>
                    </a:lnTo>
                    <a:lnTo>
                      <a:pt x="414" y="364"/>
                    </a:lnTo>
                    <a:lnTo>
                      <a:pt x="387" y="359"/>
                    </a:lnTo>
                    <a:lnTo>
                      <a:pt x="362" y="354"/>
                    </a:lnTo>
                    <a:lnTo>
                      <a:pt x="331" y="345"/>
                    </a:lnTo>
                    <a:lnTo>
                      <a:pt x="309" y="337"/>
                    </a:lnTo>
                    <a:lnTo>
                      <a:pt x="280" y="324"/>
                    </a:lnTo>
                    <a:lnTo>
                      <a:pt x="249" y="311"/>
                    </a:lnTo>
                    <a:lnTo>
                      <a:pt x="219" y="296"/>
                    </a:lnTo>
                    <a:lnTo>
                      <a:pt x="197" y="285"/>
                    </a:lnTo>
                    <a:lnTo>
                      <a:pt x="170" y="265"/>
                    </a:lnTo>
                    <a:lnTo>
                      <a:pt x="149" y="249"/>
                    </a:lnTo>
                    <a:lnTo>
                      <a:pt x="129" y="229"/>
                    </a:lnTo>
                    <a:lnTo>
                      <a:pt x="109" y="208"/>
                    </a:lnTo>
                    <a:lnTo>
                      <a:pt x="100" y="194"/>
                    </a:lnTo>
                    <a:lnTo>
                      <a:pt x="90" y="176"/>
                    </a:lnTo>
                    <a:lnTo>
                      <a:pt x="83" y="162"/>
                    </a:lnTo>
                    <a:lnTo>
                      <a:pt x="77" y="148"/>
                    </a:lnTo>
                    <a:lnTo>
                      <a:pt x="74" y="136"/>
                    </a:lnTo>
                    <a:lnTo>
                      <a:pt x="0" y="181"/>
                    </a:lnTo>
                    <a:lnTo>
                      <a:pt x="12" y="157"/>
                    </a:lnTo>
                    <a:lnTo>
                      <a:pt x="23" y="127"/>
                    </a:lnTo>
                    <a:lnTo>
                      <a:pt x="34" y="98"/>
                    </a:lnTo>
                    <a:lnTo>
                      <a:pt x="42" y="66"/>
                    </a:lnTo>
                    <a:lnTo>
                      <a:pt x="45" y="44"/>
                    </a:lnTo>
                    <a:lnTo>
                      <a:pt x="40" y="10"/>
                    </a:lnTo>
                    <a:lnTo>
                      <a:pt x="56" y="0"/>
                    </a:lnTo>
                    <a:lnTo>
                      <a:pt x="81" y="16"/>
                    </a:lnTo>
                    <a:lnTo>
                      <a:pt x="107" y="31"/>
                    </a:lnTo>
                    <a:lnTo>
                      <a:pt x="138" y="44"/>
                    </a:lnTo>
                    <a:lnTo>
                      <a:pt x="167" y="52"/>
                    </a:lnTo>
                    <a:lnTo>
                      <a:pt x="184" y="56"/>
                    </a:lnTo>
                    <a:lnTo>
                      <a:pt x="209" y="57"/>
                    </a:lnTo>
                    <a:lnTo>
                      <a:pt x="147" y="94"/>
                    </a:lnTo>
                    <a:lnTo>
                      <a:pt x="156" y="119"/>
                    </a:lnTo>
                    <a:lnTo>
                      <a:pt x="166" y="140"/>
                    </a:lnTo>
                    <a:lnTo>
                      <a:pt x="182" y="162"/>
                    </a:lnTo>
                    <a:lnTo>
                      <a:pt x="199" y="183"/>
                    </a:lnTo>
                    <a:lnTo>
                      <a:pt x="221" y="206"/>
                    </a:lnTo>
                    <a:lnTo>
                      <a:pt x="242" y="225"/>
                    </a:lnTo>
                    <a:lnTo>
                      <a:pt x="273" y="250"/>
                    </a:lnTo>
                    <a:lnTo>
                      <a:pt x="302" y="271"/>
                    </a:lnTo>
                    <a:lnTo>
                      <a:pt x="328" y="287"/>
                    </a:lnTo>
                    <a:lnTo>
                      <a:pt x="359" y="302"/>
                    </a:lnTo>
                    <a:lnTo>
                      <a:pt x="374" y="310"/>
                    </a:lnTo>
                    <a:lnTo>
                      <a:pt x="387" y="317"/>
                    </a:lnTo>
                    <a:lnTo>
                      <a:pt x="401" y="323"/>
                    </a:lnTo>
                    <a:lnTo>
                      <a:pt x="413" y="327"/>
                    </a:lnTo>
                    <a:lnTo>
                      <a:pt x="436" y="336"/>
                    </a:lnTo>
                    <a:lnTo>
                      <a:pt x="453" y="342"/>
                    </a:lnTo>
                    <a:lnTo>
                      <a:pt x="466" y="346"/>
                    </a:lnTo>
                    <a:lnTo>
                      <a:pt x="480" y="349"/>
                    </a:lnTo>
                    <a:lnTo>
                      <a:pt x="494" y="352"/>
                    </a:lnTo>
                    <a:lnTo>
                      <a:pt x="506" y="355"/>
                    </a:lnTo>
                    <a:lnTo>
                      <a:pt x="520" y="357"/>
                    </a:lnTo>
                    <a:lnTo>
                      <a:pt x="537" y="358"/>
                    </a:lnTo>
                    <a:lnTo>
                      <a:pt x="552" y="360"/>
                    </a:lnTo>
                    <a:lnTo>
                      <a:pt x="567" y="360"/>
                    </a:lnTo>
                  </a:path>
                </a:pathLst>
              </a:custGeom>
              <a:solidFill>
                <a:srgbClr val="008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5619" name="Freeform 15"/>
              <p:cNvSpPr>
                <a:spLocks/>
              </p:cNvSpPr>
              <p:nvPr/>
            </p:nvSpPr>
            <p:spPr bwMode="auto">
              <a:xfrm>
                <a:off x="2494" y="2609"/>
                <a:ext cx="550" cy="374"/>
              </a:xfrm>
              <a:custGeom>
                <a:avLst/>
                <a:gdLst>
                  <a:gd name="T0" fmla="*/ 549 w 550"/>
                  <a:gd name="T1" fmla="*/ 364 h 374"/>
                  <a:gd name="T2" fmla="*/ 527 w 550"/>
                  <a:gd name="T3" fmla="*/ 368 h 374"/>
                  <a:gd name="T4" fmla="*/ 509 w 550"/>
                  <a:gd name="T5" fmla="*/ 371 h 374"/>
                  <a:gd name="T6" fmla="*/ 493 w 550"/>
                  <a:gd name="T7" fmla="*/ 372 h 374"/>
                  <a:gd name="T8" fmla="*/ 475 w 550"/>
                  <a:gd name="T9" fmla="*/ 372 h 374"/>
                  <a:gd name="T10" fmla="*/ 449 w 550"/>
                  <a:gd name="T11" fmla="*/ 373 h 374"/>
                  <a:gd name="T12" fmla="*/ 424 w 550"/>
                  <a:gd name="T13" fmla="*/ 371 h 374"/>
                  <a:gd name="T14" fmla="*/ 397 w 550"/>
                  <a:gd name="T15" fmla="*/ 367 h 374"/>
                  <a:gd name="T16" fmla="*/ 371 w 550"/>
                  <a:gd name="T17" fmla="*/ 361 h 374"/>
                  <a:gd name="T18" fmla="*/ 347 w 550"/>
                  <a:gd name="T19" fmla="*/ 355 h 374"/>
                  <a:gd name="T20" fmla="*/ 316 w 550"/>
                  <a:gd name="T21" fmla="*/ 346 h 374"/>
                  <a:gd name="T22" fmla="*/ 294 w 550"/>
                  <a:gd name="T23" fmla="*/ 338 h 374"/>
                  <a:gd name="T24" fmla="*/ 266 w 550"/>
                  <a:gd name="T25" fmla="*/ 326 h 374"/>
                  <a:gd name="T26" fmla="*/ 234 w 550"/>
                  <a:gd name="T27" fmla="*/ 312 h 374"/>
                  <a:gd name="T28" fmla="*/ 204 w 550"/>
                  <a:gd name="T29" fmla="*/ 297 h 374"/>
                  <a:gd name="T30" fmla="*/ 183 w 550"/>
                  <a:gd name="T31" fmla="*/ 286 h 374"/>
                  <a:gd name="T32" fmla="*/ 156 w 550"/>
                  <a:gd name="T33" fmla="*/ 265 h 374"/>
                  <a:gd name="T34" fmla="*/ 135 w 550"/>
                  <a:gd name="T35" fmla="*/ 249 h 374"/>
                  <a:gd name="T36" fmla="*/ 115 w 550"/>
                  <a:gd name="T37" fmla="*/ 229 h 374"/>
                  <a:gd name="T38" fmla="*/ 96 w 550"/>
                  <a:gd name="T39" fmla="*/ 207 h 374"/>
                  <a:gd name="T40" fmla="*/ 86 w 550"/>
                  <a:gd name="T41" fmla="*/ 194 h 374"/>
                  <a:gd name="T42" fmla="*/ 77 w 550"/>
                  <a:gd name="T43" fmla="*/ 176 h 374"/>
                  <a:gd name="T44" fmla="*/ 71 w 550"/>
                  <a:gd name="T45" fmla="*/ 162 h 374"/>
                  <a:gd name="T46" fmla="*/ 64 w 550"/>
                  <a:gd name="T47" fmla="*/ 148 h 374"/>
                  <a:gd name="T48" fmla="*/ 61 w 550"/>
                  <a:gd name="T49" fmla="*/ 136 h 374"/>
                  <a:gd name="T50" fmla="*/ 0 w 550"/>
                  <a:gd name="T51" fmla="*/ 173 h 374"/>
                  <a:gd name="T52" fmla="*/ 11 w 550"/>
                  <a:gd name="T53" fmla="*/ 147 h 374"/>
                  <a:gd name="T54" fmla="*/ 20 w 550"/>
                  <a:gd name="T55" fmla="*/ 123 h 374"/>
                  <a:gd name="T56" fmla="*/ 31 w 550"/>
                  <a:gd name="T57" fmla="*/ 91 h 374"/>
                  <a:gd name="T58" fmla="*/ 38 w 550"/>
                  <a:gd name="T59" fmla="*/ 59 h 374"/>
                  <a:gd name="T60" fmla="*/ 43 w 550"/>
                  <a:gd name="T61" fmla="*/ 31 h 374"/>
                  <a:gd name="T62" fmla="*/ 42 w 550"/>
                  <a:gd name="T63" fmla="*/ 0 h 374"/>
                  <a:gd name="T64" fmla="*/ 66 w 550"/>
                  <a:gd name="T65" fmla="*/ 16 h 374"/>
                  <a:gd name="T66" fmla="*/ 93 w 550"/>
                  <a:gd name="T67" fmla="*/ 30 h 374"/>
                  <a:gd name="T68" fmla="*/ 123 w 550"/>
                  <a:gd name="T69" fmla="*/ 44 h 374"/>
                  <a:gd name="T70" fmla="*/ 152 w 550"/>
                  <a:gd name="T71" fmla="*/ 53 h 374"/>
                  <a:gd name="T72" fmla="*/ 169 w 550"/>
                  <a:gd name="T73" fmla="*/ 56 h 374"/>
                  <a:gd name="T74" fmla="*/ 194 w 550"/>
                  <a:gd name="T75" fmla="*/ 57 h 374"/>
                  <a:gd name="T76" fmla="*/ 132 w 550"/>
                  <a:gd name="T77" fmla="*/ 95 h 374"/>
                  <a:gd name="T78" fmla="*/ 141 w 550"/>
                  <a:gd name="T79" fmla="*/ 119 h 374"/>
                  <a:gd name="T80" fmla="*/ 152 w 550"/>
                  <a:gd name="T81" fmla="*/ 140 h 374"/>
                  <a:gd name="T82" fmla="*/ 168 w 550"/>
                  <a:gd name="T83" fmla="*/ 162 h 374"/>
                  <a:gd name="T84" fmla="*/ 185 w 550"/>
                  <a:gd name="T85" fmla="*/ 183 h 374"/>
                  <a:gd name="T86" fmla="*/ 206 w 550"/>
                  <a:gd name="T87" fmla="*/ 206 h 374"/>
                  <a:gd name="T88" fmla="*/ 226 w 550"/>
                  <a:gd name="T89" fmla="*/ 226 h 374"/>
                  <a:gd name="T90" fmla="*/ 258 w 550"/>
                  <a:gd name="T91" fmla="*/ 252 h 374"/>
                  <a:gd name="T92" fmla="*/ 286 w 550"/>
                  <a:gd name="T93" fmla="*/ 272 h 374"/>
                  <a:gd name="T94" fmla="*/ 312 w 550"/>
                  <a:gd name="T95" fmla="*/ 288 h 374"/>
                  <a:gd name="T96" fmla="*/ 343 w 550"/>
                  <a:gd name="T97" fmla="*/ 304 h 374"/>
                  <a:gd name="T98" fmla="*/ 358 w 550"/>
                  <a:gd name="T99" fmla="*/ 312 h 374"/>
                  <a:gd name="T100" fmla="*/ 371 w 550"/>
                  <a:gd name="T101" fmla="*/ 319 h 374"/>
                  <a:gd name="T102" fmla="*/ 384 w 550"/>
                  <a:gd name="T103" fmla="*/ 325 h 374"/>
                  <a:gd name="T104" fmla="*/ 396 w 550"/>
                  <a:gd name="T105" fmla="*/ 330 h 374"/>
                  <a:gd name="T106" fmla="*/ 419 w 550"/>
                  <a:gd name="T107" fmla="*/ 339 h 374"/>
                  <a:gd name="T108" fmla="*/ 436 w 550"/>
                  <a:gd name="T109" fmla="*/ 344 h 374"/>
                  <a:gd name="T110" fmla="*/ 449 w 550"/>
                  <a:gd name="T111" fmla="*/ 348 h 374"/>
                  <a:gd name="T112" fmla="*/ 463 w 550"/>
                  <a:gd name="T113" fmla="*/ 352 h 374"/>
                  <a:gd name="T114" fmla="*/ 477 w 550"/>
                  <a:gd name="T115" fmla="*/ 355 h 374"/>
                  <a:gd name="T116" fmla="*/ 489 w 550"/>
                  <a:gd name="T117" fmla="*/ 357 h 374"/>
                  <a:gd name="T118" fmla="*/ 502 w 550"/>
                  <a:gd name="T119" fmla="*/ 360 h 374"/>
                  <a:gd name="T120" fmla="*/ 518 w 550"/>
                  <a:gd name="T121" fmla="*/ 362 h 374"/>
                  <a:gd name="T122" fmla="*/ 534 w 550"/>
                  <a:gd name="T123" fmla="*/ 364 h 374"/>
                  <a:gd name="T124" fmla="*/ 549 w 550"/>
                  <a:gd name="T125" fmla="*/ 364 h 37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50"/>
                  <a:gd name="T190" fmla="*/ 0 h 374"/>
                  <a:gd name="T191" fmla="*/ 550 w 550"/>
                  <a:gd name="T192" fmla="*/ 374 h 37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50" h="374">
                    <a:moveTo>
                      <a:pt x="549" y="364"/>
                    </a:moveTo>
                    <a:lnTo>
                      <a:pt x="527" y="368"/>
                    </a:lnTo>
                    <a:lnTo>
                      <a:pt x="509" y="371"/>
                    </a:lnTo>
                    <a:lnTo>
                      <a:pt x="493" y="372"/>
                    </a:lnTo>
                    <a:lnTo>
                      <a:pt x="475" y="372"/>
                    </a:lnTo>
                    <a:lnTo>
                      <a:pt x="449" y="373"/>
                    </a:lnTo>
                    <a:lnTo>
                      <a:pt x="424" y="371"/>
                    </a:lnTo>
                    <a:lnTo>
                      <a:pt x="397" y="367"/>
                    </a:lnTo>
                    <a:lnTo>
                      <a:pt x="371" y="361"/>
                    </a:lnTo>
                    <a:lnTo>
                      <a:pt x="347" y="355"/>
                    </a:lnTo>
                    <a:lnTo>
                      <a:pt x="316" y="346"/>
                    </a:lnTo>
                    <a:lnTo>
                      <a:pt x="294" y="338"/>
                    </a:lnTo>
                    <a:lnTo>
                      <a:pt x="266" y="326"/>
                    </a:lnTo>
                    <a:lnTo>
                      <a:pt x="234" y="312"/>
                    </a:lnTo>
                    <a:lnTo>
                      <a:pt x="204" y="297"/>
                    </a:lnTo>
                    <a:lnTo>
                      <a:pt x="183" y="286"/>
                    </a:lnTo>
                    <a:lnTo>
                      <a:pt x="156" y="265"/>
                    </a:lnTo>
                    <a:lnTo>
                      <a:pt x="135" y="249"/>
                    </a:lnTo>
                    <a:lnTo>
                      <a:pt x="115" y="229"/>
                    </a:lnTo>
                    <a:lnTo>
                      <a:pt x="96" y="207"/>
                    </a:lnTo>
                    <a:lnTo>
                      <a:pt x="86" y="194"/>
                    </a:lnTo>
                    <a:lnTo>
                      <a:pt x="77" y="176"/>
                    </a:lnTo>
                    <a:lnTo>
                      <a:pt x="71" y="162"/>
                    </a:lnTo>
                    <a:lnTo>
                      <a:pt x="64" y="148"/>
                    </a:lnTo>
                    <a:lnTo>
                      <a:pt x="61" y="136"/>
                    </a:lnTo>
                    <a:lnTo>
                      <a:pt x="0" y="173"/>
                    </a:lnTo>
                    <a:lnTo>
                      <a:pt x="11" y="147"/>
                    </a:lnTo>
                    <a:lnTo>
                      <a:pt x="20" y="123"/>
                    </a:lnTo>
                    <a:lnTo>
                      <a:pt x="31" y="91"/>
                    </a:lnTo>
                    <a:lnTo>
                      <a:pt x="38" y="59"/>
                    </a:lnTo>
                    <a:lnTo>
                      <a:pt x="43" y="31"/>
                    </a:lnTo>
                    <a:lnTo>
                      <a:pt x="42" y="0"/>
                    </a:lnTo>
                    <a:lnTo>
                      <a:pt x="66" y="16"/>
                    </a:lnTo>
                    <a:lnTo>
                      <a:pt x="93" y="30"/>
                    </a:lnTo>
                    <a:lnTo>
                      <a:pt x="123" y="44"/>
                    </a:lnTo>
                    <a:lnTo>
                      <a:pt x="152" y="53"/>
                    </a:lnTo>
                    <a:lnTo>
                      <a:pt x="169" y="56"/>
                    </a:lnTo>
                    <a:lnTo>
                      <a:pt x="194" y="57"/>
                    </a:lnTo>
                    <a:lnTo>
                      <a:pt x="132" y="95"/>
                    </a:lnTo>
                    <a:lnTo>
                      <a:pt x="141" y="119"/>
                    </a:lnTo>
                    <a:lnTo>
                      <a:pt x="152" y="140"/>
                    </a:lnTo>
                    <a:lnTo>
                      <a:pt x="168" y="162"/>
                    </a:lnTo>
                    <a:lnTo>
                      <a:pt x="185" y="183"/>
                    </a:lnTo>
                    <a:lnTo>
                      <a:pt x="206" y="206"/>
                    </a:lnTo>
                    <a:lnTo>
                      <a:pt x="226" y="226"/>
                    </a:lnTo>
                    <a:lnTo>
                      <a:pt x="258" y="252"/>
                    </a:lnTo>
                    <a:lnTo>
                      <a:pt x="286" y="272"/>
                    </a:lnTo>
                    <a:lnTo>
                      <a:pt x="312" y="288"/>
                    </a:lnTo>
                    <a:lnTo>
                      <a:pt x="343" y="304"/>
                    </a:lnTo>
                    <a:lnTo>
                      <a:pt x="358" y="312"/>
                    </a:lnTo>
                    <a:lnTo>
                      <a:pt x="371" y="319"/>
                    </a:lnTo>
                    <a:lnTo>
                      <a:pt x="384" y="325"/>
                    </a:lnTo>
                    <a:lnTo>
                      <a:pt x="396" y="330"/>
                    </a:lnTo>
                    <a:lnTo>
                      <a:pt x="419" y="339"/>
                    </a:lnTo>
                    <a:lnTo>
                      <a:pt x="436" y="344"/>
                    </a:lnTo>
                    <a:lnTo>
                      <a:pt x="449" y="348"/>
                    </a:lnTo>
                    <a:lnTo>
                      <a:pt x="463" y="352"/>
                    </a:lnTo>
                    <a:lnTo>
                      <a:pt x="477" y="355"/>
                    </a:lnTo>
                    <a:lnTo>
                      <a:pt x="489" y="357"/>
                    </a:lnTo>
                    <a:lnTo>
                      <a:pt x="502" y="360"/>
                    </a:lnTo>
                    <a:lnTo>
                      <a:pt x="518" y="362"/>
                    </a:lnTo>
                    <a:lnTo>
                      <a:pt x="534" y="364"/>
                    </a:lnTo>
                    <a:lnTo>
                      <a:pt x="549" y="364"/>
                    </a:lnTo>
                  </a:path>
                </a:pathLst>
              </a:custGeom>
              <a:solidFill>
                <a:srgbClr val="00FF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nvGrpSpPr>
            <p:cNvPr id="25609" name="Group 16"/>
            <p:cNvGrpSpPr>
              <a:grpSpLocks/>
            </p:cNvGrpSpPr>
            <p:nvPr/>
          </p:nvGrpSpPr>
          <p:grpSpPr bwMode="auto">
            <a:xfrm>
              <a:off x="5257800" y="3962400"/>
              <a:ext cx="806450" cy="608013"/>
              <a:chOff x="4020" y="1792"/>
              <a:chExt cx="571" cy="383"/>
            </a:xfrm>
          </p:grpSpPr>
          <p:sp>
            <p:nvSpPr>
              <p:cNvPr id="25616" name="Freeform 17"/>
              <p:cNvSpPr>
                <a:spLocks/>
              </p:cNvSpPr>
              <p:nvPr/>
            </p:nvSpPr>
            <p:spPr bwMode="auto">
              <a:xfrm>
                <a:off x="4020" y="1792"/>
                <a:ext cx="568" cy="376"/>
              </a:xfrm>
              <a:custGeom>
                <a:avLst/>
                <a:gdLst>
                  <a:gd name="T0" fmla="*/ 21 w 568"/>
                  <a:gd name="T1" fmla="*/ 373 h 376"/>
                  <a:gd name="T2" fmla="*/ 60 w 568"/>
                  <a:gd name="T3" fmla="*/ 375 h 376"/>
                  <a:gd name="T4" fmla="*/ 107 w 568"/>
                  <a:gd name="T5" fmla="*/ 373 h 376"/>
                  <a:gd name="T6" fmla="*/ 153 w 568"/>
                  <a:gd name="T7" fmla="*/ 364 h 376"/>
                  <a:gd name="T8" fmla="*/ 205 w 568"/>
                  <a:gd name="T9" fmla="*/ 354 h 376"/>
                  <a:gd name="T10" fmla="*/ 258 w 568"/>
                  <a:gd name="T11" fmla="*/ 337 h 376"/>
                  <a:gd name="T12" fmla="*/ 318 w 568"/>
                  <a:gd name="T13" fmla="*/ 311 h 376"/>
                  <a:gd name="T14" fmla="*/ 370 w 568"/>
                  <a:gd name="T15" fmla="*/ 285 h 376"/>
                  <a:gd name="T16" fmla="*/ 418 w 568"/>
                  <a:gd name="T17" fmla="*/ 249 h 376"/>
                  <a:gd name="T18" fmla="*/ 458 w 568"/>
                  <a:gd name="T19" fmla="*/ 208 h 376"/>
                  <a:gd name="T20" fmla="*/ 477 w 568"/>
                  <a:gd name="T21" fmla="*/ 176 h 376"/>
                  <a:gd name="T22" fmla="*/ 490 w 568"/>
                  <a:gd name="T23" fmla="*/ 148 h 376"/>
                  <a:gd name="T24" fmla="*/ 567 w 568"/>
                  <a:gd name="T25" fmla="*/ 181 h 376"/>
                  <a:gd name="T26" fmla="*/ 544 w 568"/>
                  <a:gd name="T27" fmla="*/ 127 h 376"/>
                  <a:gd name="T28" fmla="*/ 525 w 568"/>
                  <a:gd name="T29" fmla="*/ 66 h 376"/>
                  <a:gd name="T30" fmla="*/ 527 w 568"/>
                  <a:gd name="T31" fmla="*/ 10 h 376"/>
                  <a:gd name="T32" fmla="*/ 486 w 568"/>
                  <a:gd name="T33" fmla="*/ 16 h 376"/>
                  <a:gd name="T34" fmla="*/ 429 w 568"/>
                  <a:gd name="T35" fmla="*/ 44 h 376"/>
                  <a:gd name="T36" fmla="*/ 383 w 568"/>
                  <a:gd name="T37" fmla="*/ 56 h 376"/>
                  <a:gd name="T38" fmla="*/ 420 w 568"/>
                  <a:gd name="T39" fmla="*/ 94 h 376"/>
                  <a:gd name="T40" fmla="*/ 401 w 568"/>
                  <a:gd name="T41" fmla="*/ 140 h 376"/>
                  <a:gd name="T42" fmla="*/ 368 w 568"/>
                  <a:gd name="T43" fmla="*/ 183 h 376"/>
                  <a:gd name="T44" fmla="*/ 325 w 568"/>
                  <a:gd name="T45" fmla="*/ 225 h 376"/>
                  <a:gd name="T46" fmla="*/ 265 w 568"/>
                  <a:gd name="T47" fmla="*/ 271 h 376"/>
                  <a:gd name="T48" fmla="*/ 208 w 568"/>
                  <a:gd name="T49" fmla="*/ 302 h 376"/>
                  <a:gd name="T50" fmla="*/ 180 w 568"/>
                  <a:gd name="T51" fmla="*/ 317 h 376"/>
                  <a:gd name="T52" fmla="*/ 154 w 568"/>
                  <a:gd name="T53" fmla="*/ 327 h 376"/>
                  <a:gd name="T54" fmla="*/ 114 w 568"/>
                  <a:gd name="T55" fmla="*/ 342 h 376"/>
                  <a:gd name="T56" fmla="*/ 87 w 568"/>
                  <a:gd name="T57" fmla="*/ 349 h 376"/>
                  <a:gd name="T58" fmla="*/ 61 w 568"/>
                  <a:gd name="T59" fmla="*/ 355 h 376"/>
                  <a:gd name="T60" fmla="*/ 30 w 568"/>
                  <a:gd name="T61" fmla="*/ 358 h 376"/>
                  <a:gd name="T62" fmla="*/ 0 w 568"/>
                  <a:gd name="T63" fmla="*/ 360 h 37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68"/>
                  <a:gd name="T97" fmla="*/ 0 h 376"/>
                  <a:gd name="T98" fmla="*/ 568 w 568"/>
                  <a:gd name="T99" fmla="*/ 376 h 37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68" h="376">
                    <a:moveTo>
                      <a:pt x="0" y="360"/>
                    </a:moveTo>
                    <a:lnTo>
                      <a:pt x="21" y="373"/>
                    </a:lnTo>
                    <a:lnTo>
                      <a:pt x="43" y="374"/>
                    </a:lnTo>
                    <a:lnTo>
                      <a:pt x="60" y="375"/>
                    </a:lnTo>
                    <a:lnTo>
                      <a:pt x="82" y="375"/>
                    </a:lnTo>
                    <a:lnTo>
                      <a:pt x="107" y="373"/>
                    </a:lnTo>
                    <a:lnTo>
                      <a:pt x="126" y="369"/>
                    </a:lnTo>
                    <a:lnTo>
                      <a:pt x="153" y="364"/>
                    </a:lnTo>
                    <a:lnTo>
                      <a:pt x="180" y="359"/>
                    </a:lnTo>
                    <a:lnTo>
                      <a:pt x="205" y="354"/>
                    </a:lnTo>
                    <a:lnTo>
                      <a:pt x="236" y="345"/>
                    </a:lnTo>
                    <a:lnTo>
                      <a:pt x="258" y="337"/>
                    </a:lnTo>
                    <a:lnTo>
                      <a:pt x="287" y="324"/>
                    </a:lnTo>
                    <a:lnTo>
                      <a:pt x="318" y="311"/>
                    </a:lnTo>
                    <a:lnTo>
                      <a:pt x="348" y="296"/>
                    </a:lnTo>
                    <a:lnTo>
                      <a:pt x="370" y="285"/>
                    </a:lnTo>
                    <a:lnTo>
                      <a:pt x="397" y="265"/>
                    </a:lnTo>
                    <a:lnTo>
                      <a:pt x="418" y="249"/>
                    </a:lnTo>
                    <a:lnTo>
                      <a:pt x="438" y="229"/>
                    </a:lnTo>
                    <a:lnTo>
                      <a:pt x="458" y="208"/>
                    </a:lnTo>
                    <a:lnTo>
                      <a:pt x="467" y="194"/>
                    </a:lnTo>
                    <a:lnTo>
                      <a:pt x="477" y="176"/>
                    </a:lnTo>
                    <a:lnTo>
                      <a:pt x="484" y="162"/>
                    </a:lnTo>
                    <a:lnTo>
                      <a:pt x="490" y="148"/>
                    </a:lnTo>
                    <a:lnTo>
                      <a:pt x="493" y="136"/>
                    </a:lnTo>
                    <a:lnTo>
                      <a:pt x="567" y="181"/>
                    </a:lnTo>
                    <a:lnTo>
                      <a:pt x="555" y="157"/>
                    </a:lnTo>
                    <a:lnTo>
                      <a:pt x="544" y="127"/>
                    </a:lnTo>
                    <a:lnTo>
                      <a:pt x="533" y="98"/>
                    </a:lnTo>
                    <a:lnTo>
                      <a:pt x="525" y="66"/>
                    </a:lnTo>
                    <a:lnTo>
                      <a:pt x="522" y="44"/>
                    </a:lnTo>
                    <a:lnTo>
                      <a:pt x="527" y="10"/>
                    </a:lnTo>
                    <a:lnTo>
                      <a:pt x="511" y="0"/>
                    </a:lnTo>
                    <a:lnTo>
                      <a:pt x="486" y="16"/>
                    </a:lnTo>
                    <a:lnTo>
                      <a:pt x="460" y="31"/>
                    </a:lnTo>
                    <a:lnTo>
                      <a:pt x="429" y="44"/>
                    </a:lnTo>
                    <a:lnTo>
                      <a:pt x="400" y="52"/>
                    </a:lnTo>
                    <a:lnTo>
                      <a:pt x="383" y="56"/>
                    </a:lnTo>
                    <a:lnTo>
                      <a:pt x="358" y="57"/>
                    </a:lnTo>
                    <a:lnTo>
                      <a:pt x="420" y="94"/>
                    </a:lnTo>
                    <a:lnTo>
                      <a:pt x="411" y="119"/>
                    </a:lnTo>
                    <a:lnTo>
                      <a:pt x="401" y="140"/>
                    </a:lnTo>
                    <a:lnTo>
                      <a:pt x="385" y="162"/>
                    </a:lnTo>
                    <a:lnTo>
                      <a:pt x="368" y="183"/>
                    </a:lnTo>
                    <a:lnTo>
                      <a:pt x="346" y="206"/>
                    </a:lnTo>
                    <a:lnTo>
                      <a:pt x="325" y="225"/>
                    </a:lnTo>
                    <a:lnTo>
                      <a:pt x="294" y="250"/>
                    </a:lnTo>
                    <a:lnTo>
                      <a:pt x="265" y="271"/>
                    </a:lnTo>
                    <a:lnTo>
                      <a:pt x="239" y="287"/>
                    </a:lnTo>
                    <a:lnTo>
                      <a:pt x="208" y="302"/>
                    </a:lnTo>
                    <a:lnTo>
                      <a:pt x="193" y="310"/>
                    </a:lnTo>
                    <a:lnTo>
                      <a:pt x="180" y="317"/>
                    </a:lnTo>
                    <a:lnTo>
                      <a:pt x="166" y="323"/>
                    </a:lnTo>
                    <a:lnTo>
                      <a:pt x="154" y="327"/>
                    </a:lnTo>
                    <a:lnTo>
                      <a:pt x="131" y="336"/>
                    </a:lnTo>
                    <a:lnTo>
                      <a:pt x="114" y="342"/>
                    </a:lnTo>
                    <a:lnTo>
                      <a:pt x="101" y="346"/>
                    </a:lnTo>
                    <a:lnTo>
                      <a:pt x="87" y="349"/>
                    </a:lnTo>
                    <a:lnTo>
                      <a:pt x="73" y="352"/>
                    </a:lnTo>
                    <a:lnTo>
                      <a:pt x="61" y="355"/>
                    </a:lnTo>
                    <a:lnTo>
                      <a:pt x="47" y="357"/>
                    </a:lnTo>
                    <a:lnTo>
                      <a:pt x="30" y="358"/>
                    </a:lnTo>
                    <a:lnTo>
                      <a:pt x="15" y="360"/>
                    </a:lnTo>
                    <a:lnTo>
                      <a:pt x="0" y="360"/>
                    </a:lnTo>
                  </a:path>
                </a:pathLst>
              </a:custGeom>
              <a:solidFill>
                <a:srgbClr val="008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5617" name="Freeform 18"/>
              <p:cNvSpPr>
                <a:spLocks/>
              </p:cNvSpPr>
              <p:nvPr/>
            </p:nvSpPr>
            <p:spPr bwMode="auto">
              <a:xfrm>
                <a:off x="4041" y="1801"/>
                <a:ext cx="550" cy="374"/>
              </a:xfrm>
              <a:custGeom>
                <a:avLst/>
                <a:gdLst>
                  <a:gd name="T0" fmla="*/ 0 w 550"/>
                  <a:gd name="T1" fmla="*/ 364 h 374"/>
                  <a:gd name="T2" fmla="*/ 22 w 550"/>
                  <a:gd name="T3" fmla="*/ 368 h 374"/>
                  <a:gd name="T4" fmla="*/ 40 w 550"/>
                  <a:gd name="T5" fmla="*/ 371 h 374"/>
                  <a:gd name="T6" fmla="*/ 56 w 550"/>
                  <a:gd name="T7" fmla="*/ 372 h 374"/>
                  <a:gd name="T8" fmla="*/ 74 w 550"/>
                  <a:gd name="T9" fmla="*/ 372 h 374"/>
                  <a:gd name="T10" fmla="*/ 100 w 550"/>
                  <a:gd name="T11" fmla="*/ 373 h 374"/>
                  <a:gd name="T12" fmla="*/ 125 w 550"/>
                  <a:gd name="T13" fmla="*/ 371 h 374"/>
                  <a:gd name="T14" fmla="*/ 152 w 550"/>
                  <a:gd name="T15" fmla="*/ 367 h 374"/>
                  <a:gd name="T16" fmla="*/ 178 w 550"/>
                  <a:gd name="T17" fmla="*/ 361 h 374"/>
                  <a:gd name="T18" fmla="*/ 202 w 550"/>
                  <a:gd name="T19" fmla="*/ 355 h 374"/>
                  <a:gd name="T20" fmla="*/ 233 w 550"/>
                  <a:gd name="T21" fmla="*/ 346 h 374"/>
                  <a:gd name="T22" fmla="*/ 255 w 550"/>
                  <a:gd name="T23" fmla="*/ 338 h 374"/>
                  <a:gd name="T24" fmla="*/ 283 w 550"/>
                  <a:gd name="T25" fmla="*/ 326 h 374"/>
                  <a:gd name="T26" fmla="*/ 315 w 550"/>
                  <a:gd name="T27" fmla="*/ 312 h 374"/>
                  <a:gd name="T28" fmla="*/ 345 w 550"/>
                  <a:gd name="T29" fmla="*/ 297 h 374"/>
                  <a:gd name="T30" fmla="*/ 366 w 550"/>
                  <a:gd name="T31" fmla="*/ 286 h 374"/>
                  <a:gd name="T32" fmla="*/ 393 w 550"/>
                  <a:gd name="T33" fmla="*/ 265 h 374"/>
                  <a:gd name="T34" fmla="*/ 414 w 550"/>
                  <a:gd name="T35" fmla="*/ 249 h 374"/>
                  <a:gd name="T36" fmla="*/ 434 w 550"/>
                  <a:gd name="T37" fmla="*/ 229 h 374"/>
                  <a:gd name="T38" fmla="*/ 453 w 550"/>
                  <a:gd name="T39" fmla="*/ 207 h 374"/>
                  <a:gd name="T40" fmla="*/ 463 w 550"/>
                  <a:gd name="T41" fmla="*/ 194 h 374"/>
                  <a:gd name="T42" fmla="*/ 472 w 550"/>
                  <a:gd name="T43" fmla="*/ 176 h 374"/>
                  <a:gd name="T44" fmla="*/ 478 w 550"/>
                  <a:gd name="T45" fmla="*/ 162 h 374"/>
                  <a:gd name="T46" fmla="*/ 485 w 550"/>
                  <a:gd name="T47" fmla="*/ 148 h 374"/>
                  <a:gd name="T48" fmla="*/ 488 w 550"/>
                  <a:gd name="T49" fmla="*/ 136 h 374"/>
                  <a:gd name="T50" fmla="*/ 549 w 550"/>
                  <a:gd name="T51" fmla="*/ 173 h 374"/>
                  <a:gd name="T52" fmla="*/ 538 w 550"/>
                  <a:gd name="T53" fmla="*/ 147 h 374"/>
                  <a:gd name="T54" fmla="*/ 529 w 550"/>
                  <a:gd name="T55" fmla="*/ 123 h 374"/>
                  <a:gd name="T56" fmla="*/ 518 w 550"/>
                  <a:gd name="T57" fmla="*/ 91 h 374"/>
                  <a:gd name="T58" fmla="*/ 511 w 550"/>
                  <a:gd name="T59" fmla="*/ 59 h 374"/>
                  <a:gd name="T60" fmla="*/ 506 w 550"/>
                  <a:gd name="T61" fmla="*/ 31 h 374"/>
                  <a:gd name="T62" fmla="*/ 507 w 550"/>
                  <a:gd name="T63" fmla="*/ 0 h 374"/>
                  <a:gd name="T64" fmla="*/ 483 w 550"/>
                  <a:gd name="T65" fmla="*/ 16 h 374"/>
                  <a:gd name="T66" fmla="*/ 456 w 550"/>
                  <a:gd name="T67" fmla="*/ 30 h 374"/>
                  <a:gd name="T68" fmla="*/ 426 w 550"/>
                  <a:gd name="T69" fmla="*/ 44 h 374"/>
                  <a:gd name="T70" fmla="*/ 397 w 550"/>
                  <a:gd name="T71" fmla="*/ 53 h 374"/>
                  <a:gd name="T72" fmla="*/ 380 w 550"/>
                  <a:gd name="T73" fmla="*/ 56 h 374"/>
                  <a:gd name="T74" fmla="*/ 355 w 550"/>
                  <a:gd name="T75" fmla="*/ 57 h 374"/>
                  <a:gd name="T76" fmla="*/ 417 w 550"/>
                  <a:gd name="T77" fmla="*/ 95 h 374"/>
                  <a:gd name="T78" fmla="*/ 408 w 550"/>
                  <a:gd name="T79" fmla="*/ 119 h 374"/>
                  <a:gd name="T80" fmla="*/ 397 w 550"/>
                  <a:gd name="T81" fmla="*/ 140 h 374"/>
                  <a:gd name="T82" fmla="*/ 381 w 550"/>
                  <a:gd name="T83" fmla="*/ 162 h 374"/>
                  <a:gd name="T84" fmla="*/ 364 w 550"/>
                  <a:gd name="T85" fmla="*/ 183 h 374"/>
                  <a:gd name="T86" fmla="*/ 343 w 550"/>
                  <a:gd name="T87" fmla="*/ 206 h 374"/>
                  <a:gd name="T88" fmla="*/ 323 w 550"/>
                  <a:gd name="T89" fmla="*/ 226 h 374"/>
                  <a:gd name="T90" fmla="*/ 291 w 550"/>
                  <a:gd name="T91" fmla="*/ 252 h 374"/>
                  <a:gd name="T92" fmla="*/ 263 w 550"/>
                  <a:gd name="T93" fmla="*/ 272 h 374"/>
                  <a:gd name="T94" fmla="*/ 237 w 550"/>
                  <a:gd name="T95" fmla="*/ 288 h 374"/>
                  <a:gd name="T96" fmla="*/ 206 w 550"/>
                  <a:gd name="T97" fmla="*/ 304 h 374"/>
                  <a:gd name="T98" fmla="*/ 191 w 550"/>
                  <a:gd name="T99" fmla="*/ 312 h 374"/>
                  <a:gd name="T100" fmla="*/ 178 w 550"/>
                  <a:gd name="T101" fmla="*/ 319 h 374"/>
                  <a:gd name="T102" fmla="*/ 165 w 550"/>
                  <a:gd name="T103" fmla="*/ 325 h 374"/>
                  <a:gd name="T104" fmla="*/ 153 w 550"/>
                  <a:gd name="T105" fmla="*/ 330 h 374"/>
                  <a:gd name="T106" fmla="*/ 130 w 550"/>
                  <a:gd name="T107" fmla="*/ 339 h 374"/>
                  <a:gd name="T108" fmla="*/ 113 w 550"/>
                  <a:gd name="T109" fmla="*/ 344 h 374"/>
                  <a:gd name="T110" fmla="*/ 100 w 550"/>
                  <a:gd name="T111" fmla="*/ 348 h 374"/>
                  <a:gd name="T112" fmla="*/ 86 w 550"/>
                  <a:gd name="T113" fmla="*/ 352 h 374"/>
                  <a:gd name="T114" fmla="*/ 72 w 550"/>
                  <a:gd name="T115" fmla="*/ 355 h 374"/>
                  <a:gd name="T116" fmla="*/ 60 w 550"/>
                  <a:gd name="T117" fmla="*/ 357 h 374"/>
                  <a:gd name="T118" fmla="*/ 47 w 550"/>
                  <a:gd name="T119" fmla="*/ 360 h 374"/>
                  <a:gd name="T120" fmla="*/ 31 w 550"/>
                  <a:gd name="T121" fmla="*/ 362 h 374"/>
                  <a:gd name="T122" fmla="*/ 15 w 550"/>
                  <a:gd name="T123" fmla="*/ 364 h 374"/>
                  <a:gd name="T124" fmla="*/ 0 w 550"/>
                  <a:gd name="T125" fmla="*/ 364 h 37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50"/>
                  <a:gd name="T190" fmla="*/ 0 h 374"/>
                  <a:gd name="T191" fmla="*/ 550 w 550"/>
                  <a:gd name="T192" fmla="*/ 374 h 37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50" h="374">
                    <a:moveTo>
                      <a:pt x="0" y="364"/>
                    </a:moveTo>
                    <a:lnTo>
                      <a:pt x="22" y="368"/>
                    </a:lnTo>
                    <a:lnTo>
                      <a:pt x="40" y="371"/>
                    </a:lnTo>
                    <a:lnTo>
                      <a:pt x="56" y="372"/>
                    </a:lnTo>
                    <a:lnTo>
                      <a:pt x="74" y="372"/>
                    </a:lnTo>
                    <a:lnTo>
                      <a:pt x="100" y="373"/>
                    </a:lnTo>
                    <a:lnTo>
                      <a:pt x="125" y="371"/>
                    </a:lnTo>
                    <a:lnTo>
                      <a:pt x="152" y="367"/>
                    </a:lnTo>
                    <a:lnTo>
                      <a:pt x="178" y="361"/>
                    </a:lnTo>
                    <a:lnTo>
                      <a:pt x="202" y="355"/>
                    </a:lnTo>
                    <a:lnTo>
                      <a:pt x="233" y="346"/>
                    </a:lnTo>
                    <a:lnTo>
                      <a:pt x="255" y="338"/>
                    </a:lnTo>
                    <a:lnTo>
                      <a:pt x="283" y="326"/>
                    </a:lnTo>
                    <a:lnTo>
                      <a:pt x="315" y="312"/>
                    </a:lnTo>
                    <a:lnTo>
                      <a:pt x="345" y="297"/>
                    </a:lnTo>
                    <a:lnTo>
                      <a:pt x="366" y="286"/>
                    </a:lnTo>
                    <a:lnTo>
                      <a:pt x="393" y="265"/>
                    </a:lnTo>
                    <a:lnTo>
                      <a:pt x="414" y="249"/>
                    </a:lnTo>
                    <a:lnTo>
                      <a:pt x="434" y="229"/>
                    </a:lnTo>
                    <a:lnTo>
                      <a:pt x="453" y="207"/>
                    </a:lnTo>
                    <a:lnTo>
                      <a:pt x="463" y="194"/>
                    </a:lnTo>
                    <a:lnTo>
                      <a:pt x="472" y="176"/>
                    </a:lnTo>
                    <a:lnTo>
                      <a:pt x="478" y="162"/>
                    </a:lnTo>
                    <a:lnTo>
                      <a:pt x="485" y="148"/>
                    </a:lnTo>
                    <a:lnTo>
                      <a:pt x="488" y="136"/>
                    </a:lnTo>
                    <a:lnTo>
                      <a:pt x="549" y="173"/>
                    </a:lnTo>
                    <a:lnTo>
                      <a:pt x="538" y="147"/>
                    </a:lnTo>
                    <a:lnTo>
                      <a:pt x="529" y="123"/>
                    </a:lnTo>
                    <a:lnTo>
                      <a:pt x="518" y="91"/>
                    </a:lnTo>
                    <a:lnTo>
                      <a:pt x="511" y="59"/>
                    </a:lnTo>
                    <a:lnTo>
                      <a:pt x="506" y="31"/>
                    </a:lnTo>
                    <a:lnTo>
                      <a:pt x="507" y="0"/>
                    </a:lnTo>
                    <a:lnTo>
                      <a:pt x="483" y="16"/>
                    </a:lnTo>
                    <a:lnTo>
                      <a:pt x="456" y="30"/>
                    </a:lnTo>
                    <a:lnTo>
                      <a:pt x="426" y="44"/>
                    </a:lnTo>
                    <a:lnTo>
                      <a:pt x="397" y="53"/>
                    </a:lnTo>
                    <a:lnTo>
                      <a:pt x="380" y="56"/>
                    </a:lnTo>
                    <a:lnTo>
                      <a:pt x="355" y="57"/>
                    </a:lnTo>
                    <a:lnTo>
                      <a:pt x="417" y="95"/>
                    </a:lnTo>
                    <a:lnTo>
                      <a:pt x="408" y="119"/>
                    </a:lnTo>
                    <a:lnTo>
                      <a:pt x="397" y="140"/>
                    </a:lnTo>
                    <a:lnTo>
                      <a:pt x="381" y="162"/>
                    </a:lnTo>
                    <a:lnTo>
                      <a:pt x="364" y="183"/>
                    </a:lnTo>
                    <a:lnTo>
                      <a:pt x="343" y="206"/>
                    </a:lnTo>
                    <a:lnTo>
                      <a:pt x="323" y="226"/>
                    </a:lnTo>
                    <a:lnTo>
                      <a:pt x="291" y="252"/>
                    </a:lnTo>
                    <a:lnTo>
                      <a:pt x="263" y="272"/>
                    </a:lnTo>
                    <a:lnTo>
                      <a:pt x="237" y="288"/>
                    </a:lnTo>
                    <a:lnTo>
                      <a:pt x="206" y="304"/>
                    </a:lnTo>
                    <a:lnTo>
                      <a:pt x="191" y="312"/>
                    </a:lnTo>
                    <a:lnTo>
                      <a:pt x="178" y="319"/>
                    </a:lnTo>
                    <a:lnTo>
                      <a:pt x="165" y="325"/>
                    </a:lnTo>
                    <a:lnTo>
                      <a:pt x="153" y="330"/>
                    </a:lnTo>
                    <a:lnTo>
                      <a:pt x="130" y="339"/>
                    </a:lnTo>
                    <a:lnTo>
                      <a:pt x="113" y="344"/>
                    </a:lnTo>
                    <a:lnTo>
                      <a:pt x="100" y="348"/>
                    </a:lnTo>
                    <a:lnTo>
                      <a:pt x="86" y="352"/>
                    </a:lnTo>
                    <a:lnTo>
                      <a:pt x="72" y="355"/>
                    </a:lnTo>
                    <a:lnTo>
                      <a:pt x="60" y="357"/>
                    </a:lnTo>
                    <a:lnTo>
                      <a:pt x="47" y="360"/>
                    </a:lnTo>
                    <a:lnTo>
                      <a:pt x="31" y="362"/>
                    </a:lnTo>
                    <a:lnTo>
                      <a:pt x="15" y="364"/>
                    </a:lnTo>
                    <a:lnTo>
                      <a:pt x="0" y="364"/>
                    </a:lnTo>
                  </a:path>
                </a:pathLst>
              </a:custGeom>
              <a:solidFill>
                <a:srgbClr val="00FF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nvGrpSpPr>
            <p:cNvPr id="25610" name="Group 19"/>
            <p:cNvGrpSpPr>
              <a:grpSpLocks/>
            </p:cNvGrpSpPr>
            <p:nvPr/>
          </p:nvGrpSpPr>
          <p:grpSpPr bwMode="auto">
            <a:xfrm>
              <a:off x="6400800" y="3962400"/>
              <a:ext cx="806450" cy="608013"/>
              <a:chOff x="4020" y="1792"/>
              <a:chExt cx="571" cy="383"/>
            </a:xfrm>
          </p:grpSpPr>
          <p:sp>
            <p:nvSpPr>
              <p:cNvPr id="25614" name="Freeform 20"/>
              <p:cNvSpPr>
                <a:spLocks/>
              </p:cNvSpPr>
              <p:nvPr/>
            </p:nvSpPr>
            <p:spPr bwMode="auto">
              <a:xfrm>
                <a:off x="4020" y="1792"/>
                <a:ext cx="568" cy="376"/>
              </a:xfrm>
              <a:custGeom>
                <a:avLst/>
                <a:gdLst>
                  <a:gd name="T0" fmla="*/ 21 w 568"/>
                  <a:gd name="T1" fmla="*/ 373 h 376"/>
                  <a:gd name="T2" fmla="*/ 60 w 568"/>
                  <a:gd name="T3" fmla="*/ 375 h 376"/>
                  <a:gd name="T4" fmla="*/ 107 w 568"/>
                  <a:gd name="T5" fmla="*/ 373 h 376"/>
                  <a:gd name="T6" fmla="*/ 153 w 568"/>
                  <a:gd name="T7" fmla="*/ 364 h 376"/>
                  <a:gd name="T8" fmla="*/ 205 w 568"/>
                  <a:gd name="T9" fmla="*/ 354 h 376"/>
                  <a:gd name="T10" fmla="*/ 258 w 568"/>
                  <a:gd name="T11" fmla="*/ 337 h 376"/>
                  <a:gd name="T12" fmla="*/ 318 w 568"/>
                  <a:gd name="T13" fmla="*/ 311 h 376"/>
                  <a:gd name="T14" fmla="*/ 370 w 568"/>
                  <a:gd name="T15" fmla="*/ 285 h 376"/>
                  <a:gd name="T16" fmla="*/ 418 w 568"/>
                  <a:gd name="T17" fmla="*/ 249 h 376"/>
                  <a:gd name="T18" fmla="*/ 458 w 568"/>
                  <a:gd name="T19" fmla="*/ 208 h 376"/>
                  <a:gd name="T20" fmla="*/ 477 w 568"/>
                  <a:gd name="T21" fmla="*/ 176 h 376"/>
                  <a:gd name="T22" fmla="*/ 490 w 568"/>
                  <a:gd name="T23" fmla="*/ 148 h 376"/>
                  <a:gd name="T24" fmla="*/ 567 w 568"/>
                  <a:gd name="T25" fmla="*/ 181 h 376"/>
                  <a:gd name="T26" fmla="*/ 544 w 568"/>
                  <a:gd name="T27" fmla="*/ 127 h 376"/>
                  <a:gd name="T28" fmla="*/ 525 w 568"/>
                  <a:gd name="T29" fmla="*/ 66 h 376"/>
                  <a:gd name="T30" fmla="*/ 527 w 568"/>
                  <a:gd name="T31" fmla="*/ 10 h 376"/>
                  <a:gd name="T32" fmla="*/ 486 w 568"/>
                  <a:gd name="T33" fmla="*/ 16 h 376"/>
                  <a:gd name="T34" fmla="*/ 429 w 568"/>
                  <a:gd name="T35" fmla="*/ 44 h 376"/>
                  <a:gd name="T36" fmla="*/ 383 w 568"/>
                  <a:gd name="T37" fmla="*/ 56 h 376"/>
                  <a:gd name="T38" fmla="*/ 420 w 568"/>
                  <a:gd name="T39" fmla="*/ 94 h 376"/>
                  <a:gd name="T40" fmla="*/ 401 w 568"/>
                  <a:gd name="T41" fmla="*/ 140 h 376"/>
                  <a:gd name="T42" fmla="*/ 368 w 568"/>
                  <a:gd name="T43" fmla="*/ 183 h 376"/>
                  <a:gd name="T44" fmla="*/ 325 w 568"/>
                  <a:gd name="T45" fmla="*/ 225 h 376"/>
                  <a:gd name="T46" fmla="*/ 265 w 568"/>
                  <a:gd name="T47" fmla="*/ 271 h 376"/>
                  <a:gd name="T48" fmla="*/ 208 w 568"/>
                  <a:gd name="T49" fmla="*/ 302 h 376"/>
                  <a:gd name="T50" fmla="*/ 180 w 568"/>
                  <a:gd name="T51" fmla="*/ 317 h 376"/>
                  <a:gd name="T52" fmla="*/ 154 w 568"/>
                  <a:gd name="T53" fmla="*/ 327 h 376"/>
                  <a:gd name="T54" fmla="*/ 114 w 568"/>
                  <a:gd name="T55" fmla="*/ 342 h 376"/>
                  <a:gd name="T56" fmla="*/ 87 w 568"/>
                  <a:gd name="T57" fmla="*/ 349 h 376"/>
                  <a:gd name="T58" fmla="*/ 61 w 568"/>
                  <a:gd name="T59" fmla="*/ 355 h 376"/>
                  <a:gd name="T60" fmla="*/ 30 w 568"/>
                  <a:gd name="T61" fmla="*/ 358 h 376"/>
                  <a:gd name="T62" fmla="*/ 0 w 568"/>
                  <a:gd name="T63" fmla="*/ 360 h 37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68"/>
                  <a:gd name="T97" fmla="*/ 0 h 376"/>
                  <a:gd name="T98" fmla="*/ 568 w 568"/>
                  <a:gd name="T99" fmla="*/ 376 h 37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68" h="376">
                    <a:moveTo>
                      <a:pt x="0" y="360"/>
                    </a:moveTo>
                    <a:lnTo>
                      <a:pt x="21" y="373"/>
                    </a:lnTo>
                    <a:lnTo>
                      <a:pt x="43" y="374"/>
                    </a:lnTo>
                    <a:lnTo>
                      <a:pt x="60" y="375"/>
                    </a:lnTo>
                    <a:lnTo>
                      <a:pt x="82" y="375"/>
                    </a:lnTo>
                    <a:lnTo>
                      <a:pt x="107" y="373"/>
                    </a:lnTo>
                    <a:lnTo>
                      <a:pt x="126" y="369"/>
                    </a:lnTo>
                    <a:lnTo>
                      <a:pt x="153" y="364"/>
                    </a:lnTo>
                    <a:lnTo>
                      <a:pt x="180" y="359"/>
                    </a:lnTo>
                    <a:lnTo>
                      <a:pt x="205" y="354"/>
                    </a:lnTo>
                    <a:lnTo>
                      <a:pt x="236" y="345"/>
                    </a:lnTo>
                    <a:lnTo>
                      <a:pt x="258" y="337"/>
                    </a:lnTo>
                    <a:lnTo>
                      <a:pt x="287" y="324"/>
                    </a:lnTo>
                    <a:lnTo>
                      <a:pt x="318" y="311"/>
                    </a:lnTo>
                    <a:lnTo>
                      <a:pt x="348" y="296"/>
                    </a:lnTo>
                    <a:lnTo>
                      <a:pt x="370" y="285"/>
                    </a:lnTo>
                    <a:lnTo>
                      <a:pt x="397" y="265"/>
                    </a:lnTo>
                    <a:lnTo>
                      <a:pt x="418" y="249"/>
                    </a:lnTo>
                    <a:lnTo>
                      <a:pt x="438" y="229"/>
                    </a:lnTo>
                    <a:lnTo>
                      <a:pt x="458" y="208"/>
                    </a:lnTo>
                    <a:lnTo>
                      <a:pt x="467" y="194"/>
                    </a:lnTo>
                    <a:lnTo>
                      <a:pt x="477" y="176"/>
                    </a:lnTo>
                    <a:lnTo>
                      <a:pt x="484" y="162"/>
                    </a:lnTo>
                    <a:lnTo>
                      <a:pt x="490" y="148"/>
                    </a:lnTo>
                    <a:lnTo>
                      <a:pt x="493" y="136"/>
                    </a:lnTo>
                    <a:lnTo>
                      <a:pt x="567" y="181"/>
                    </a:lnTo>
                    <a:lnTo>
                      <a:pt x="555" y="157"/>
                    </a:lnTo>
                    <a:lnTo>
                      <a:pt x="544" y="127"/>
                    </a:lnTo>
                    <a:lnTo>
                      <a:pt x="533" y="98"/>
                    </a:lnTo>
                    <a:lnTo>
                      <a:pt x="525" y="66"/>
                    </a:lnTo>
                    <a:lnTo>
                      <a:pt x="522" y="44"/>
                    </a:lnTo>
                    <a:lnTo>
                      <a:pt x="527" y="10"/>
                    </a:lnTo>
                    <a:lnTo>
                      <a:pt x="511" y="0"/>
                    </a:lnTo>
                    <a:lnTo>
                      <a:pt x="486" y="16"/>
                    </a:lnTo>
                    <a:lnTo>
                      <a:pt x="460" y="31"/>
                    </a:lnTo>
                    <a:lnTo>
                      <a:pt x="429" y="44"/>
                    </a:lnTo>
                    <a:lnTo>
                      <a:pt x="400" y="52"/>
                    </a:lnTo>
                    <a:lnTo>
                      <a:pt x="383" y="56"/>
                    </a:lnTo>
                    <a:lnTo>
                      <a:pt x="358" y="57"/>
                    </a:lnTo>
                    <a:lnTo>
                      <a:pt x="420" y="94"/>
                    </a:lnTo>
                    <a:lnTo>
                      <a:pt x="411" y="119"/>
                    </a:lnTo>
                    <a:lnTo>
                      <a:pt x="401" y="140"/>
                    </a:lnTo>
                    <a:lnTo>
                      <a:pt x="385" y="162"/>
                    </a:lnTo>
                    <a:lnTo>
                      <a:pt x="368" y="183"/>
                    </a:lnTo>
                    <a:lnTo>
                      <a:pt x="346" y="206"/>
                    </a:lnTo>
                    <a:lnTo>
                      <a:pt x="325" y="225"/>
                    </a:lnTo>
                    <a:lnTo>
                      <a:pt x="294" y="250"/>
                    </a:lnTo>
                    <a:lnTo>
                      <a:pt x="265" y="271"/>
                    </a:lnTo>
                    <a:lnTo>
                      <a:pt x="239" y="287"/>
                    </a:lnTo>
                    <a:lnTo>
                      <a:pt x="208" y="302"/>
                    </a:lnTo>
                    <a:lnTo>
                      <a:pt x="193" y="310"/>
                    </a:lnTo>
                    <a:lnTo>
                      <a:pt x="180" y="317"/>
                    </a:lnTo>
                    <a:lnTo>
                      <a:pt x="166" y="323"/>
                    </a:lnTo>
                    <a:lnTo>
                      <a:pt x="154" y="327"/>
                    </a:lnTo>
                    <a:lnTo>
                      <a:pt x="131" y="336"/>
                    </a:lnTo>
                    <a:lnTo>
                      <a:pt x="114" y="342"/>
                    </a:lnTo>
                    <a:lnTo>
                      <a:pt x="101" y="346"/>
                    </a:lnTo>
                    <a:lnTo>
                      <a:pt x="87" y="349"/>
                    </a:lnTo>
                    <a:lnTo>
                      <a:pt x="73" y="352"/>
                    </a:lnTo>
                    <a:lnTo>
                      <a:pt x="61" y="355"/>
                    </a:lnTo>
                    <a:lnTo>
                      <a:pt x="47" y="357"/>
                    </a:lnTo>
                    <a:lnTo>
                      <a:pt x="30" y="358"/>
                    </a:lnTo>
                    <a:lnTo>
                      <a:pt x="15" y="360"/>
                    </a:lnTo>
                    <a:lnTo>
                      <a:pt x="0" y="360"/>
                    </a:lnTo>
                  </a:path>
                </a:pathLst>
              </a:custGeom>
              <a:solidFill>
                <a:srgbClr val="008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5615" name="Freeform 21"/>
              <p:cNvSpPr>
                <a:spLocks/>
              </p:cNvSpPr>
              <p:nvPr/>
            </p:nvSpPr>
            <p:spPr bwMode="auto">
              <a:xfrm>
                <a:off x="4041" y="1801"/>
                <a:ext cx="550" cy="374"/>
              </a:xfrm>
              <a:custGeom>
                <a:avLst/>
                <a:gdLst>
                  <a:gd name="T0" fmla="*/ 0 w 550"/>
                  <a:gd name="T1" fmla="*/ 364 h 374"/>
                  <a:gd name="T2" fmla="*/ 22 w 550"/>
                  <a:gd name="T3" fmla="*/ 368 h 374"/>
                  <a:gd name="T4" fmla="*/ 40 w 550"/>
                  <a:gd name="T5" fmla="*/ 371 h 374"/>
                  <a:gd name="T6" fmla="*/ 56 w 550"/>
                  <a:gd name="T7" fmla="*/ 372 h 374"/>
                  <a:gd name="T8" fmla="*/ 74 w 550"/>
                  <a:gd name="T9" fmla="*/ 372 h 374"/>
                  <a:gd name="T10" fmla="*/ 100 w 550"/>
                  <a:gd name="T11" fmla="*/ 373 h 374"/>
                  <a:gd name="T12" fmla="*/ 125 w 550"/>
                  <a:gd name="T13" fmla="*/ 371 h 374"/>
                  <a:gd name="T14" fmla="*/ 152 w 550"/>
                  <a:gd name="T15" fmla="*/ 367 h 374"/>
                  <a:gd name="T16" fmla="*/ 178 w 550"/>
                  <a:gd name="T17" fmla="*/ 361 h 374"/>
                  <a:gd name="T18" fmla="*/ 202 w 550"/>
                  <a:gd name="T19" fmla="*/ 355 h 374"/>
                  <a:gd name="T20" fmla="*/ 233 w 550"/>
                  <a:gd name="T21" fmla="*/ 346 h 374"/>
                  <a:gd name="T22" fmla="*/ 255 w 550"/>
                  <a:gd name="T23" fmla="*/ 338 h 374"/>
                  <a:gd name="T24" fmla="*/ 283 w 550"/>
                  <a:gd name="T25" fmla="*/ 326 h 374"/>
                  <a:gd name="T26" fmla="*/ 315 w 550"/>
                  <a:gd name="T27" fmla="*/ 312 h 374"/>
                  <a:gd name="T28" fmla="*/ 345 w 550"/>
                  <a:gd name="T29" fmla="*/ 297 h 374"/>
                  <a:gd name="T30" fmla="*/ 366 w 550"/>
                  <a:gd name="T31" fmla="*/ 286 h 374"/>
                  <a:gd name="T32" fmla="*/ 393 w 550"/>
                  <a:gd name="T33" fmla="*/ 265 h 374"/>
                  <a:gd name="T34" fmla="*/ 414 w 550"/>
                  <a:gd name="T35" fmla="*/ 249 h 374"/>
                  <a:gd name="T36" fmla="*/ 434 w 550"/>
                  <a:gd name="T37" fmla="*/ 229 h 374"/>
                  <a:gd name="T38" fmla="*/ 453 w 550"/>
                  <a:gd name="T39" fmla="*/ 207 h 374"/>
                  <a:gd name="T40" fmla="*/ 463 w 550"/>
                  <a:gd name="T41" fmla="*/ 194 h 374"/>
                  <a:gd name="T42" fmla="*/ 472 w 550"/>
                  <a:gd name="T43" fmla="*/ 176 h 374"/>
                  <a:gd name="T44" fmla="*/ 478 w 550"/>
                  <a:gd name="T45" fmla="*/ 162 h 374"/>
                  <a:gd name="T46" fmla="*/ 485 w 550"/>
                  <a:gd name="T47" fmla="*/ 148 h 374"/>
                  <a:gd name="T48" fmla="*/ 488 w 550"/>
                  <a:gd name="T49" fmla="*/ 136 h 374"/>
                  <a:gd name="T50" fmla="*/ 549 w 550"/>
                  <a:gd name="T51" fmla="*/ 173 h 374"/>
                  <a:gd name="T52" fmla="*/ 538 w 550"/>
                  <a:gd name="T53" fmla="*/ 147 h 374"/>
                  <a:gd name="T54" fmla="*/ 529 w 550"/>
                  <a:gd name="T55" fmla="*/ 123 h 374"/>
                  <a:gd name="T56" fmla="*/ 518 w 550"/>
                  <a:gd name="T57" fmla="*/ 91 h 374"/>
                  <a:gd name="T58" fmla="*/ 511 w 550"/>
                  <a:gd name="T59" fmla="*/ 59 h 374"/>
                  <a:gd name="T60" fmla="*/ 506 w 550"/>
                  <a:gd name="T61" fmla="*/ 31 h 374"/>
                  <a:gd name="T62" fmla="*/ 507 w 550"/>
                  <a:gd name="T63" fmla="*/ 0 h 374"/>
                  <a:gd name="T64" fmla="*/ 483 w 550"/>
                  <a:gd name="T65" fmla="*/ 16 h 374"/>
                  <a:gd name="T66" fmla="*/ 456 w 550"/>
                  <a:gd name="T67" fmla="*/ 30 h 374"/>
                  <a:gd name="T68" fmla="*/ 426 w 550"/>
                  <a:gd name="T69" fmla="*/ 44 h 374"/>
                  <a:gd name="T70" fmla="*/ 397 w 550"/>
                  <a:gd name="T71" fmla="*/ 53 h 374"/>
                  <a:gd name="T72" fmla="*/ 380 w 550"/>
                  <a:gd name="T73" fmla="*/ 56 h 374"/>
                  <a:gd name="T74" fmla="*/ 355 w 550"/>
                  <a:gd name="T75" fmla="*/ 57 h 374"/>
                  <a:gd name="T76" fmla="*/ 417 w 550"/>
                  <a:gd name="T77" fmla="*/ 95 h 374"/>
                  <a:gd name="T78" fmla="*/ 408 w 550"/>
                  <a:gd name="T79" fmla="*/ 119 h 374"/>
                  <a:gd name="T80" fmla="*/ 397 w 550"/>
                  <a:gd name="T81" fmla="*/ 140 h 374"/>
                  <a:gd name="T82" fmla="*/ 381 w 550"/>
                  <a:gd name="T83" fmla="*/ 162 h 374"/>
                  <a:gd name="T84" fmla="*/ 364 w 550"/>
                  <a:gd name="T85" fmla="*/ 183 h 374"/>
                  <a:gd name="T86" fmla="*/ 343 w 550"/>
                  <a:gd name="T87" fmla="*/ 206 h 374"/>
                  <a:gd name="T88" fmla="*/ 323 w 550"/>
                  <a:gd name="T89" fmla="*/ 226 h 374"/>
                  <a:gd name="T90" fmla="*/ 291 w 550"/>
                  <a:gd name="T91" fmla="*/ 252 h 374"/>
                  <a:gd name="T92" fmla="*/ 263 w 550"/>
                  <a:gd name="T93" fmla="*/ 272 h 374"/>
                  <a:gd name="T94" fmla="*/ 237 w 550"/>
                  <a:gd name="T95" fmla="*/ 288 h 374"/>
                  <a:gd name="T96" fmla="*/ 206 w 550"/>
                  <a:gd name="T97" fmla="*/ 304 h 374"/>
                  <a:gd name="T98" fmla="*/ 191 w 550"/>
                  <a:gd name="T99" fmla="*/ 312 h 374"/>
                  <a:gd name="T100" fmla="*/ 178 w 550"/>
                  <a:gd name="T101" fmla="*/ 319 h 374"/>
                  <a:gd name="T102" fmla="*/ 165 w 550"/>
                  <a:gd name="T103" fmla="*/ 325 h 374"/>
                  <a:gd name="T104" fmla="*/ 153 w 550"/>
                  <a:gd name="T105" fmla="*/ 330 h 374"/>
                  <a:gd name="T106" fmla="*/ 130 w 550"/>
                  <a:gd name="T107" fmla="*/ 339 h 374"/>
                  <a:gd name="T108" fmla="*/ 113 w 550"/>
                  <a:gd name="T109" fmla="*/ 344 h 374"/>
                  <a:gd name="T110" fmla="*/ 100 w 550"/>
                  <a:gd name="T111" fmla="*/ 348 h 374"/>
                  <a:gd name="T112" fmla="*/ 86 w 550"/>
                  <a:gd name="T113" fmla="*/ 352 h 374"/>
                  <a:gd name="T114" fmla="*/ 72 w 550"/>
                  <a:gd name="T115" fmla="*/ 355 h 374"/>
                  <a:gd name="T116" fmla="*/ 60 w 550"/>
                  <a:gd name="T117" fmla="*/ 357 h 374"/>
                  <a:gd name="T118" fmla="*/ 47 w 550"/>
                  <a:gd name="T119" fmla="*/ 360 h 374"/>
                  <a:gd name="T120" fmla="*/ 31 w 550"/>
                  <a:gd name="T121" fmla="*/ 362 h 374"/>
                  <a:gd name="T122" fmla="*/ 15 w 550"/>
                  <a:gd name="T123" fmla="*/ 364 h 374"/>
                  <a:gd name="T124" fmla="*/ 0 w 550"/>
                  <a:gd name="T125" fmla="*/ 364 h 37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50"/>
                  <a:gd name="T190" fmla="*/ 0 h 374"/>
                  <a:gd name="T191" fmla="*/ 550 w 550"/>
                  <a:gd name="T192" fmla="*/ 374 h 37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50" h="374">
                    <a:moveTo>
                      <a:pt x="0" y="364"/>
                    </a:moveTo>
                    <a:lnTo>
                      <a:pt x="22" y="368"/>
                    </a:lnTo>
                    <a:lnTo>
                      <a:pt x="40" y="371"/>
                    </a:lnTo>
                    <a:lnTo>
                      <a:pt x="56" y="372"/>
                    </a:lnTo>
                    <a:lnTo>
                      <a:pt x="74" y="372"/>
                    </a:lnTo>
                    <a:lnTo>
                      <a:pt x="100" y="373"/>
                    </a:lnTo>
                    <a:lnTo>
                      <a:pt x="125" y="371"/>
                    </a:lnTo>
                    <a:lnTo>
                      <a:pt x="152" y="367"/>
                    </a:lnTo>
                    <a:lnTo>
                      <a:pt x="178" y="361"/>
                    </a:lnTo>
                    <a:lnTo>
                      <a:pt x="202" y="355"/>
                    </a:lnTo>
                    <a:lnTo>
                      <a:pt x="233" y="346"/>
                    </a:lnTo>
                    <a:lnTo>
                      <a:pt x="255" y="338"/>
                    </a:lnTo>
                    <a:lnTo>
                      <a:pt x="283" y="326"/>
                    </a:lnTo>
                    <a:lnTo>
                      <a:pt x="315" y="312"/>
                    </a:lnTo>
                    <a:lnTo>
                      <a:pt x="345" y="297"/>
                    </a:lnTo>
                    <a:lnTo>
                      <a:pt x="366" y="286"/>
                    </a:lnTo>
                    <a:lnTo>
                      <a:pt x="393" y="265"/>
                    </a:lnTo>
                    <a:lnTo>
                      <a:pt x="414" y="249"/>
                    </a:lnTo>
                    <a:lnTo>
                      <a:pt x="434" y="229"/>
                    </a:lnTo>
                    <a:lnTo>
                      <a:pt x="453" y="207"/>
                    </a:lnTo>
                    <a:lnTo>
                      <a:pt x="463" y="194"/>
                    </a:lnTo>
                    <a:lnTo>
                      <a:pt x="472" y="176"/>
                    </a:lnTo>
                    <a:lnTo>
                      <a:pt x="478" y="162"/>
                    </a:lnTo>
                    <a:lnTo>
                      <a:pt x="485" y="148"/>
                    </a:lnTo>
                    <a:lnTo>
                      <a:pt x="488" y="136"/>
                    </a:lnTo>
                    <a:lnTo>
                      <a:pt x="549" y="173"/>
                    </a:lnTo>
                    <a:lnTo>
                      <a:pt x="538" y="147"/>
                    </a:lnTo>
                    <a:lnTo>
                      <a:pt x="529" y="123"/>
                    </a:lnTo>
                    <a:lnTo>
                      <a:pt x="518" y="91"/>
                    </a:lnTo>
                    <a:lnTo>
                      <a:pt x="511" y="59"/>
                    </a:lnTo>
                    <a:lnTo>
                      <a:pt x="506" y="31"/>
                    </a:lnTo>
                    <a:lnTo>
                      <a:pt x="507" y="0"/>
                    </a:lnTo>
                    <a:lnTo>
                      <a:pt x="483" y="16"/>
                    </a:lnTo>
                    <a:lnTo>
                      <a:pt x="456" y="30"/>
                    </a:lnTo>
                    <a:lnTo>
                      <a:pt x="426" y="44"/>
                    </a:lnTo>
                    <a:lnTo>
                      <a:pt x="397" y="53"/>
                    </a:lnTo>
                    <a:lnTo>
                      <a:pt x="380" y="56"/>
                    </a:lnTo>
                    <a:lnTo>
                      <a:pt x="355" y="57"/>
                    </a:lnTo>
                    <a:lnTo>
                      <a:pt x="417" y="95"/>
                    </a:lnTo>
                    <a:lnTo>
                      <a:pt x="408" y="119"/>
                    </a:lnTo>
                    <a:lnTo>
                      <a:pt x="397" y="140"/>
                    </a:lnTo>
                    <a:lnTo>
                      <a:pt x="381" y="162"/>
                    </a:lnTo>
                    <a:lnTo>
                      <a:pt x="364" y="183"/>
                    </a:lnTo>
                    <a:lnTo>
                      <a:pt x="343" y="206"/>
                    </a:lnTo>
                    <a:lnTo>
                      <a:pt x="323" y="226"/>
                    </a:lnTo>
                    <a:lnTo>
                      <a:pt x="291" y="252"/>
                    </a:lnTo>
                    <a:lnTo>
                      <a:pt x="263" y="272"/>
                    </a:lnTo>
                    <a:lnTo>
                      <a:pt x="237" y="288"/>
                    </a:lnTo>
                    <a:lnTo>
                      <a:pt x="206" y="304"/>
                    </a:lnTo>
                    <a:lnTo>
                      <a:pt x="191" y="312"/>
                    </a:lnTo>
                    <a:lnTo>
                      <a:pt x="178" y="319"/>
                    </a:lnTo>
                    <a:lnTo>
                      <a:pt x="165" y="325"/>
                    </a:lnTo>
                    <a:lnTo>
                      <a:pt x="153" y="330"/>
                    </a:lnTo>
                    <a:lnTo>
                      <a:pt x="130" y="339"/>
                    </a:lnTo>
                    <a:lnTo>
                      <a:pt x="113" y="344"/>
                    </a:lnTo>
                    <a:lnTo>
                      <a:pt x="100" y="348"/>
                    </a:lnTo>
                    <a:lnTo>
                      <a:pt x="86" y="352"/>
                    </a:lnTo>
                    <a:lnTo>
                      <a:pt x="72" y="355"/>
                    </a:lnTo>
                    <a:lnTo>
                      <a:pt x="60" y="357"/>
                    </a:lnTo>
                    <a:lnTo>
                      <a:pt x="47" y="360"/>
                    </a:lnTo>
                    <a:lnTo>
                      <a:pt x="31" y="362"/>
                    </a:lnTo>
                    <a:lnTo>
                      <a:pt x="15" y="364"/>
                    </a:lnTo>
                    <a:lnTo>
                      <a:pt x="0" y="364"/>
                    </a:lnTo>
                  </a:path>
                </a:pathLst>
              </a:custGeom>
              <a:solidFill>
                <a:srgbClr val="00FF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nvGrpSpPr>
            <p:cNvPr id="25611" name="Group 22"/>
            <p:cNvGrpSpPr>
              <a:grpSpLocks/>
            </p:cNvGrpSpPr>
            <p:nvPr/>
          </p:nvGrpSpPr>
          <p:grpSpPr bwMode="auto">
            <a:xfrm>
              <a:off x="4572000" y="4953000"/>
              <a:ext cx="804863" cy="608013"/>
              <a:chOff x="2494" y="2600"/>
              <a:chExt cx="571" cy="383"/>
            </a:xfrm>
          </p:grpSpPr>
          <p:sp>
            <p:nvSpPr>
              <p:cNvPr id="25612" name="Freeform 23"/>
              <p:cNvSpPr>
                <a:spLocks/>
              </p:cNvSpPr>
              <p:nvPr/>
            </p:nvSpPr>
            <p:spPr bwMode="auto">
              <a:xfrm>
                <a:off x="2497" y="2600"/>
                <a:ext cx="568" cy="376"/>
              </a:xfrm>
              <a:custGeom>
                <a:avLst/>
                <a:gdLst>
                  <a:gd name="T0" fmla="*/ 546 w 568"/>
                  <a:gd name="T1" fmla="*/ 373 h 376"/>
                  <a:gd name="T2" fmla="*/ 507 w 568"/>
                  <a:gd name="T3" fmla="*/ 375 h 376"/>
                  <a:gd name="T4" fmla="*/ 460 w 568"/>
                  <a:gd name="T5" fmla="*/ 373 h 376"/>
                  <a:gd name="T6" fmla="*/ 414 w 568"/>
                  <a:gd name="T7" fmla="*/ 364 h 376"/>
                  <a:gd name="T8" fmla="*/ 362 w 568"/>
                  <a:gd name="T9" fmla="*/ 354 h 376"/>
                  <a:gd name="T10" fmla="*/ 309 w 568"/>
                  <a:gd name="T11" fmla="*/ 337 h 376"/>
                  <a:gd name="T12" fmla="*/ 249 w 568"/>
                  <a:gd name="T13" fmla="*/ 311 h 376"/>
                  <a:gd name="T14" fmla="*/ 197 w 568"/>
                  <a:gd name="T15" fmla="*/ 285 h 376"/>
                  <a:gd name="T16" fmla="*/ 149 w 568"/>
                  <a:gd name="T17" fmla="*/ 249 h 376"/>
                  <a:gd name="T18" fmla="*/ 109 w 568"/>
                  <a:gd name="T19" fmla="*/ 208 h 376"/>
                  <a:gd name="T20" fmla="*/ 90 w 568"/>
                  <a:gd name="T21" fmla="*/ 176 h 376"/>
                  <a:gd name="T22" fmla="*/ 77 w 568"/>
                  <a:gd name="T23" fmla="*/ 148 h 376"/>
                  <a:gd name="T24" fmla="*/ 0 w 568"/>
                  <a:gd name="T25" fmla="*/ 181 h 376"/>
                  <a:gd name="T26" fmla="*/ 23 w 568"/>
                  <a:gd name="T27" fmla="*/ 127 h 376"/>
                  <a:gd name="T28" fmla="*/ 42 w 568"/>
                  <a:gd name="T29" fmla="*/ 66 h 376"/>
                  <a:gd name="T30" fmla="*/ 40 w 568"/>
                  <a:gd name="T31" fmla="*/ 10 h 376"/>
                  <a:gd name="T32" fmla="*/ 81 w 568"/>
                  <a:gd name="T33" fmla="*/ 16 h 376"/>
                  <a:gd name="T34" fmla="*/ 138 w 568"/>
                  <a:gd name="T35" fmla="*/ 44 h 376"/>
                  <a:gd name="T36" fmla="*/ 184 w 568"/>
                  <a:gd name="T37" fmla="*/ 56 h 376"/>
                  <a:gd name="T38" fmla="*/ 147 w 568"/>
                  <a:gd name="T39" fmla="*/ 94 h 376"/>
                  <a:gd name="T40" fmla="*/ 166 w 568"/>
                  <a:gd name="T41" fmla="*/ 140 h 376"/>
                  <a:gd name="T42" fmla="*/ 199 w 568"/>
                  <a:gd name="T43" fmla="*/ 183 h 376"/>
                  <a:gd name="T44" fmla="*/ 242 w 568"/>
                  <a:gd name="T45" fmla="*/ 225 h 376"/>
                  <a:gd name="T46" fmla="*/ 302 w 568"/>
                  <a:gd name="T47" fmla="*/ 271 h 376"/>
                  <a:gd name="T48" fmla="*/ 359 w 568"/>
                  <a:gd name="T49" fmla="*/ 302 h 376"/>
                  <a:gd name="T50" fmla="*/ 387 w 568"/>
                  <a:gd name="T51" fmla="*/ 317 h 376"/>
                  <a:gd name="T52" fmla="*/ 413 w 568"/>
                  <a:gd name="T53" fmla="*/ 327 h 376"/>
                  <a:gd name="T54" fmla="*/ 453 w 568"/>
                  <a:gd name="T55" fmla="*/ 342 h 376"/>
                  <a:gd name="T56" fmla="*/ 480 w 568"/>
                  <a:gd name="T57" fmla="*/ 349 h 376"/>
                  <a:gd name="T58" fmla="*/ 506 w 568"/>
                  <a:gd name="T59" fmla="*/ 355 h 376"/>
                  <a:gd name="T60" fmla="*/ 537 w 568"/>
                  <a:gd name="T61" fmla="*/ 358 h 376"/>
                  <a:gd name="T62" fmla="*/ 567 w 568"/>
                  <a:gd name="T63" fmla="*/ 360 h 37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68"/>
                  <a:gd name="T97" fmla="*/ 0 h 376"/>
                  <a:gd name="T98" fmla="*/ 568 w 568"/>
                  <a:gd name="T99" fmla="*/ 376 h 37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68" h="376">
                    <a:moveTo>
                      <a:pt x="567" y="360"/>
                    </a:moveTo>
                    <a:lnTo>
                      <a:pt x="546" y="373"/>
                    </a:lnTo>
                    <a:lnTo>
                      <a:pt x="524" y="374"/>
                    </a:lnTo>
                    <a:lnTo>
                      <a:pt x="507" y="375"/>
                    </a:lnTo>
                    <a:lnTo>
                      <a:pt x="485" y="375"/>
                    </a:lnTo>
                    <a:lnTo>
                      <a:pt x="460" y="373"/>
                    </a:lnTo>
                    <a:lnTo>
                      <a:pt x="441" y="369"/>
                    </a:lnTo>
                    <a:lnTo>
                      <a:pt x="414" y="364"/>
                    </a:lnTo>
                    <a:lnTo>
                      <a:pt x="387" y="359"/>
                    </a:lnTo>
                    <a:lnTo>
                      <a:pt x="362" y="354"/>
                    </a:lnTo>
                    <a:lnTo>
                      <a:pt x="331" y="345"/>
                    </a:lnTo>
                    <a:lnTo>
                      <a:pt x="309" y="337"/>
                    </a:lnTo>
                    <a:lnTo>
                      <a:pt x="280" y="324"/>
                    </a:lnTo>
                    <a:lnTo>
                      <a:pt x="249" y="311"/>
                    </a:lnTo>
                    <a:lnTo>
                      <a:pt x="219" y="296"/>
                    </a:lnTo>
                    <a:lnTo>
                      <a:pt x="197" y="285"/>
                    </a:lnTo>
                    <a:lnTo>
                      <a:pt x="170" y="265"/>
                    </a:lnTo>
                    <a:lnTo>
                      <a:pt x="149" y="249"/>
                    </a:lnTo>
                    <a:lnTo>
                      <a:pt x="129" y="229"/>
                    </a:lnTo>
                    <a:lnTo>
                      <a:pt x="109" y="208"/>
                    </a:lnTo>
                    <a:lnTo>
                      <a:pt x="100" y="194"/>
                    </a:lnTo>
                    <a:lnTo>
                      <a:pt x="90" y="176"/>
                    </a:lnTo>
                    <a:lnTo>
                      <a:pt x="83" y="162"/>
                    </a:lnTo>
                    <a:lnTo>
                      <a:pt x="77" y="148"/>
                    </a:lnTo>
                    <a:lnTo>
                      <a:pt x="74" y="136"/>
                    </a:lnTo>
                    <a:lnTo>
                      <a:pt x="0" y="181"/>
                    </a:lnTo>
                    <a:lnTo>
                      <a:pt x="12" y="157"/>
                    </a:lnTo>
                    <a:lnTo>
                      <a:pt x="23" y="127"/>
                    </a:lnTo>
                    <a:lnTo>
                      <a:pt x="34" y="98"/>
                    </a:lnTo>
                    <a:lnTo>
                      <a:pt x="42" y="66"/>
                    </a:lnTo>
                    <a:lnTo>
                      <a:pt x="45" y="44"/>
                    </a:lnTo>
                    <a:lnTo>
                      <a:pt x="40" y="10"/>
                    </a:lnTo>
                    <a:lnTo>
                      <a:pt x="56" y="0"/>
                    </a:lnTo>
                    <a:lnTo>
                      <a:pt x="81" y="16"/>
                    </a:lnTo>
                    <a:lnTo>
                      <a:pt x="107" y="31"/>
                    </a:lnTo>
                    <a:lnTo>
                      <a:pt x="138" y="44"/>
                    </a:lnTo>
                    <a:lnTo>
                      <a:pt x="167" y="52"/>
                    </a:lnTo>
                    <a:lnTo>
                      <a:pt x="184" y="56"/>
                    </a:lnTo>
                    <a:lnTo>
                      <a:pt x="209" y="57"/>
                    </a:lnTo>
                    <a:lnTo>
                      <a:pt x="147" y="94"/>
                    </a:lnTo>
                    <a:lnTo>
                      <a:pt x="156" y="119"/>
                    </a:lnTo>
                    <a:lnTo>
                      <a:pt x="166" y="140"/>
                    </a:lnTo>
                    <a:lnTo>
                      <a:pt x="182" y="162"/>
                    </a:lnTo>
                    <a:lnTo>
                      <a:pt x="199" y="183"/>
                    </a:lnTo>
                    <a:lnTo>
                      <a:pt x="221" y="206"/>
                    </a:lnTo>
                    <a:lnTo>
                      <a:pt x="242" y="225"/>
                    </a:lnTo>
                    <a:lnTo>
                      <a:pt x="273" y="250"/>
                    </a:lnTo>
                    <a:lnTo>
                      <a:pt x="302" y="271"/>
                    </a:lnTo>
                    <a:lnTo>
                      <a:pt x="328" y="287"/>
                    </a:lnTo>
                    <a:lnTo>
                      <a:pt x="359" y="302"/>
                    </a:lnTo>
                    <a:lnTo>
                      <a:pt x="374" y="310"/>
                    </a:lnTo>
                    <a:lnTo>
                      <a:pt x="387" y="317"/>
                    </a:lnTo>
                    <a:lnTo>
                      <a:pt x="401" y="323"/>
                    </a:lnTo>
                    <a:lnTo>
                      <a:pt x="413" y="327"/>
                    </a:lnTo>
                    <a:lnTo>
                      <a:pt x="436" y="336"/>
                    </a:lnTo>
                    <a:lnTo>
                      <a:pt x="453" y="342"/>
                    </a:lnTo>
                    <a:lnTo>
                      <a:pt x="466" y="346"/>
                    </a:lnTo>
                    <a:lnTo>
                      <a:pt x="480" y="349"/>
                    </a:lnTo>
                    <a:lnTo>
                      <a:pt x="494" y="352"/>
                    </a:lnTo>
                    <a:lnTo>
                      <a:pt x="506" y="355"/>
                    </a:lnTo>
                    <a:lnTo>
                      <a:pt x="520" y="357"/>
                    </a:lnTo>
                    <a:lnTo>
                      <a:pt x="537" y="358"/>
                    </a:lnTo>
                    <a:lnTo>
                      <a:pt x="552" y="360"/>
                    </a:lnTo>
                    <a:lnTo>
                      <a:pt x="567" y="360"/>
                    </a:lnTo>
                  </a:path>
                </a:pathLst>
              </a:custGeom>
              <a:solidFill>
                <a:srgbClr val="008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5613" name="Freeform 24"/>
              <p:cNvSpPr>
                <a:spLocks/>
              </p:cNvSpPr>
              <p:nvPr/>
            </p:nvSpPr>
            <p:spPr bwMode="auto">
              <a:xfrm>
                <a:off x="2494" y="2609"/>
                <a:ext cx="550" cy="374"/>
              </a:xfrm>
              <a:custGeom>
                <a:avLst/>
                <a:gdLst>
                  <a:gd name="T0" fmla="*/ 549 w 550"/>
                  <a:gd name="T1" fmla="*/ 364 h 374"/>
                  <a:gd name="T2" fmla="*/ 527 w 550"/>
                  <a:gd name="T3" fmla="*/ 368 h 374"/>
                  <a:gd name="T4" fmla="*/ 509 w 550"/>
                  <a:gd name="T5" fmla="*/ 371 h 374"/>
                  <a:gd name="T6" fmla="*/ 493 w 550"/>
                  <a:gd name="T7" fmla="*/ 372 h 374"/>
                  <a:gd name="T8" fmla="*/ 475 w 550"/>
                  <a:gd name="T9" fmla="*/ 372 h 374"/>
                  <a:gd name="T10" fmla="*/ 449 w 550"/>
                  <a:gd name="T11" fmla="*/ 373 h 374"/>
                  <a:gd name="T12" fmla="*/ 424 w 550"/>
                  <a:gd name="T13" fmla="*/ 371 h 374"/>
                  <a:gd name="T14" fmla="*/ 397 w 550"/>
                  <a:gd name="T15" fmla="*/ 367 h 374"/>
                  <a:gd name="T16" fmla="*/ 371 w 550"/>
                  <a:gd name="T17" fmla="*/ 361 h 374"/>
                  <a:gd name="T18" fmla="*/ 347 w 550"/>
                  <a:gd name="T19" fmla="*/ 355 h 374"/>
                  <a:gd name="T20" fmla="*/ 316 w 550"/>
                  <a:gd name="T21" fmla="*/ 346 h 374"/>
                  <a:gd name="T22" fmla="*/ 294 w 550"/>
                  <a:gd name="T23" fmla="*/ 338 h 374"/>
                  <a:gd name="T24" fmla="*/ 266 w 550"/>
                  <a:gd name="T25" fmla="*/ 326 h 374"/>
                  <a:gd name="T26" fmla="*/ 234 w 550"/>
                  <a:gd name="T27" fmla="*/ 312 h 374"/>
                  <a:gd name="T28" fmla="*/ 204 w 550"/>
                  <a:gd name="T29" fmla="*/ 297 h 374"/>
                  <a:gd name="T30" fmla="*/ 183 w 550"/>
                  <a:gd name="T31" fmla="*/ 286 h 374"/>
                  <a:gd name="T32" fmla="*/ 156 w 550"/>
                  <a:gd name="T33" fmla="*/ 265 h 374"/>
                  <a:gd name="T34" fmla="*/ 135 w 550"/>
                  <a:gd name="T35" fmla="*/ 249 h 374"/>
                  <a:gd name="T36" fmla="*/ 115 w 550"/>
                  <a:gd name="T37" fmla="*/ 229 h 374"/>
                  <a:gd name="T38" fmla="*/ 96 w 550"/>
                  <a:gd name="T39" fmla="*/ 207 h 374"/>
                  <a:gd name="T40" fmla="*/ 86 w 550"/>
                  <a:gd name="T41" fmla="*/ 194 h 374"/>
                  <a:gd name="T42" fmla="*/ 77 w 550"/>
                  <a:gd name="T43" fmla="*/ 176 h 374"/>
                  <a:gd name="T44" fmla="*/ 71 w 550"/>
                  <a:gd name="T45" fmla="*/ 162 h 374"/>
                  <a:gd name="T46" fmla="*/ 64 w 550"/>
                  <a:gd name="T47" fmla="*/ 148 h 374"/>
                  <a:gd name="T48" fmla="*/ 61 w 550"/>
                  <a:gd name="T49" fmla="*/ 136 h 374"/>
                  <a:gd name="T50" fmla="*/ 0 w 550"/>
                  <a:gd name="T51" fmla="*/ 173 h 374"/>
                  <a:gd name="T52" fmla="*/ 11 w 550"/>
                  <a:gd name="T53" fmla="*/ 147 h 374"/>
                  <a:gd name="T54" fmla="*/ 20 w 550"/>
                  <a:gd name="T55" fmla="*/ 123 h 374"/>
                  <a:gd name="T56" fmla="*/ 31 w 550"/>
                  <a:gd name="T57" fmla="*/ 91 h 374"/>
                  <a:gd name="T58" fmla="*/ 38 w 550"/>
                  <a:gd name="T59" fmla="*/ 59 h 374"/>
                  <a:gd name="T60" fmla="*/ 43 w 550"/>
                  <a:gd name="T61" fmla="*/ 31 h 374"/>
                  <a:gd name="T62" fmla="*/ 42 w 550"/>
                  <a:gd name="T63" fmla="*/ 0 h 374"/>
                  <a:gd name="T64" fmla="*/ 66 w 550"/>
                  <a:gd name="T65" fmla="*/ 16 h 374"/>
                  <a:gd name="T66" fmla="*/ 93 w 550"/>
                  <a:gd name="T67" fmla="*/ 30 h 374"/>
                  <a:gd name="T68" fmla="*/ 123 w 550"/>
                  <a:gd name="T69" fmla="*/ 44 h 374"/>
                  <a:gd name="T70" fmla="*/ 152 w 550"/>
                  <a:gd name="T71" fmla="*/ 53 h 374"/>
                  <a:gd name="T72" fmla="*/ 169 w 550"/>
                  <a:gd name="T73" fmla="*/ 56 h 374"/>
                  <a:gd name="T74" fmla="*/ 194 w 550"/>
                  <a:gd name="T75" fmla="*/ 57 h 374"/>
                  <a:gd name="T76" fmla="*/ 132 w 550"/>
                  <a:gd name="T77" fmla="*/ 95 h 374"/>
                  <a:gd name="T78" fmla="*/ 141 w 550"/>
                  <a:gd name="T79" fmla="*/ 119 h 374"/>
                  <a:gd name="T80" fmla="*/ 152 w 550"/>
                  <a:gd name="T81" fmla="*/ 140 h 374"/>
                  <a:gd name="T82" fmla="*/ 168 w 550"/>
                  <a:gd name="T83" fmla="*/ 162 h 374"/>
                  <a:gd name="T84" fmla="*/ 185 w 550"/>
                  <a:gd name="T85" fmla="*/ 183 h 374"/>
                  <a:gd name="T86" fmla="*/ 206 w 550"/>
                  <a:gd name="T87" fmla="*/ 206 h 374"/>
                  <a:gd name="T88" fmla="*/ 226 w 550"/>
                  <a:gd name="T89" fmla="*/ 226 h 374"/>
                  <a:gd name="T90" fmla="*/ 258 w 550"/>
                  <a:gd name="T91" fmla="*/ 252 h 374"/>
                  <a:gd name="T92" fmla="*/ 286 w 550"/>
                  <a:gd name="T93" fmla="*/ 272 h 374"/>
                  <a:gd name="T94" fmla="*/ 312 w 550"/>
                  <a:gd name="T95" fmla="*/ 288 h 374"/>
                  <a:gd name="T96" fmla="*/ 343 w 550"/>
                  <a:gd name="T97" fmla="*/ 304 h 374"/>
                  <a:gd name="T98" fmla="*/ 358 w 550"/>
                  <a:gd name="T99" fmla="*/ 312 h 374"/>
                  <a:gd name="T100" fmla="*/ 371 w 550"/>
                  <a:gd name="T101" fmla="*/ 319 h 374"/>
                  <a:gd name="T102" fmla="*/ 384 w 550"/>
                  <a:gd name="T103" fmla="*/ 325 h 374"/>
                  <a:gd name="T104" fmla="*/ 396 w 550"/>
                  <a:gd name="T105" fmla="*/ 330 h 374"/>
                  <a:gd name="T106" fmla="*/ 419 w 550"/>
                  <a:gd name="T107" fmla="*/ 339 h 374"/>
                  <a:gd name="T108" fmla="*/ 436 w 550"/>
                  <a:gd name="T109" fmla="*/ 344 h 374"/>
                  <a:gd name="T110" fmla="*/ 449 w 550"/>
                  <a:gd name="T111" fmla="*/ 348 h 374"/>
                  <a:gd name="T112" fmla="*/ 463 w 550"/>
                  <a:gd name="T113" fmla="*/ 352 h 374"/>
                  <a:gd name="T114" fmla="*/ 477 w 550"/>
                  <a:gd name="T115" fmla="*/ 355 h 374"/>
                  <a:gd name="T116" fmla="*/ 489 w 550"/>
                  <a:gd name="T117" fmla="*/ 357 h 374"/>
                  <a:gd name="T118" fmla="*/ 502 w 550"/>
                  <a:gd name="T119" fmla="*/ 360 h 374"/>
                  <a:gd name="T120" fmla="*/ 518 w 550"/>
                  <a:gd name="T121" fmla="*/ 362 h 374"/>
                  <a:gd name="T122" fmla="*/ 534 w 550"/>
                  <a:gd name="T123" fmla="*/ 364 h 374"/>
                  <a:gd name="T124" fmla="*/ 549 w 550"/>
                  <a:gd name="T125" fmla="*/ 364 h 37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50"/>
                  <a:gd name="T190" fmla="*/ 0 h 374"/>
                  <a:gd name="T191" fmla="*/ 550 w 550"/>
                  <a:gd name="T192" fmla="*/ 374 h 37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50" h="374">
                    <a:moveTo>
                      <a:pt x="549" y="364"/>
                    </a:moveTo>
                    <a:lnTo>
                      <a:pt x="527" y="368"/>
                    </a:lnTo>
                    <a:lnTo>
                      <a:pt x="509" y="371"/>
                    </a:lnTo>
                    <a:lnTo>
                      <a:pt x="493" y="372"/>
                    </a:lnTo>
                    <a:lnTo>
                      <a:pt x="475" y="372"/>
                    </a:lnTo>
                    <a:lnTo>
                      <a:pt x="449" y="373"/>
                    </a:lnTo>
                    <a:lnTo>
                      <a:pt x="424" y="371"/>
                    </a:lnTo>
                    <a:lnTo>
                      <a:pt x="397" y="367"/>
                    </a:lnTo>
                    <a:lnTo>
                      <a:pt x="371" y="361"/>
                    </a:lnTo>
                    <a:lnTo>
                      <a:pt x="347" y="355"/>
                    </a:lnTo>
                    <a:lnTo>
                      <a:pt x="316" y="346"/>
                    </a:lnTo>
                    <a:lnTo>
                      <a:pt x="294" y="338"/>
                    </a:lnTo>
                    <a:lnTo>
                      <a:pt x="266" y="326"/>
                    </a:lnTo>
                    <a:lnTo>
                      <a:pt x="234" y="312"/>
                    </a:lnTo>
                    <a:lnTo>
                      <a:pt x="204" y="297"/>
                    </a:lnTo>
                    <a:lnTo>
                      <a:pt x="183" y="286"/>
                    </a:lnTo>
                    <a:lnTo>
                      <a:pt x="156" y="265"/>
                    </a:lnTo>
                    <a:lnTo>
                      <a:pt x="135" y="249"/>
                    </a:lnTo>
                    <a:lnTo>
                      <a:pt x="115" y="229"/>
                    </a:lnTo>
                    <a:lnTo>
                      <a:pt x="96" y="207"/>
                    </a:lnTo>
                    <a:lnTo>
                      <a:pt x="86" y="194"/>
                    </a:lnTo>
                    <a:lnTo>
                      <a:pt x="77" y="176"/>
                    </a:lnTo>
                    <a:lnTo>
                      <a:pt x="71" y="162"/>
                    </a:lnTo>
                    <a:lnTo>
                      <a:pt x="64" y="148"/>
                    </a:lnTo>
                    <a:lnTo>
                      <a:pt x="61" y="136"/>
                    </a:lnTo>
                    <a:lnTo>
                      <a:pt x="0" y="173"/>
                    </a:lnTo>
                    <a:lnTo>
                      <a:pt x="11" y="147"/>
                    </a:lnTo>
                    <a:lnTo>
                      <a:pt x="20" y="123"/>
                    </a:lnTo>
                    <a:lnTo>
                      <a:pt x="31" y="91"/>
                    </a:lnTo>
                    <a:lnTo>
                      <a:pt x="38" y="59"/>
                    </a:lnTo>
                    <a:lnTo>
                      <a:pt x="43" y="31"/>
                    </a:lnTo>
                    <a:lnTo>
                      <a:pt x="42" y="0"/>
                    </a:lnTo>
                    <a:lnTo>
                      <a:pt x="66" y="16"/>
                    </a:lnTo>
                    <a:lnTo>
                      <a:pt x="93" y="30"/>
                    </a:lnTo>
                    <a:lnTo>
                      <a:pt x="123" y="44"/>
                    </a:lnTo>
                    <a:lnTo>
                      <a:pt x="152" y="53"/>
                    </a:lnTo>
                    <a:lnTo>
                      <a:pt x="169" y="56"/>
                    </a:lnTo>
                    <a:lnTo>
                      <a:pt x="194" y="57"/>
                    </a:lnTo>
                    <a:lnTo>
                      <a:pt x="132" y="95"/>
                    </a:lnTo>
                    <a:lnTo>
                      <a:pt x="141" y="119"/>
                    </a:lnTo>
                    <a:lnTo>
                      <a:pt x="152" y="140"/>
                    </a:lnTo>
                    <a:lnTo>
                      <a:pt x="168" y="162"/>
                    </a:lnTo>
                    <a:lnTo>
                      <a:pt x="185" y="183"/>
                    </a:lnTo>
                    <a:lnTo>
                      <a:pt x="206" y="206"/>
                    </a:lnTo>
                    <a:lnTo>
                      <a:pt x="226" y="226"/>
                    </a:lnTo>
                    <a:lnTo>
                      <a:pt x="258" y="252"/>
                    </a:lnTo>
                    <a:lnTo>
                      <a:pt x="286" y="272"/>
                    </a:lnTo>
                    <a:lnTo>
                      <a:pt x="312" y="288"/>
                    </a:lnTo>
                    <a:lnTo>
                      <a:pt x="343" y="304"/>
                    </a:lnTo>
                    <a:lnTo>
                      <a:pt x="358" y="312"/>
                    </a:lnTo>
                    <a:lnTo>
                      <a:pt x="371" y="319"/>
                    </a:lnTo>
                    <a:lnTo>
                      <a:pt x="384" y="325"/>
                    </a:lnTo>
                    <a:lnTo>
                      <a:pt x="396" y="330"/>
                    </a:lnTo>
                    <a:lnTo>
                      <a:pt x="419" y="339"/>
                    </a:lnTo>
                    <a:lnTo>
                      <a:pt x="436" y="344"/>
                    </a:lnTo>
                    <a:lnTo>
                      <a:pt x="449" y="348"/>
                    </a:lnTo>
                    <a:lnTo>
                      <a:pt x="463" y="352"/>
                    </a:lnTo>
                    <a:lnTo>
                      <a:pt x="477" y="355"/>
                    </a:lnTo>
                    <a:lnTo>
                      <a:pt x="489" y="357"/>
                    </a:lnTo>
                    <a:lnTo>
                      <a:pt x="502" y="360"/>
                    </a:lnTo>
                    <a:lnTo>
                      <a:pt x="518" y="362"/>
                    </a:lnTo>
                    <a:lnTo>
                      <a:pt x="534" y="364"/>
                    </a:lnTo>
                    <a:lnTo>
                      <a:pt x="549" y="364"/>
                    </a:lnTo>
                  </a:path>
                </a:pathLst>
              </a:custGeom>
              <a:solidFill>
                <a:srgbClr val="00FF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spTree>
    <p:extLst>
      <p:ext uri="{BB962C8B-B14F-4D97-AF65-F5344CB8AC3E}">
        <p14:creationId xmlns:p14="http://schemas.microsoft.com/office/powerpoint/2010/main" val="1881318272"/>
      </p:ext>
    </p:extLst>
  </p:cSld>
  <p:clrMapOvr>
    <a:masterClrMapping/>
  </p:clrMapOvr>
  <p:transition>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idx="4294967295"/>
          </p:nvPr>
        </p:nvSpPr>
        <p:spPr>
          <a:xfrm>
            <a:off x="1981200" y="228600"/>
            <a:ext cx="5181600" cy="609600"/>
          </a:xfrm>
        </p:spPr>
        <p:txBody>
          <a:bodyPr>
            <a:normAutofit fontScale="90000"/>
          </a:bodyPr>
          <a:lstStyle/>
          <a:p>
            <a:pPr eaLnBrk="1" hangingPunct="1">
              <a:defRPr/>
            </a:pPr>
            <a:r>
              <a:rPr lang="en-US" sz="36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Pressure Differentials</a:t>
            </a:r>
          </a:p>
        </p:txBody>
      </p:sp>
      <p:graphicFrame>
        <p:nvGraphicFramePr>
          <p:cNvPr id="26627" name="Object 3"/>
          <p:cNvGraphicFramePr>
            <a:graphicFrameLocks noGrp="1"/>
          </p:cNvGraphicFramePr>
          <p:nvPr>
            <p:ph idx="1"/>
            <p:extLst>
              <p:ext uri="{D42A27DB-BD31-4B8C-83A1-F6EECF244321}">
                <p14:modId xmlns:p14="http://schemas.microsoft.com/office/powerpoint/2010/main" val="631215566"/>
              </p:ext>
            </p:extLst>
          </p:nvPr>
        </p:nvGraphicFramePr>
        <p:xfrm>
          <a:off x="5029200" y="1600200"/>
          <a:ext cx="3733800" cy="2752725"/>
        </p:xfrm>
        <a:graphic>
          <a:graphicData uri="http://schemas.openxmlformats.org/presentationml/2006/ole">
            <mc:AlternateContent xmlns:mc="http://schemas.openxmlformats.org/markup-compatibility/2006">
              <mc:Choice xmlns:v="urn:schemas-microsoft-com:vml" Requires="v">
                <p:oleObj spid="_x0000_s5138" name="Bitmap Image" r:id="rId3" imgW="4438356" imgH="2752711" progId="Paint.Picture">
                  <p:embed/>
                </p:oleObj>
              </mc:Choice>
              <mc:Fallback>
                <p:oleObj name="Bitmap Image" r:id="rId3" imgW="4438356" imgH="2752711" progId="Paint.Picture">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l="5150" r="10730" b="14635"/>
                      <a:stretch>
                        <a:fillRect/>
                      </a:stretch>
                    </p:blipFill>
                    <p:spPr bwMode="auto">
                      <a:xfrm>
                        <a:off x="5029200" y="1600200"/>
                        <a:ext cx="3733800" cy="275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6628" name="Rectangle 4"/>
          <p:cNvSpPr>
            <a:spLocks noChangeArrowheads="1"/>
          </p:cNvSpPr>
          <p:nvPr/>
        </p:nvSpPr>
        <p:spPr bwMode="auto">
          <a:xfrm>
            <a:off x="381000" y="1600200"/>
            <a:ext cx="41910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p>
            <a:pPr algn="l">
              <a:lnSpc>
                <a:spcPct val="95000"/>
              </a:lnSpc>
              <a:spcBef>
                <a:spcPct val="20000"/>
              </a:spcBef>
              <a:spcAft>
                <a:spcPct val="50000"/>
              </a:spcAft>
              <a:buClr>
                <a:schemeClr val="accent2"/>
              </a:buClr>
              <a:buSzPct val="80000"/>
            </a:pPr>
            <a:r>
              <a:rPr lang="en-US" sz="3200" dirty="0">
                <a:solidFill>
                  <a:schemeClr val="bg1"/>
                </a:solidFill>
              </a:rPr>
              <a:t>Air pressure differentials between the building and outside air causes radon from the soil to be drawn into the house resulting in elevated indoor radon levels.</a:t>
            </a:r>
          </a:p>
        </p:txBody>
      </p:sp>
    </p:spTree>
    <p:extLst>
      <p:ext uri="{BB962C8B-B14F-4D97-AF65-F5344CB8AC3E}">
        <p14:creationId xmlns:p14="http://schemas.microsoft.com/office/powerpoint/2010/main" val="11450229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idx="4294967295"/>
          </p:nvPr>
        </p:nvSpPr>
        <p:spPr>
          <a:xfrm>
            <a:off x="1981200" y="228600"/>
            <a:ext cx="5181600" cy="609600"/>
          </a:xfrm>
        </p:spPr>
        <p:txBody>
          <a:bodyPr lIns="90488" tIns="44450" rIns="90488" bIns="44450">
            <a:normAutofit/>
          </a:bodyPr>
          <a:lstStyle/>
          <a:p>
            <a:pPr eaLnBrk="1" hangingPunct="1">
              <a:defRPr/>
            </a:pPr>
            <a:r>
              <a:rPr lang="en-US" sz="32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Common Entry Points</a:t>
            </a:r>
          </a:p>
        </p:txBody>
      </p:sp>
      <p:sp>
        <p:nvSpPr>
          <p:cNvPr id="27651" name="Rectangle 3"/>
          <p:cNvSpPr>
            <a:spLocks noGrp="1" noChangeArrowheads="1"/>
          </p:cNvSpPr>
          <p:nvPr>
            <p:ph type="body" idx="1"/>
          </p:nvPr>
        </p:nvSpPr>
        <p:spPr>
          <a:xfrm>
            <a:off x="4648200" y="1219200"/>
            <a:ext cx="4267200" cy="4495800"/>
          </a:xfrm>
        </p:spPr>
        <p:txBody>
          <a:bodyPr>
            <a:noAutofit/>
          </a:bodyPr>
          <a:lstStyle/>
          <a:p>
            <a:pPr marL="454025" indent="-454025" eaLnBrk="1" hangingPunct="1">
              <a:spcAft>
                <a:spcPct val="50000"/>
              </a:spcAft>
            </a:pPr>
            <a:r>
              <a:rPr lang="en-US" dirty="0" smtClean="0"/>
              <a:t>Foundation Wall Joint</a:t>
            </a:r>
          </a:p>
          <a:p>
            <a:pPr marL="454025" indent="-454025" eaLnBrk="1" hangingPunct="1">
              <a:spcAft>
                <a:spcPct val="50000"/>
              </a:spcAft>
            </a:pPr>
            <a:r>
              <a:rPr lang="en-US" dirty="0" smtClean="0"/>
              <a:t>Crawlspace</a:t>
            </a:r>
          </a:p>
          <a:p>
            <a:pPr marL="454025" indent="-454025" eaLnBrk="1" hangingPunct="1">
              <a:spcAft>
                <a:spcPct val="50000"/>
              </a:spcAft>
            </a:pPr>
            <a:r>
              <a:rPr lang="en-US" dirty="0" smtClean="0"/>
              <a:t>Sump Pits</a:t>
            </a:r>
          </a:p>
          <a:p>
            <a:pPr marL="454025" indent="-454025" eaLnBrk="1" hangingPunct="1">
              <a:spcAft>
                <a:spcPct val="50000"/>
              </a:spcAft>
            </a:pPr>
            <a:r>
              <a:rPr lang="en-US" dirty="0" smtClean="0"/>
              <a:t>Cracks in Floors</a:t>
            </a:r>
          </a:p>
          <a:p>
            <a:pPr marL="454025" indent="-454025" eaLnBrk="1" hangingPunct="1">
              <a:spcAft>
                <a:spcPct val="50000"/>
              </a:spcAft>
            </a:pPr>
            <a:r>
              <a:rPr lang="en-US" dirty="0" smtClean="0"/>
              <a:t>Utility Penetrations</a:t>
            </a:r>
          </a:p>
        </p:txBody>
      </p:sp>
      <p:pic>
        <p:nvPicPr>
          <p:cNvPr id="27652" name="Picture 4"/>
          <p:cNvPicPr>
            <a:picLocks noChangeAspect="1" noChangeArrowheads="1"/>
          </p:cNvPicPr>
          <p:nvPr/>
        </p:nvPicPr>
        <p:blipFill>
          <a:blip r:embed="rId3">
            <a:clrChange>
              <a:clrFrom>
                <a:srgbClr val="F3F6FE"/>
              </a:clrFrom>
              <a:clrTo>
                <a:srgbClr val="F3F6FE">
                  <a:alpha val="0"/>
                </a:srgbClr>
              </a:clrTo>
            </a:clrChange>
            <a:extLst>
              <a:ext uri="{28A0092B-C50C-407E-A947-70E740481C1C}">
                <a14:useLocalDpi xmlns:a14="http://schemas.microsoft.com/office/drawing/2010/main" val="0"/>
              </a:ext>
            </a:extLst>
          </a:blip>
          <a:srcRect l="8434" r="8638" b="5714"/>
          <a:stretch>
            <a:fillRect/>
          </a:stretch>
        </p:blipFill>
        <p:spPr bwMode="auto">
          <a:xfrm>
            <a:off x="304800" y="1333500"/>
            <a:ext cx="4209704" cy="392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5818733"/>
      </p:ext>
    </p:extLst>
  </p:cSld>
  <p:clrMapOvr>
    <a:masterClrMapping/>
  </p:clrMapOvr>
  <p:transition>
    <p:cu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idx="4294967295"/>
          </p:nvPr>
        </p:nvSpPr>
        <p:spPr>
          <a:xfrm>
            <a:off x="1981200" y="228600"/>
            <a:ext cx="5181600" cy="609600"/>
          </a:xfrm>
        </p:spPr>
        <p:txBody>
          <a:bodyPr lIns="90488" tIns="44450" rIns="90488" bIns="44450">
            <a:noAutofit/>
          </a:bodyPr>
          <a:lstStyle/>
          <a:p>
            <a:pPr eaLnBrk="1" hangingPunct="1">
              <a:defRPr/>
            </a:pPr>
            <a:r>
              <a:rPr lang="en-US" sz="3200" dirty="0" smtClean="0">
                <a:solidFill>
                  <a:schemeClr val="bg1"/>
                </a:solidFill>
                <a:latin typeface="Times New Roman" panose="02020603050405020304" pitchFamily="18" charset="0"/>
                <a:cs typeface="Times New Roman" panose="02020603050405020304" pitchFamily="18" charset="0"/>
              </a:rPr>
              <a:t>Mitigation Systems</a:t>
            </a:r>
          </a:p>
        </p:txBody>
      </p:sp>
      <p:sp>
        <p:nvSpPr>
          <p:cNvPr id="35843" name="Rectangle 3"/>
          <p:cNvSpPr>
            <a:spLocks noGrp="1" noChangeArrowheads="1"/>
          </p:cNvSpPr>
          <p:nvPr>
            <p:ph type="body" idx="1"/>
          </p:nvPr>
        </p:nvSpPr>
        <p:spPr>
          <a:xfrm>
            <a:off x="381000" y="1828800"/>
            <a:ext cx="4343400" cy="4572000"/>
          </a:xfrm>
          <a:noFill/>
        </p:spPr>
        <p:txBody>
          <a:bodyPr lIns="90488" tIns="44450" rIns="90488" bIns="44450"/>
          <a:lstStyle/>
          <a:p>
            <a:pPr marL="454025" indent="-454025" eaLnBrk="1" hangingPunct="1">
              <a:spcAft>
                <a:spcPct val="50000"/>
              </a:spcAft>
            </a:pPr>
            <a:r>
              <a:rPr lang="en-US" sz="2800" dirty="0" smtClean="0"/>
              <a:t>Collecting radon prior to its entry into the building and discharging it above the highest eave.	</a:t>
            </a:r>
          </a:p>
          <a:p>
            <a:pPr marL="454025" indent="-454025" eaLnBrk="1" hangingPunct="1">
              <a:spcAft>
                <a:spcPct val="50000"/>
              </a:spcAft>
            </a:pPr>
            <a:r>
              <a:rPr lang="en-US" sz="2800" dirty="0" smtClean="0"/>
              <a:t>Modifying building pressure differentials.</a:t>
            </a:r>
            <a:r>
              <a:rPr lang="en-US" dirty="0" smtClean="0"/>
              <a:t>	</a:t>
            </a:r>
          </a:p>
        </p:txBody>
      </p:sp>
      <p:graphicFrame>
        <p:nvGraphicFramePr>
          <p:cNvPr id="35844" name="Object 4"/>
          <p:cNvGraphicFramePr>
            <a:graphicFrameLocks/>
          </p:cNvGraphicFramePr>
          <p:nvPr>
            <p:extLst>
              <p:ext uri="{D42A27DB-BD31-4B8C-83A1-F6EECF244321}">
                <p14:modId xmlns:p14="http://schemas.microsoft.com/office/powerpoint/2010/main" val="3156015375"/>
              </p:ext>
            </p:extLst>
          </p:nvPr>
        </p:nvGraphicFramePr>
        <p:xfrm>
          <a:off x="5029200" y="1828800"/>
          <a:ext cx="3810000" cy="3429000"/>
        </p:xfrm>
        <a:graphic>
          <a:graphicData uri="http://schemas.openxmlformats.org/presentationml/2006/ole">
            <mc:AlternateContent xmlns:mc="http://schemas.openxmlformats.org/markup-compatibility/2006">
              <mc:Choice xmlns:v="urn:schemas-microsoft-com:vml" Requires="v">
                <p:oleObj spid="_x0000_s6162" name="Bitmap Image" r:id="rId4" imgW="4438356" imgH="2752711" progId="Paint.Picture">
                  <p:embed/>
                </p:oleObj>
              </mc:Choice>
              <mc:Fallback>
                <p:oleObj name="Bitmap Image" r:id="rId4" imgW="4438356" imgH="2752711" progId="Paint.Picture">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b="14635"/>
                      <a:stretch>
                        <a:fillRect/>
                      </a:stretch>
                    </p:blipFill>
                    <p:spPr bwMode="auto">
                      <a:xfrm>
                        <a:off x="5029200" y="1828800"/>
                        <a:ext cx="3810000" cy="3429000"/>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3412251662"/>
      </p:ext>
    </p:extLst>
  </p:cSld>
  <p:clrMapOvr>
    <a:masterClrMapping/>
  </p:clrMapOvr>
  <p:transition>
    <p:cu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4294967295"/>
          </p:nvPr>
        </p:nvSpPr>
        <p:spPr>
          <a:xfrm>
            <a:off x="6553200" y="6245225"/>
            <a:ext cx="2133600" cy="476250"/>
          </a:xfrm>
        </p:spPr>
        <p:txBody>
          <a:bodyPr/>
          <a:lstStyle/>
          <a:p>
            <a:fld id="{DC383F5A-82CA-4D68-8A30-F29A8C6CED9D}" type="slidenum">
              <a:rPr lang="en-US"/>
              <a:pPr/>
              <a:t>28</a:t>
            </a:fld>
            <a:endParaRPr lang="en-US"/>
          </a:p>
        </p:txBody>
      </p:sp>
      <p:sp>
        <p:nvSpPr>
          <p:cNvPr id="211970" name="Rectangle 2"/>
          <p:cNvSpPr>
            <a:spLocks noGrp="1" noChangeArrowheads="1"/>
          </p:cNvSpPr>
          <p:nvPr>
            <p:ph type="title" idx="4294967295"/>
          </p:nvPr>
        </p:nvSpPr>
        <p:spPr>
          <a:xfrm>
            <a:off x="1981201" y="228600"/>
            <a:ext cx="5181599" cy="609600"/>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ormAutofit/>
          </a:bodyPr>
          <a:lstStyle/>
          <a:p>
            <a:r>
              <a:rPr lang="en-US" sz="32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System on Existing Housing</a:t>
            </a:r>
            <a:endParaRPr lang="en-US" sz="32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8" name="Picture 1030" descr="PA05000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9800" y="990600"/>
            <a:ext cx="4724400" cy="52605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2111661"/>
      </p:ext>
    </p:extLst>
  </p:cSld>
  <p:clrMapOvr>
    <a:masterClrMapping/>
  </p:clrMapOvr>
  <p:transition>
    <p:cu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828800" y="228600"/>
            <a:ext cx="5562600" cy="609600"/>
          </a:xfrm>
        </p:spPr>
        <p:txBody>
          <a:bodyPr>
            <a:noAutofit/>
          </a:bodyPr>
          <a:lstStyle/>
          <a:p>
            <a:pPr algn="ctr"/>
            <a:r>
              <a:rPr lang="en-US" sz="32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Radon Exposure vs. Aesthetics</a:t>
            </a:r>
            <a:endParaRPr lang="en-US" sz="32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4294967295"/>
          </p:nvPr>
        </p:nvSpPr>
        <p:spPr>
          <a:xfrm>
            <a:off x="6553200" y="6245225"/>
            <a:ext cx="2133600" cy="476250"/>
          </a:xfrm>
        </p:spPr>
        <p:txBody>
          <a:bodyPr/>
          <a:lstStyle/>
          <a:p>
            <a:fld id="{8E74ACF3-DD99-478E-B539-3B81EF44B1DF}" type="slidenum">
              <a:rPr lang="en-US" smtClean="0">
                <a:solidFill>
                  <a:prstClr val="black"/>
                </a:solidFill>
              </a:rPr>
              <a:pPr/>
              <a:t>29</a:t>
            </a:fld>
            <a:endParaRPr lang="en-US">
              <a:solidFill>
                <a:prstClr val="black"/>
              </a:solidFill>
            </a:endParaRPr>
          </a:p>
        </p:txBody>
      </p:sp>
      <p:sp>
        <p:nvSpPr>
          <p:cNvPr id="6" name="Content Placeholder 5"/>
          <p:cNvSpPr>
            <a:spLocks noGrp="1"/>
          </p:cNvSpPr>
          <p:nvPr>
            <p:ph idx="1"/>
          </p:nvPr>
        </p:nvSpPr>
        <p:spPr>
          <a:xfrm>
            <a:off x="4648200" y="1295400"/>
            <a:ext cx="3989832" cy="3730244"/>
          </a:xfrm>
        </p:spPr>
        <p:txBody>
          <a:bodyPr>
            <a:normAutofit fontScale="85000" lnSpcReduction="20000"/>
          </a:bodyPr>
          <a:lstStyle/>
          <a:p>
            <a:r>
              <a:rPr lang="en-US" sz="3000" dirty="0" smtClean="0"/>
              <a:t>Homeowners opt out or decide not to fix the radon problem in their new home because they do not understand the radiation exposure risk.</a:t>
            </a:r>
          </a:p>
          <a:p>
            <a:endParaRPr lang="en-US" sz="3000" dirty="0" smtClean="0"/>
          </a:p>
          <a:p>
            <a:r>
              <a:rPr lang="en-US" sz="3000" dirty="0" smtClean="0"/>
              <a:t>They are only concerned with how the exterior of their home looks.</a:t>
            </a:r>
            <a:endParaRPr lang="en-US" sz="3000" dirty="0"/>
          </a:p>
          <a:p>
            <a:endParaRPr lang="en-US" dirty="0"/>
          </a:p>
        </p:txBody>
      </p:sp>
      <p:pic>
        <p:nvPicPr>
          <p:cNvPr id="3076" name="Picture 4" descr="http://www.dupageradon.com/images2/Outsides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371600"/>
            <a:ext cx="3392424" cy="447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02150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fld id="{5628818A-A8CA-4CD8-B494-EBD43DE8DA75}" type="slidenum">
              <a:rPr lang="en-US" altLang="en-US"/>
              <a:pPr/>
              <a:t>3</a:t>
            </a:fld>
            <a:endParaRPr lang="en-US" altLang="en-US"/>
          </a:p>
        </p:txBody>
      </p:sp>
      <p:sp>
        <p:nvSpPr>
          <p:cNvPr id="163845" name="Rectangle 5"/>
          <p:cNvSpPr>
            <a:spLocks noGrp="1" noChangeArrowheads="1"/>
          </p:cNvSpPr>
          <p:nvPr>
            <p:ph type="title" idx="4294967295"/>
          </p:nvPr>
        </p:nvSpPr>
        <p:spPr>
          <a:xfrm>
            <a:off x="1981200" y="228600"/>
            <a:ext cx="5181600" cy="609600"/>
          </a:xfrm>
        </p:spPr>
        <p:txBody>
          <a:bodyPr>
            <a:normAutofit/>
          </a:bodyPr>
          <a:lstStyle/>
          <a:p>
            <a:r>
              <a:rPr lang="en-US" altLang="en-US" sz="2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How did radon originate in Illinois?</a:t>
            </a:r>
          </a:p>
        </p:txBody>
      </p:sp>
      <p:sp>
        <p:nvSpPr>
          <p:cNvPr id="345091" name="Rectangle 6"/>
          <p:cNvSpPr>
            <a:spLocks noGrp="1" noChangeArrowheads="1"/>
          </p:cNvSpPr>
          <p:nvPr>
            <p:ph type="body" idx="4294967295"/>
          </p:nvPr>
        </p:nvSpPr>
        <p:spPr>
          <a:xfrm>
            <a:off x="228600" y="1219200"/>
            <a:ext cx="4343400" cy="3810000"/>
          </a:xfrm>
        </p:spPr>
        <p:txBody>
          <a:bodyPr>
            <a:normAutofit/>
          </a:bodyPr>
          <a:lstStyle/>
          <a:p>
            <a:r>
              <a:rPr lang="en-US" altLang="en-US" dirty="0">
                <a:solidFill>
                  <a:schemeClr val="bg1"/>
                </a:solidFill>
              </a:rPr>
              <a:t>Glaciers from Canada deposited uranium in the soil.</a:t>
            </a:r>
          </a:p>
          <a:p>
            <a:endParaRPr lang="en-US" altLang="en-US" dirty="0">
              <a:solidFill>
                <a:schemeClr val="bg1"/>
              </a:solidFill>
            </a:endParaRPr>
          </a:p>
          <a:p>
            <a:r>
              <a:rPr lang="en-US" altLang="en-US" dirty="0">
                <a:solidFill>
                  <a:schemeClr val="bg1"/>
                </a:solidFill>
              </a:rPr>
              <a:t>Radon results from the uranium deposits.</a:t>
            </a:r>
          </a:p>
        </p:txBody>
      </p:sp>
      <p:pic>
        <p:nvPicPr>
          <p:cNvPr id="345099" name="Picture 11" descr="j0434159"/>
          <p:cNvPicPr>
            <a:picLocks noChangeAspect="1" noChangeArrowheads="1"/>
          </p:cNvPicPr>
          <p:nvPr/>
        </p:nvPicPr>
        <p:blipFill>
          <a:blip r:embed="rId2">
            <a:extLst>
              <a:ext uri="{28A0092B-C50C-407E-A947-70E740481C1C}">
                <a14:useLocalDpi xmlns:a14="http://schemas.microsoft.com/office/drawing/2010/main" val="0"/>
              </a:ext>
            </a:extLst>
          </a:blip>
          <a:srcRect l="7813" r="9375"/>
          <a:stretch>
            <a:fillRect/>
          </a:stretch>
        </p:blipFill>
        <p:spPr bwMode="auto">
          <a:xfrm>
            <a:off x="4768144" y="1219200"/>
            <a:ext cx="40386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0748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48200" y="1143000"/>
            <a:ext cx="3962400" cy="3721100"/>
          </a:xfrm>
        </p:spPr>
        <p:txBody>
          <a:bodyPr>
            <a:normAutofit lnSpcReduction="10000"/>
          </a:bodyPr>
          <a:lstStyle/>
          <a:p>
            <a:r>
              <a:rPr lang="en-US" dirty="0" smtClean="0"/>
              <a:t>Illinois Real Estate Attorneys contacted their State Representative concerned about the aesthetics of mitigation systems on new homes.</a:t>
            </a:r>
            <a:endParaRPr lang="en-US" dirty="0"/>
          </a:p>
        </p:txBody>
      </p:sp>
      <p:sp>
        <p:nvSpPr>
          <p:cNvPr id="3" name="Title 2"/>
          <p:cNvSpPr>
            <a:spLocks noGrp="1"/>
          </p:cNvSpPr>
          <p:nvPr>
            <p:ph type="title" idx="4294967295"/>
          </p:nvPr>
        </p:nvSpPr>
        <p:spPr>
          <a:xfrm>
            <a:off x="1981200" y="228600"/>
            <a:ext cx="5181600" cy="685800"/>
          </a:xfrm>
        </p:spPr>
        <p:txBody>
          <a:bodyPr>
            <a:noAutofit/>
          </a:bodyPr>
          <a:lstStyle/>
          <a:p>
            <a:pPr algn="ctr"/>
            <a:r>
              <a:rPr lang="en-US" sz="28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Illinois Path to a Radon Code</a:t>
            </a:r>
            <a:endParaRPr 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4" name="Picture 7" descr="MVC-004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990600"/>
            <a:ext cx="3889248" cy="5185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74851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228600"/>
            <a:ext cx="5029200" cy="639762"/>
          </a:xfrm>
        </p:spPr>
        <p:txBody>
          <a:bodyPr>
            <a:normAutofit fontScale="90000"/>
          </a:bodyPr>
          <a:lstStyle/>
          <a:p>
            <a:r>
              <a:rPr lang="en-US" sz="4000" dirty="0" smtClean="0">
                <a:solidFill>
                  <a:schemeClr val="bg1"/>
                </a:solidFill>
                <a:latin typeface="Times New Roman" panose="02020603050405020304" pitchFamily="18" charset="0"/>
                <a:cs typeface="Times New Roman" panose="02020603050405020304" pitchFamily="18" charset="0"/>
              </a:rPr>
              <a:t>Legislation in Illinois</a:t>
            </a:r>
            <a:endParaRPr lang="en-US" sz="4000" dirty="0">
              <a:solidFill>
                <a:schemeClr val="bg1"/>
              </a:solidFill>
              <a:latin typeface="Times New Roman" panose="02020603050405020304" pitchFamily="18" charset="0"/>
              <a:cs typeface="Times New Roman" panose="02020603050405020304" pitchFamily="18" charset="0"/>
            </a:endParaRPr>
          </a:p>
        </p:txBody>
      </p:sp>
      <p:pic>
        <p:nvPicPr>
          <p:cNvPr id="4" name="Picture 4" descr="State Capitol"/>
          <p:cNvPicPr>
            <a:picLocks noChangeAspect="1" noChangeArrowheads="1"/>
          </p:cNvPicPr>
          <p:nvPr/>
        </p:nvPicPr>
        <p:blipFill>
          <a:blip r:embed="rId2">
            <a:extLst>
              <a:ext uri="{28A0092B-C50C-407E-A947-70E740481C1C}">
                <a14:useLocalDpi xmlns:a14="http://schemas.microsoft.com/office/drawing/2010/main" val="0"/>
              </a:ext>
            </a:extLst>
          </a:blip>
          <a:srcRect l="10638" r="8511"/>
          <a:stretch>
            <a:fillRect/>
          </a:stretch>
        </p:blipFill>
        <p:spPr bwMode="auto">
          <a:xfrm>
            <a:off x="2209800" y="1371600"/>
            <a:ext cx="4764392" cy="441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68092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0"/>
            <a:ext cx="7772400" cy="762000"/>
          </a:xfrm>
        </p:spPr>
        <p:txBody>
          <a:bodyPr/>
          <a:lstStyle/>
          <a:p>
            <a:r>
              <a:rPr lang="en-US" sz="4000" i="1" dirty="0" smtClean="0">
                <a:solidFill>
                  <a:schemeClr val="bg1"/>
                </a:solidFill>
              </a:rPr>
              <a:t>Radon Industry Licensing Act - 1998</a:t>
            </a:r>
            <a:endParaRPr lang="en-US" sz="4000" i="1" dirty="0">
              <a:solidFill>
                <a:schemeClr val="bg1"/>
              </a:solidFill>
            </a:endParaRPr>
          </a:p>
        </p:txBody>
      </p:sp>
      <p:sp>
        <p:nvSpPr>
          <p:cNvPr id="3" name="Content Placeholder 2"/>
          <p:cNvSpPr>
            <a:spLocks noGrp="1"/>
          </p:cNvSpPr>
          <p:nvPr>
            <p:ph idx="1"/>
          </p:nvPr>
        </p:nvSpPr>
        <p:spPr/>
        <p:txBody>
          <a:bodyPr/>
          <a:lstStyle/>
          <a:p>
            <a:pPr marL="461963" indent="-461963"/>
            <a:r>
              <a:rPr lang="en-US" dirty="0" smtClean="0">
                <a:solidFill>
                  <a:schemeClr val="bg1"/>
                </a:solidFill>
              </a:rPr>
              <a:t>Requires individuals providing radon measurement or mitigation services to be licensed.</a:t>
            </a:r>
          </a:p>
          <a:p>
            <a:pPr marL="461963" indent="-461963"/>
            <a:endParaRPr lang="en-US" dirty="0" smtClean="0"/>
          </a:p>
          <a:p>
            <a:pPr marL="461963" indent="-461963"/>
            <a:r>
              <a:rPr lang="en-US" dirty="0">
                <a:solidFill>
                  <a:schemeClr val="bg1"/>
                </a:solidFill>
              </a:rPr>
              <a:t>Establishes the Task Force on Radon-Resistant Building </a:t>
            </a:r>
            <a:r>
              <a:rPr lang="en-US" dirty="0" smtClean="0">
                <a:solidFill>
                  <a:schemeClr val="bg1"/>
                </a:solidFill>
              </a:rPr>
              <a:t>Codes.</a:t>
            </a:r>
            <a:endParaRPr lang="en-US" dirty="0">
              <a:solidFill>
                <a:schemeClr val="bg1"/>
              </a:solidFill>
            </a:endParaRPr>
          </a:p>
        </p:txBody>
      </p:sp>
    </p:spTree>
    <p:extLst>
      <p:ext uri="{BB962C8B-B14F-4D97-AF65-F5344CB8AC3E}">
        <p14:creationId xmlns:p14="http://schemas.microsoft.com/office/powerpoint/2010/main" val="41458023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0CCCEA68-D455-40A0-A8CA-4F5F5CBB4E0F}" type="slidenum">
              <a:rPr lang="en-US" altLang="en-US"/>
              <a:pPr/>
              <a:t>33</a:t>
            </a:fld>
            <a:endParaRPr lang="en-US" altLang="en-US"/>
          </a:p>
        </p:txBody>
      </p:sp>
      <p:sp>
        <p:nvSpPr>
          <p:cNvPr id="146434" name="Rectangle 2"/>
          <p:cNvSpPr>
            <a:spLocks noGrp="1" noChangeArrowheads="1"/>
          </p:cNvSpPr>
          <p:nvPr>
            <p:ph type="title"/>
          </p:nvPr>
        </p:nvSpPr>
        <p:spPr>
          <a:xfrm>
            <a:off x="457200" y="762000"/>
            <a:ext cx="8229600" cy="1143000"/>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marL="347663" indent="-347663">
              <a:spcAft>
                <a:spcPct val="50000"/>
              </a:spcAft>
            </a:pPr>
            <a:r>
              <a:rPr lang="en-US" altLang="en-US" sz="4800" i="1" dirty="0" smtClean="0">
                <a:solidFill>
                  <a:schemeClr val="bg1"/>
                </a:solidFill>
              </a:rPr>
              <a:t>Real Property Disclosure Act</a:t>
            </a:r>
            <a:endParaRPr lang="en-US" altLang="en-US" sz="4800" i="1" dirty="0">
              <a:solidFill>
                <a:schemeClr val="bg1"/>
              </a:solidFill>
            </a:endParaRPr>
          </a:p>
        </p:txBody>
      </p:sp>
      <p:sp>
        <p:nvSpPr>
          <p:cNvPr id="146435" name="Rectangle 3"/>
          <p:cNvSpPr>
            <a:spLocks noGrp="1" noChangeArrowheads="1"/>
          </p:cNvSpPr>
          <p:nvPr>
            <p:ph type="body" idx="1"/>
          </p:nvPr>
        </p:nvSpPr>
        <p:spPr>
          <a:xfrm>
            <a:off x="381000" y="1981200"/>
            <a:ext cx="8305800" cy="1066800"/>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ormAutofit fontScale="85000" lnSpcReduction="10000"/>
          </a:bodyPr>
          <a:lstStyle/>
          <a:p>
            <a:pPr marL="347663" indent="-347663">
              <a:spcAft>
                <a:spcPct val="50000"/>
              </a:spcAft>
            </a:pPr>
            <a:r>
              <a:rPr lang="en-US" altLang="en-US" i="1" dirty="0" smtClean="0">
                <a:solidFill>
                  <a:schemeClr val="bg1"/>
                </a:solidFill>
              </a:rPr>
              <a:t>14.   ..... ..... ..... 	I am aware of unsafe concentrations</a:t>
            </a:r>
            <a:br>
              <a:rPr lang="en-US" altLang="en-US" i="1" dirty="0" smtClean="0">
                <a:solidFill>
                  <a:schemeClr val="bg1"/>
                </a:solidFill>
              </a:rPr>
            </a:br>
            <a:r>
              <a:rPr lang="en-US" altLang="en-US" i="1" dirty="0" smtClean="0">
                <a:solidFill>
                  <a:schemeClr val="bg1"/>
                </a:solidFill>
              </a:rPr>
              <a:t>			of radon on the premises. </a:t>
            </a:r>
          </a:p>
          <a:p>
            <a:pPr marL="347663" indent="-347663">
              <a:spcAft>
                <a:spcPct val="50000"/>
              </a:spcAft>
            </a:pPr>
            <a:endParaRPr lang="en-US" altLang="en-US" i="1" dirty="0"/>
          </a:p>
        </p:txBody>
      </p:sp>
      <p:pic>
        <p:nvPicPr>
          <p:cNvPr id="146437" name="Picture 5" descr="House_for_sale : A home is advertising a for sale sign on a wooden sign post in red. Use it for a housing market concep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3048000"/>
            <a:ext cx="2590800" cy="2686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8404996"/>
      </p:ext>
    </p:extLst>
  </p:cSld>
  <p:clrMapOvr>
    <a:masterClrMapping/>
  </p:clrMapOvr>
  <p:transition>
    <p:random/>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0"/>
            <a:ext cx="7772400" cy="762000"/>
          </a:xfrm>
        </p:spPr>
        <p:txBody>
          <a:bodyPr/>
          <a:lstStyle/>
          <a:p>
            <a:r>
              <a:rPr lang="en-US" sz="4000" i="1" dirty="0" smtClean="0">
                <a:solidFill>
                  <a:schemeClr val="bg1"/>
                </a:solidFill>
              </a:rPr>
              <a:t>Radon Awareness Act - 2008</a:t>
            </a:r>
            <a:endParaRPr lang="en-US" sz="4000" i="1" dirty="0">
              <a:solidFill>
                <a:schemeClr val="bg1"/>
              </a:solidFill>
            </a:endParaRPr>
          </a:p>
        </p:txBody>
      </p:sp>
      <p:sp>
        <p:nvSpPr>
          <p:cNvPr id="3" name="Content Placeholder 2"/>
          <p:cNvSpPr>
            <a:spLocks noGrp="1"/>
          </p:cNvSpPr>
          <p:nvPr>
            <p:ph idx="1"/>
          </p:nvPr>
        </p:nvSpPr>
        <p:spPr>
          <a:xfrm>
            <a:off x="685800" y="1447800"/>
            <a:ext cx="7772400" cy="2362200"/>
          </a:xfrm>
        </p:spPr>
        <p:txBody>
          <a:bodyPr/>
          <a:lstStyle/>
          <a:p>
            <a:pPr marL="461963" indent="-461963"/>
            <a:r>
              <a:rPr lang="en-US" dirty="0" smtClean="0">
                <a:solidFill>
                  <a:schemeClr val="bg1"/>
                </a:solidFill>
              </a:rPr>
              <a:t>Mandated disclosure of radon risks  and measurement information by a seller to a buyer prior to the buyer making an offer to purchase a home.</a:t>
            </a:r>
            <a:endParaRPr lang="en-US" dirty="0">
              <a:solidFill>
                <a:schemeClr val="bg1"/>
              </a:solidFill>
            </a:endParaRPr>
          </a:p>
        </p:txBody>
      </p:sp>
      <p:pic>
        <p:nvPicPr>
          <p:cNvPr id="188418" name="Picture 2" descr="C:\Users\Daniels\AppData\Local\Microsoft\Windows\Temporary Internet Files\Content.IE5\XXNXZRMV\MP90044236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3505200"/>
            <a:ext cx="3962400" cy="26338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05159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sz="3600" dirty="0" smtClean="0">
                <a:solidFill>
                  <a:schemeClr val="bg1"/>
                </a:solidFill>
                <a:latin typeface="Times New Roman" panose="02020603050405020304" pitchFamily="18" charset="0"/>
                <a:cs typeface="Times New Roman" panose="02020603050405020304" pitchFamily="18" charset="0"/>
              </a:rPr>
              <a:t>Illinois School Code - 2010</a:t>
            </a:r>
            <a:endParaRPr lang="en-US" sz="3600" dirty="0">
              <a:solidFill>
                <a:schemeClr val="bg1"/>
              </a:solidFill>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idx="1"/>
          </p:nvPr>
        </p:nvSpPr>
        <p:spPr>
          <a:xfrm>
            <a:off x="685800" y="1219200"/>
            <a:ext cx="7772400" cy="1676400"/>
          </a:xfrm>
        </p:spPr>
        <p:txBody>
          <a:bodyPr/>
          <a:lstStyle/>
          <a:p>
            <a:r>
              <a:rPr lang="en-US" dirty="0" smtClean="0">
                <a:solidFill>
                  <a:schemeClr val="bg1"/>
                </a:solidFill>
              </a:rPr>
              <a:t>Recommends all school facilities in Illinois have radon measurements performed once every 5 years.</a:t>
            </a:r>
            <a:endParaRPr lang="en-US" dirty="0">
              <a:solidFill>
                <a:schemeClr val="bg1"/>
              </a:solidFill>
            </a:endParaRPr>
          </a:p>
        </p:txBody>
      </p:sp>
      <p:pic>
        <p:nvPicPr>
          <p:cNvPr id="189445" name="Picture 5" descr="http://o5.aolcdn.com/dims-shared/dims3/PATCH/resize/600x450/http:/hss-prod.hss.aol.com/hss/storage/patch/c52ae5feeb110ef73f6ad6cdbf430459"/>
          <p:cNvPicPr>
            <a:picLocks noChangeAspect="1" noChangeArrowheads="1"/>
          </p:cNvPicPr>
          <p:nvPr/>
        </p:nvPicPr>
        <p:blipFill rotWithShape="1">
          <a:blip r:embed="rId2">
            <a:extLst>
              <a:ext uri="{28A0092B-C50C-407E-A947-70E740481C1C}">
                <a14:useLocalDpi xmlns:a14="http://schemas.microsoft.com/office/drawing/2010/main" val="0"/>
              </a:ext>
            </a:extLst>
          </a:blip>
          <a:srcRect t="19419" b="11932"/>
          <a:stretch/>
        </p:blipFill>
        <p:spPr bwMode="auto">
          <a:xfrm>
            <a:off x="1617785" y="3124200"/>
            <a:ext cx="5715000" cy="29424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66242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609600"/>
          </a:xfrm>
        </p:spPr>
        <p:txBody>
          <a:bodyPr>
            <a:normAutofit/>
          </a:bodyPr>
          <a:lstStyle/>
          <a:p>
            <a:r>
              <a:rPr lang="en-US" sz="3200" dirty="0" smtClean="0">
                <a:solidFill>
                  <a:schemeClr val="bg1"/>
                </a:solidFill>
                <a:latin typeface="Times New Roman" panose="02020603050405020304" pitchFamily="18" charset="0"/>
                <a:cs typeface="Times New Roman" panose="02020603050405020304" pitchFamily="18" charset="0"/>
              </a:rPr>
              <a:t>Illinois Child </a:t>
            </a:r>
            <a:r>
              <a:rPr lang="en-US" sz="3200" dirty="0">
                <a:solidFill>
                  <a:schemeClr val="bg1"/>
                </a:solidFill>
                <a:latin typeface="Times New Roman" panose="02020603050405020304" pitchFamily="18" charset="0"/>
                <a:cs typeface="Times New Roman" panose="02020603050405020304" pitchFamily="18" charset="0"/>
              </a:rPr>
              <a:t>Care </a:t>
            </a:r>
            <a:r>
              <a:rPr lang="en-US" sz="3200" dirty="0" smtClean="0">
                <a:solidFill>
                  <a:schemeClr val="bg1"/>
                </a:solidFill>
                <a:latin typeface="Times New Roman" panose="02020603050405020304" pitchFamily="18" charset="0"/>
                <a:cs typeface="Times New Roman" panose="02020603050405020304" pitchFamily="18" charset="0"/>
              </a:rPr>
              <a:t>Act - 2013</a:t>
            </a:r>
            <a:endParaRPr lang="en-US" sz="3200" dirty="0">
              <a:solidFill>
                <a:schemeClr val="bg1"/>
              </a:solidFill>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idx="1"/>
          </p:nvPr>
        </p:nvSpPr>
        <p:spPr>
          <a:xfrm>
            <a:off x="685800" y="1143000"/>
            <a:ext cx="7772400" cy="1143000"/>
          </a:xfrm>
        </p:spPr>
        <p:txBody>
          <a:bodyPr/>
          <a:lstStyle/>
          <a:p>
            <a:pPr marL="457200" indent="-457200"/>
            <a:r>
              <a:rPr lang="en-US" dirty="0" smtClean="0">
                <a:solidFill>
                  <a:schemeClr val="bg1"/>
                </a:solidFill>
              </a:rPr>
              <a:t>Requires daycares to test for radon once every 3 years.</a:t>
            </a:r>
            <a:endParaRPr lang="en-US" dirty="0">
              <a:solidFill>
                <a:schemeClr val="bg1"/>
              </a:solidFill>
            </a:endParaRPr>
          </a:p>
        </p:txBody>
      </p:sp>
      <p:pic>
        <p:nvPicPr>
          <p:cNvPr id="189448" name="Picture 8"/>
          <p:cNvPicPr>
            <a:picLocks noChangeAspect="1" noChangeArrowheads="1"/>
          </p:cNvPicPr>
          <p:nvPr/>
        </p:nvPicPr>
        <p:blipFill rotWithShape="1">
          <a:blip r:embed="rId2">
            <a:extLst>
              <a:ext uri="{28A0092B-C50C-407E-A947-70E740481C1C}">
                <a14:useLocalDpi xmlns:a14="http://schemas.microsoft.com/office/drawing/2010/main" val="0"/>
              </a:ext>
            </a:extLst>
          </a:blip>
          <a:srcRect t="16653" b="15506"/>
          <a:stretch/>
        </p:blipFill>
        <p:spPr bwMode="auto">
          <a:xfrm>
            <a:off x="1371600" y="2286000"/>
            <a:ext cx="6248400" cy="3161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93732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0"/>
            <a:ext cx="7772400" cy="762000"/>
          </a:xfrm>
        </p:spPr>
        <p:txBody>
          <a:bodyPr/>
          <a:lstStyle/>
          <a:p>
            <a:r>
              <a:rPr lang="en-US" sz="3600" i="1" dirty="0" smtClean="0">
                <a:solidFill>
                  <a:schemeClr val="bg1"/>
                </a:solidFill>
              </a:rPr>
              <a:t>Radon Resistant </a:t>
            </a:r>
            <a:r>
              <a:rPr lang="en-US" sz="3600" i="1" dirty="0">
                <a:solidFill>
                  <a:schemeClr val="bg1"/>
                </a:solidFill>
              </a:rPr>
              <a:t>Construction </a:t>
            </a:r>
            <a:r>
              <a:rPr lang="en-US" sz="3600" i="1" dirty="0" smtClean="0">
                <a:solidFill>
                  <a:schemeClr val="bg1"/>
                </a:solidFill>
              </a:rPr>
              <a:t>Act - 2013</a:t>
            </a:r>
            <a:endParaRPr lang="en-US" sz="3600" i="1" dirty="0">
              <a:solidFill>
                <a:schemeClr val="bg1"/>
              </a:solidFill>
            </a:endParaRPr>
          </a:p>
        </p:txBody>
      </p:sp>
      <p:sp>
        <p:nvSpPr>
          <p:cNvPr id="3" name="Content Placeholder 2"/>
          <p:cNvSpPr>
            <a:spLocks noGrp="1"/>
          </p:cNvSpPr>
          <p:nvPr>
            <p:ph idx="1"/>
          </p:nvPr>
        </p:nvSpPr>
        <p:spPr/>
        <p:txBody>
          <a:bodyPr/>
          <a:lstStyle/>
          <a:p>
            <a:r>
              <a:rPr lang="en-US" dirty="0" smtClean="0">
                <a:solidFill>
                  <a:schemeClr val="bg1"/>
                </a:solidFill>
              </a:rPr>
              <a:t>Mandates that all new homes built after June 1, 2013, must be built using techniques to reduce radon.</a:t>
            </a:r>
            <a:endParaRPr lang="en-US" dirty="0">
              <a:solidFill>
                <a:schemeClr val="bg1"/>
              </a:solidFill>
            </a:endParaRPr>
          </a:p>
        </p:txBody>
      </p:sp>
      <p:pic>
        <p:nvPicPr>
          <p:cNvPr id="192515" name="Picture 3" descr="C:\Users\Daniels\AppData\Local\Microsoft\Windows\Temporary Internet Files\Content.IE5\XXNXZRMV\MP900400538[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7247" b="6428"/>
          <a:stretch/>
        </p:blipFill>
        <p:spPr bwMode="auto">
          <a:xfrm>
            <a:off x="1937871" y="3276600"/>
            <a:ext cx="5301129" cy="2970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83069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mtClean="0"/>
              <a:t>	</a:t>
            </a:r>
            <a:endParaRPr lang="en-US" dirty="0"/>
          </a:p>
        </p:txBody>
      </p:sp>
      <p:pic>
        <p:nvPicPr>
          <p:cNvPr id="5" name="Picture 29" descr="http://downloads.clipart.com/16937522.gif?t=1405436103&amp;h=5d2133c73864b42c7db57fd550a6d27e&amp;u=dupageco"/>
          <p:cNvPicPr>
            <a:picLocks noChangeAspect="1" noChangeArrowheads="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9525" y="0"/>
            <a:ext cx="9144000" cy="6296025"/>
          </a:xfrm>
          <a:prstGeom prst="rect">
            <a:avLst/>
          </a:prstGeom>
          <a:noFill/>
          <a:ln>
            <a:noFill/>
          </a:ln>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a:off x="-1" y="532715"/>
            <a:ext cx="9144000" cy="0"/>
          </a:xfrm>
          <a:prstGeom prst="line">
            <a:avLst/>
          </a:prstGeom>
          <a:ln w="314325">
            <a:solidFill>
              <a:srgbClr val="00194C"/>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410" y="381000"/>
            <a:ext cx="9144000" cy="0"/>
          </a:xfrm>
          <a:prstGeom prst="line">
            <a:avLst/>
          </a:prstGeom>
          <a:ln w="22225">
            <a:solidFill>
              <a:srgbClr val="FF2929"/>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2804" y="685800"/>
            <a:ext cx="9144000" cy="0"/>
          </a:xfrm>
          <a:prstGeom prst="line">
            <a:avLst/>
          </a:prstGeom>
          <a:ln w="22225">
            <a:solidFill>
              <a:srgbClr val="FF2929"/>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1" name="Rectangle 13"/>
          <p:cNvSpPr>
            <a:spLocks noChangeArrowheads="1"/>
          </p:cNvSpPr>
          <p:nvPr/>
        </p:nvSpPr>
        <p:spPr bwMode="auto">
          <a:xfrm>
            <a:off x="2019300" y="240327"/>
            <a:ext cx="5105399" cy="584775"/>
          </a:xfrm>
          <a:prstGeom prst="rect">
            <a:avLst/>
          </a:prstGeom>
          <a:solidFill>
            <a:srgbClr val="00194C"/>
          </a:solidFill>
          <a:ln/>
          <a:scene3d>
            <a:camera prst="orthographicFront">
              <a:rot lat="0" lon="0" rev="0"/>
            </a:camera>
            <a:lightRig rig="threePt" dir="t">
              <a:rot lat="0" lon="0" rev="1200000"/>
            </a:lightRig>
          </a:scene3d>
          <a:sp3d>
            <a:bevelT w="63500" h="25400"/>
          </a:sp3d>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sz="32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Contact Information</a:t>
            </a:r>
          </a:p>
        </p:txBody>
      </p:sp>
      <p:sp>
        <p:nvSpPr>
          <p:cNvPr id="12" name="Rectangle 4"/>
          <p:cNvSpPr>
            <a:spLocks/>
          </p:cNvSpPr>
          <p:nvPr/>
        </p:nvSpPr>
        <p:spPr bwMode="auto">
          <a:xfrm>
            <a:off x="1600200" y="4886325"/>
            <a:ext cx="21336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nSpc>
                <a:spcPct val="80000"/>
              </a:lnSpc>
              <a:spcBef>
                <a:spcPts val="700"/>
              </a:spcBef>
              <a:buClr>
                <a:schemeClr val="accent2"/>
              </a:buClr>
              <a:buSzPct val="60000"/>
              <a:buFont typeface="Wingdings" pitchFamily="2" charset="2"/>
              <a:buNone/>
            </a:pPr>
            <a:endParaRPr lang="en-US" sz="1200" i="1">
              <a:solidFill>
                <a:srgbClr val="FFFFFF"/>
              </a:solidFill>
              <a:latin typeface="Tw Cen MT" pitchFamily="34" charset="0"/>
            </a:endParaRPr>
          </a:p>
        </p:txBody>
      </p:sp>
      <p:sp>
        <p:nvSpPr>
          <p:cNvPr id="23" name="Rectangle 22"/>
          <p:cNvSpPr/>
          <p:nvPr/>
        </p:nvSpPr>
        <p:spPr>
          <a:xfrm>
            <a:off x="-5410" y="6296024"/>
            <a:ext cx="2524840" cy="561976"/>
          </a:xfrm>
          <a:prstGeom prst="rect">
            <a:avLst/>
          </a:prstGeom>
          <a:solidFill>
            <a:srgbClr val="FF0000"/>
          </a:solidFill>
          <a:ln>
            <a:no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solidFill>
                <a:srgbClr val="FF0000"/>
              </a:solidFill>
              <a:latin typeface="Times New Roman" panose="02020603050405020304" pitchFamily="18" charset="0"/>
              <a:cs typeface="Times New Roman" panose="02020603050405020304" pitchFamily="18" charset="0"/>
            </a:endParaRPr>
          </a:p>
        </p:txBody>
      </p:sp>
      <p:pic>
        <p:nvPicPr>
          <p:cNvPr id="24" name="Picture 29" descr="http://downloads.clipart.com/16937522.gif?t=1405436103&amp;h=5d2133c73864b42c7db57fd550a6d27e&amp;u=dupageco"/>
          <p:cNvPicPr>
            <a:picLocks noChangeAspect="1" noChangeArrowheads="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762000" y="6302086"/>
            <a:ext cx="8359196" cy="561976"/>
          </a:xfrm>
          <a:prstGeom prst="rect">
            <a:avLst/>
          </a:prstGeom>
          <a:noFill/>
          <a:ln w="28575">
            <a:solidFill>
              <a:schemeClr val="tx2">
                <a:lumMod val="60000"/>
                <a:lumOff val="40000"/>
              </a:schemeClr>
            </a:solidFill>
          </a:ln>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
        <p:nvSpPr>
          <p:cNvPr id="25" name="Rectangle 4"/>
          <p:cNvSpPr>
            <a:spLocks/>
          </p:cNvSpPr>
          <p:nvPr/>
        </p:nvSpPr>
        <p:spPr bwMode="auto">
          <a:xfrm>
            <a:off x="762000" y="6335424"/>
            <a:ext cx="62865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nSpc>
                <a:spcPct val="80000"/>
              </a:lnSpc>
              <a:spcBef>
                <a:spcPts val="700"/>
              </a:spcBef>
              <a:buClr>
                <a:schemeClr val="accent2"/>
              </a:buClr>
              <a:buSzPct val="60000"/>
              <a:buFont typeface="Wingdings" pitchFamily="2" charset="2"/>
              <a:buNone/>
            </a:pPr>
            <a:r>
              <a:rPr lang="en-US" dirty="0" smtClean="0">
                <a:solidFill>
                  <a:srgbClr val="FFFFFF"/>
                </a:solidFill>
                <a:latin typeface="Times New Roman" panose="02020603050405020304" pitchFamily="18" charset="0"/>
                <a:cs typeface="Times New Roman" panose="02020603050405020304" pitchFamily="18" charset="0"/>
              </a:rPr>
              <a:t>Illinois Emergency Management Agency</a:t>
            </a:r>
            <a:endParaRPr lang="en-US" dirty="0">
              <a:solidFill>
                <a:srgbClr val="FFFFFF"/>
              </a:solidFill>
              <a:latin typeface="Times New Roman" panose="02020603050405020304" pitchFamily="18" charset="0"/>
              <a:cs typeface="Times New Roman" panose="02020603050405020304" pitchFamily="18" charset="0"/>
            </a:endParaRPr>
          </a:p>
        </p:txBody>
      </p:sp>
      <p:pic>
        <p:nvPicPr>
          <p:cNvPr id="26" name="Picture 23" descr="Fla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6471949"/>
            <a:ext cx="4572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Content Placeholder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43800" y="5257800"/>
            <a:ext cx="1454903" cy="1462520"/>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sp>
        <p:nvSpPr>
          <p:cNvPr id="17" name="Content Placeholder 2"/>
          <p:cNvSpPr txBox="1">
            <a:spLocks/>
          </p:cNvSpPr>
          <p:nvPr/>
        </p:nvSpPr>
        <p:spPr>
          <a:xfrm>
            <a:off x="381000" y="1265237"/>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spcBef>
                <a:spcPct val="0"/>
              </a:spcBef>
              <a:buFontTx/>
              <a:buNone/>
            </a:pPr>
            <a:endParaRPr lang="en-US" altLang="en-US" sz="2400" dirty="0"/>
          </a:p>
          <a:p>
            <a:pPr algn="ctr">
              <a:spcBef>
                <a:spcPct val="0"/>
              </a:spcBef>
              <a:buFontTx/>
              <a:buNone/>
            </a:pPr>
            <a:r>
              <a:rPr lang="en-US" altLang="en-US" sz="2600" b="1" dirty="0" smtClean="0">
                <a:solidFill>
                  <a:schemeClr val="bg1"/>
                </a:solidFill>
              </a:rPr>
              <a:t>Patrick I Daniels / Radon Program Manager</a:t>
            </a:r>
          </a:p>
          <a:p>
            <a:pPr algn="ctr">
              <a:spcBef>
                <a:spcPct val="0"/>
              </a:spcBef>
              <a:buFontTx/>
              <a:buNone/>
            </a:pPr>
            <a:r>
              <a:rPr lang="en-US" altLang="en-US" sz="2600" dirty="0" smtClean="0">
                <a:solidFill>
                  <a:schemeClr val="bg1"/>
                </a:solidFill>
              </a:rPr>
              <a:t>Bureau of Radiation Safety</a:t>
            </a:r>
            <a:br>
              <a:rPr lang="en-US" altLang="en-US" sz="2600" dirty="0" smtClean="0">
                <a:solidFill>
                  <a:schemeClr val="bg1"/>
                </a:solidFill>
              </a:rPr>
            </a:br>
            <a:r>
              <a:rPr lang="en-US" altLang="en-US" sz="2600" dirty="0" smtClean="0">
                <a:solidFill>
                  <a:schemeClr val="bg1"/>
                </a:solidFill>
              </a:rPr>
              <a:t>Illinois Emergency Management Agency</a:t>
            </a:r>
          </a:p>
          <a:p>
            <a:pPr algn="ctr">
              <a:spcBef>
                <a:spcPct val="0"/>
              </a:spcBef>
              <a:buFontTx/>
              <a:buNone/>
            </a:pPr>
            <a:r>
              <a:rPr lang="en-US" altLang="en-US" sz="2600" dirty="0" smtClean="0">
                <a:solidFill>
                  <a:schemeClr val="bg1"/>
                </a:solidFill>
              </a:rPr>
              <a:t>217 782-1325</a:t>
            </a:r>
          </a:p>
          <a:p>
            <a:pPr algn="ctr">
              <a:spcBef>
                <a:spcPct val="0"/>
              </a:spcBef>
              <a:buFontTx/>
              <a:buNone/>
            </a:pPr>
            <a:r>
              <a:rPr lang="en-US" altLang="en-US" sz="2600" dirty="0" smtClean="0">
                <a:solidFill>
                  <a:schemeClr val="bg1"/>
                </a:solidFill>
                <a:hlinkClick r:id="rId6"/>
              </a:rPr>
              <a:t>patrick.daniels@illinois.gov</a:t>
            </a:r>
            <a:endParaRPr lang="en-US" altLang="en-US" sz="2600" dirty="0" smtClean="0">
              <a:solidFill>
                <a:schemeClr val="bg1"/>
              </a:solidFill>
            </a:endParaRPr>
          </a:p>
          <a:p>
            <a:pPr algn="ctr">
              <a:spcBef>
                <a:spcPct val="0"/>
              </a:spcBef>
              <a:buFontTx/>
              <a:buNone/>
            </a:pPr>
            <a:r>
              <a:rPr lang="en-US" altLang="en-US" sz="2600" smtClean="0">
                <a:solidFill>
                  <a:schemeClr val="bg1"/>
                </a:solidFill>
                <a:hlinkClick r:id="rId7"/>
              </a:rPr>
              <a:t>www.radon.illinois.gov</a:t>
            </a:r>
            <a:endParaRPr lang="en-US" altLang="en-US" sz="2600" smtClean="0">
              <a:solidFill>
                <a:schemeClr val="bg1"/>
              </a:solidFill>
            </a:endParaRPr>
          </a:p>
          <a:p>
            <a:pPr algn="ctr">
              <a:spcBef>
                <a:spcPct val="0"/>
              </a:spcBef>
              <a:buFontTx/>
              <a:buNone/>
            </a:pPr>
            <a:endParaRPr lang="en-US" altLang="en-US" sz="2600" dirty="0">
              <a:solidFill>
                <a:schemeClr val="bg1"/>
              </a:solidFill>
            </a:endParaRPr>
          </a:p>
        </p:txBody>
      </p:sp>
      <p:grpSp>
        <p:nvGrpSpPr>
          <p:cNvPr id="18" name="Group 6"/>
          <p:cNvGrpSpPr>
            <a:grpSpLocks/>
          </p:cNvGrpSpPr>
          <p:nvPr/>
        </p:nvGrpSpPr>
        <p:grpSpPr bwMode="auto">
          <a:xfrm>
            <a:off x="2285999" y="4267196"/>
            <a:ext cx="4419601" cy="1371604"/>
            <a:chOff x="1905000" y="3692289"/>
            <a:chExt cx="5334000" cy="1561518"/>
          </a:xfrm>
        </p:grpSpPr>
        <p:grpSp>
          <p:nvGrpSpPr>
            <p:cNvPr id="21" name="Group 5"/>
            <p:cNvGrpSpPr>
              <a:grpSpLocks/>
            </p:cNvGrpSpPr>
            <p:nvPr/>
          </p:nvGrpSpPr>
          <p:grpSpPr bwMode="auto">
            <a:xfrm>
              <a:off x="1905000" y="3692289"/>
              <a:ext cx="5334000" cy="1561518"/>
              <a:chOff x="1905000" y="4014552"/>
              <a:chExt cx="5334000" cy="1561518"/>
            </a:xfrm>
          </p:grpSpPr>
          <p:sp>
            <p:nvSpPr>
              <p:cNvPr id="28" name="TextBox 13"/>
              <p:cNvSpPr txBox="1">
                <a:spLocks noChangeArrowheads="1"/>
              </p:cNvSpPr>
              <p:nvPr/>
            </p:nvSpPr>
            <p:spPr bwMode="auto">
              <a:xfrm>
                <a:off x="1905000" y="4014552"/>
                <a:ext cx="5334000" cy="805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rgbClr val="011343"/>
                    </a:solidFill>
                    <a:latin typeface="Times New Roman" pitchFamily="18" charset="0"/>
                    <a:cs typeface="Times New Roman" pitchFamily="18" charset="0"/>
                  </a:defRPr>
                </a:lvl1pPr>
                <a:lvl2pPr>
                  <a:defRPr sz="2800">
                    <a:solidFill>
                      <a:srgbClr val="011343"/>
                    </a:solidFill>
                    <a:latin typeface="Times New Roman" pitchFamily="18" charset="0"/>
                    <a:cs typeface="Times New Roman" pitchFamily="18" charset="0"/>
                  </a:defRPr>
                </a:lvl2pPr>
                <a:lvl3pPr>
                  <a:defRPr sz="2400">
                    <a:solidFill>
                      <a:srgbClr val="011343"/>
                    </a:solidFill>
                    <a:latin typeface="Times New Roman" pitchFamily="18" charset="0"/>
                    <a:cs typeface="Times New Roman" pitchFamily="18" charset="0"/>
                  </a:defRPr>
                </a:lvl3pPr>
                <a:lvl4pPr>
                  <a:defRPr sz="2000">
                    <a:solidFill>
                      <a:srgbClr val="011343"/>
                    </a:solidFill>
                    <a:latin typeface="Times New Roman" pitchFamily="18" charset="0"/>
                    <a:cs typeface="Times New Roman" pitchFamily="18" charset="0"/>
                  </a:defRPr>
                </a:lvl4pPr>
                <a:lvl5pPr>
                  <a:defRPr sz="2000">
                    <a:solidFill>
                      <a:srgbClr val="011343"/>
                    </a:solidFill>
                    <a:latin typeface="Times New Roman" pitchFamily="18" charset="0"/>
                    <a:cs typeface="Times New Roman" pitchFamily="18" charset="0"/>
                  </a:defRPr>
                </a:lvl5pPr>
                <a:lvl6pPr eaLnBrk="0" fontAlgn="base" hangingPunct="0">
                  <a:spcAft>
                    <a:spcPct val="0"/>
                  </a:spcAft>
                  <a:buFont typeface="Arial" charset="0"/>
                  <a:buChar char="»"/>
                  <a:defRPr sz="2000">
                    <a:solidFill>
                      <a:srgbClr val="011343"/>
                    </a:solidFill>
                    <a:latin typeface="Times New Roman" pitchFamily="18" charset="0"/>
                    <a:cs typeface="Times New Roman" pitchFamily="18" charset="0"/>
                  </a:defRPr>
                </a:lvl6pPr>
                <a:lvl7pPr eaLnBrk="0" fontAlgn="base" hangingPunct="0">
                  <a:spcAft>
                    <a:spcPct val="0"/>
                  </a:spcAft>
                  <a:buFont typeface="Arial" charset="0"/>
                  <a:buChar char="»"/>
                  <a:defRPr sz="2000">
                    <a:solidFill>
                      <a:srgbClr val="011343"/>
                    </a:solidFill>
                    <a:latin typeface="Times New Roman" pitchFamily="18" charset="0"/>
                    <a:cs typeface="Times New Roman" pitchFamily="18" charset="0"/>
                  </a:defRPr>
                </a:lvl7pPr>
                <a:lvl8pPr eaLnBrk="0" fontAlgn="base" hangingPunct="0">
                  <a:spcAft>
                    <a:spcPct val="0"/>
                  </a:spcAft>
                  <a:buFont typeface="Arial" charset="0"/>
                  <a:buChar char="»"/>
                  <a:defRPr sz="2000">
                    <a:solidFill>
                      <a:srgbClr val="011343"/>
                    </a:solidFill>
                    <a:latin typeface="Times New Roman" pitchFamily="18" charset="0"/>
                    <a:cs typeface="Times New Roman" pitchFamily="18" charset="0"/>
                  </a:defRPr>
                </a:lvl8pPr>
                <a:lvl9pPr eaLnBrk="0" fontAlgn="base" hangingPunct="0">
                  <a:spcAft>
                    <a:spcPct val="0"/>
                  </a:spcAft>
                  <a:buFont typeface="Arial" charset="0"/>
                  <a:buChar char="»"/>
                  <a:defRPr sz="2000">
                    <a:solidFill>
                      <a:srgbClr val="011343"/>
                    </a:solidFill>
                    <a:latin typeface="Times New Roman" pitchFamily="18" charset="0"/>
                    <a:cs typeface="Times New Roman" pitchFamily="18" charset="0"/>
                  </a:defRPr>
                </a:lvl9pPr>
              </a:lstStyle>
              <a:p>
                <a:pPr algn="ctr"/>
                <a:r>
                  <a:rPr lang="en-US" altLang="en-US" sz="2000" b="1" dirty="0" smtClean="0">
                    <a:solidFill>
                      <a:schemeClr val="tx1"/>
                    </a:solidFill>
                    <a:latin typeface="Tahoma" pitchFamily="34" charset="0"/>
                    <a:cs typeface="Tahoma" pitchFamily="34" charset="0"/>
                    <a:hlinkClick r:id="rId8"/>
                  </a:rPr>
                  <a:t>www.ready.illinois.gov</a:t>
                </a:r>
                <a:endParaRPr lang="en-US" altLang="en-US" sz="2000" b="1" dirty="0">
                  <a:solidFill>
                    <a:schemeClr val="tx1"/>
                  </a:solidFill>
                  <a:latin typeface="Tahoma" pitchFamily="34" charset="0"/>
                  <a:cs typeface="Tahoma" pitchFamily="34" charset="0"/>
                </a:endParaRPr>
              </a:p>
              <a:p>
                <a:pPr algn="ctr"/>
                <a:endParaRPr lang="en-US" altLang="en-US" sz="2000" b="1" dirty="0" smtClean="0">
                  <a:solidFill>
                    <a:schemeClr val="tx1"/>
                  </a:solidFill>
                  <a:latin typeface="Tahoma" pitchFamily="34" charset="0"/>
                  <a:cs typeface="Tahoma" pitchFamily="34" charset="0"/>
                </a:endParaRPr>
              </a:p>
            </p:txBody>
          </p:sp>
          <p:grpSp>
            <p:nvGrpSpPr>
              <p:cNvPr id="30" name="Group 3"/>
              <p:cNvGrpSpPr>
                <a:grpSpLocks/>
              </p:cNvGrpSpPr>
              <p:nvPr/>
            </p:nvGrpSpPr>
            <p:grpSpPr bwMode="auto">
              <a:xfrm>
                <a:off x="2928118" y="4751931"/>
                <a:ext cx="2081439" cy="824139"/>
                <a:chOff x="1937518" y="1699168"/>
                <a:chExt cx="2081439" cy="824139"/>
              </a:xfrm>
            </p:grpSpPr>
            <p:pic>
              <p:nvPicPr>
                <p:cNvPr id="33" name="Picture 1"/>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937518" y="1699168"/>
                  <a:ext cx="824139" cy="82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2"/>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194819" y="1699173"/>
                  <a:ext cx="824138" cy="824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27" name="Picture 16" descr="N:\Unit Folders\External Affairs\PIO\Online Presence\Youtube\YouTube-social_icon_pack-red-PNG\128px\YouTube-social-square_red_128px.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442717" y="4429670"/>
              <a:ext cx="824136" cy="824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4954392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981200" y="228600"/>
            <a:ext cx="5181600" cy="609600"/>
          </a:xfrm>
        </p:spPr>
        <p:txBody>
          <a:bodyPr>
            <a:normAutofit/>
          </a:bodyPr>
          <a:lstStyle/>
          <a:p>
            <a:r>
              <a:rPr lang="en-US" sz="32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EPA Map of Radon Zones</a:t>
            </a:r>
            <a:endParaRPr lang="en-US" sz="32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638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4065" t="19385" r="61799" b="14638"/>
          <a:stretch/>
        </p:blipFill>
        <p:spPr bwMode="auto">
          <a:xfrm>
            <a:off x="1333500" y="925307"/>
            <a:ext cx="6477000" cy="50073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77160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981200" y="228600"/>
            <a:ext cx="5181600" cy="609600"/>
          </a:xfrm>
        </p:spPr>
        <p:txBody>
          <a:bodyPr>
            <a:normAutofit/>
          </a:bodyPr>
          <a:lstStyle/>
          <a:p>
            <a:r>
              <a:rPr lang="en-US" sz="32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Extent of Glaciation</a:t>
            </a:r>
            <a:endParaRPr lang="en-US" sz="32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741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218" y="1604374"/>
            <a:ext cx="7441563" cy="4700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31010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B11F168B-1946-4771-859F-0C72D07A3046}" type="slidenum">
              <a:rPr lang="en-US" altLang="en-US"/>
              <a:pPr/>
              <a:t>6</a:t>
            </a:fld>
            <a:endParaRPr lang="en-US" altLang="en-US"/>
          </a:p>
        </p:txBody>
      </p:sp>
      <p:sp>
        <p:nvSpPr>
          <p:cNvPr id="120834" name="Rectangle 2"/>
          <p:cNvSpPr>
            <a:spLocks noGrp="1" noChangeArrowheads="1"/>
          </p:cNvSpPr>
          <p:nvPr>
            <p:ph type="title"/>
          </p:nvPr>
        </p:nvSpPr>
        <p:spPr>
          <a:xfrm>
            <a:off x="1981200" y="152400"/>
            <a:ext cx="5181600" cy="685800"/>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ormAutofit fontScale="90000"/>
          </a:bodyPr>
          <a:lstStyle/>
          <a:p>
            <a:r>
              <a:rPr lang="en-US" altLang="en-US" sz="3200" dirty="0" smtClean="0">
                <a:solidFill>
                  <a:schemeClr val="bg1"/>
                </a:solidFill>
                <a:latin typeface="Times New Roman" panose="02020603050405020304" pitchFamily="18" charset="0"/>
                <a:cs typeface="Times New Roman" panose="02020603050405020304" pitchFamily="18" charset="0"/>
              </a:rPr>
              <a:t>Radon </a:t>
            </a:r>
            <a:r>
              <a:rPr lang="en-US" altLang="en-US" sz="3200" dirty="0">
                <a:solidFill>
                  <a:schemeClr val="bg1"/>
                </a:solidFill>
                <a:latin typeface="Times New Roman" panose="02020603050405020304" pitchFamily="18" charset="0"/>
                <a:cs typeface="Times New Roman" panose="02020603050405020304" pitchFamily="18" charset="0"/>
              </a:rPr>
              <a:t>Became an Issue in 1984</a:t>
            </a:r>
          </a:p>
        </p:txBody>
      </p:sp>
      <p:sp>
        <p:nvSpPr>
          <p:cNvPr id="120835" name="Rectangle 3"/>
          <p:cNvSpPr>
            <a:spLocks noGrp="1" noChangeArrowheads="1"/>
          </p:cNvSpPr>
          <p:nvPr>
            <p:ph type="body" idx="1"/>
          </p:nvPr>
        </p:nvSpPr>
        <p:spPr>
          <a:xfrm>
            <a:off x="381000" y="4191000"/>
            <a:ext cx="8153400" cy="2181224"/>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oAutofit/>
          </a:bodyPr>
          <a:lstStyle/>
          <a:p>
            <a:pPr marL="454025" indent="-454025">
              <a:lnSpc>
                <a:spcPct val="95000"/>
              </a:lnSpc>
              <a:spcAft>
                <a:spcPct val="50000"/>
              </a:spcAft>
            </a:pPr>
            <a:r>
              <a:rPr lang="en-US" altLang="en-US" sz="2400" dirty="0">
                <a:solidFill>
                  <a:schemeClr val="bg1"/>
                </a:solidFill>
              </a:rPr>
              <a:t>Mr. </a:t>
            </a:r>
            <a:r>
              <a:rPr lang="en-US" altLang="en-US" sz="2400" dirty="0" smtClean="0">
                <a:solidFill>
                  <a:schemeClr val="bg1"/>
                </a:solidFill>
              </a:rPr>
              <a:t>Stanley </a:t>
            </a:r>
            <a:r>
              <a:rPr lang="en-US" altLang="en-US" sz="2400" dirty="0" err="1" smtClean="0">
                <a:solidFill>
                  <a:schemeClr val="bg1"/>
                </a:solidFill>
              </a:rPr>
              <a:t>Watras</a:t>
            </a:r>
            <a:r>
              <a:rPr lang="en-US" altLang="en-US" sz="2400" dirty="0" smtClean="0">
                <a:solidFill>
                  <a:schemeClr val="bg1"/>
                </a:solidFill>
              </a:rPr>
              <a:t> </a:t>
            </a:r>
            <a:r>
              <a:rPr lang="en-US" altLang="en-US" sz="2400" dirty="0">
                <a:solidFill>
                  <a:schemeClr val="bg1"/>
                </a:solidFill>
              </a:rPr>
              <a:t>set off alarms at the </a:t>
            </a:r>
            <a:r>
              <a:rPr lang="en-US" altLang="en-US" sz="2400" dirty="0" err="1" smtClean="0">
                <a:solidFill>
                  <a:schemeClr val="bg1"/>
                </a:solidFill>
              </a:rPr>
              <a:t>Limmerick</a:t>
            </a:r>
            <a:r>
              <a:rPr lang="en-US" altLang="en-US" sz="2400" dirty="0" smtClean="0">
                <a:solidFill>
                  <a:schemeClr val="bg1"/>
                </a:solidFill>
              </a:rPr>
              <a:t/>
            </a:r>
            <a:br>
              <a:rPr lang="en-US" altLang="en-US" sz="2400" dirty="0" smtClean="0">
                <a:solidFill>
                  <a:schemeClr val="bg1"/>
                </a:solidFill>
              </a:rPr>
            </a:br>
            <a:r>
              <a:rPr lang="en-US" altLang="en-US" sz="2400" dirty="0" smtClean="0">
                <a:solidFill>
                  <a:schemeClr val="bg1"/>
                </a:solidFill>
              </a:rPr>
              <a:t>Nuclear </a:t>
            </a:r>
            <a:r>
              <a:rPr lang="en-US" altLang="en-US" sz="2400" dirty="0">
                <a:solidFill>
                  <a:schemeClr val="bg1"/>
                </a:solidFill>
              </a:rPr>
              <a:t>Power Plant when entering.</a:t>
            </a:r>
          </a:p>
          <a:p>
            <a:pPr marL="454025" indent="-454025">
              <a:lnSpc>
                <a:spcPct val="95000"/>
              </a:lnSpc>
              <a:spcAft>
                <a:spcPct val="50000"/>
              </a:spcAft>
            </a:pPr>
            <a:r>
              <a:rPr lang="en-US" altLang="en-US" sz="2400" dirty="0" smtClean="0">
                <a:solidFill>
                  <a:schemeClr val="bg1"/>
                </a:solidFill>
              </a:rPr>
              <a:t>The </a:t>
            </a:r>
            <a:r>
              <a:rPr lang="en-US" altLang="en-US" sz="2400" dirty="0" err="1" smtClean="0">
                <a:solidFill>
                  <a:schemeClr val="bg1"/>
                </a:solidFill>
              </a:rPr>
              <a:t>Watras</a:t>
            </a:r>
            <a:r>
              <a:rPr lang="en-US" altLang="en-US" sz="2400" dirty="0" smtClean="0">
                <a:solidFill>
                  <a:schemeClr val="bg1"/>
                </a:solidFill>
              </a:rPr>
              <a:t> </a:t>
            </a:r>
            <a:r>
              <a:rPr lang="en-US" altLang="en-US" sz="2400" dirty="0">
                <a:solidFill>
                  <a:schemeClr val="bg1"/>
                </a:solidFill>
              </a:rPr>
              <a:t>case brought the indoor radon </a:t>
            </a:r>
            <a:r>
              <a:rPr lang="en-US" altLang="en-US" sz="2400" dirty="0" smtClean="0">
                <a:solidFill>
                  <a:schemeClr val="bg1"/>
                </a:solidFill>
              </a:rPr>
              <a:t>problem</a:t>
            </a:r>
            <a:br>
              <a:rPr lang="en-US" altLang="en-US" sz="2400" dirty="0" smtClean="0">
                <a:solidFill>
                  <a:schemeClr val="bg1"/>
                </a:solidFill>
              </a:rPr>
            </a:br>
            <a:r>
              <a:rPr lang="en-US" altLang="en-US" sz="2400" dirty="0" smtClean="0">
                <a:solidFill>
                  <a:schemeClr val="bg1"/>
                </a:solidFill>
              </a:rPr>
              <a:t>to </a:t>
            </a:r>
            <a:r>
              <a:rPr lang="en-US" altLang="en-US" sz="2400" dirty="0">
                <a:solidFill>
                  <a:schemeClr val="bg1"/>
                </a:solidFill>
              </a:rPr>
              <a:t>the public attention and that of the USEPA.</a:t>
            </a:r>
          </a:p>
        </p:txBody>
      </p:sp>
      <p:pic>
        <p:nvPicPr>
          <p:cNvPr id="397316" name="Picture 4" descr="Limerick Generating St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6868" y="990600"/>
            <a:ext cx="5185932" cy="3076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9942820"/>
      </p:ext>
    </p:extLst>
  </p:cSld>
  <p:clrMapOvr>
    <a:masterClrMapping/>
  </p:clrMapOvr>
  <p:transition>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fld id="{06CB6765-09CC-4272-95DB-FB9CEC63E238}" type="slidenum">
              <a:rPr lang="en-US" altLang="en-US"/>
              <a:pPr/>
              <a:t>7</a:t>
            </a:fld>
            <a:endParaRPr lang="en-US" altLang="en-US"/>
          </a:p>
        </p:txBody>
      </p:sp>
      <p:sp>
        <p:nvSpPr>
          <p:cNvPr id="72706" name="Rectangle 2"/>
          <p:cNvSpPr>
            <a:spLocks noGrp="1" noChangeArrowheads="1"/>
          </p:cNvSpPr>
          <p:nvPr>
            <p:ph type="title" idx="4294967295"/>
          </p:nvPr>
        </p:nvSpPr>
        <p:spPr>
          <a:xfrm>
            <a:off x="1981200" y="228600"/>
            <a:ext cx="5181600" cy="609600"/>
          </a:xfrm>
        </p:spPr>
        <p:txBody>
          <a:bodyPr lIns="90488" tIns="44450" rIns="90488" bIns="44450">
            <a:normAutofit fontScale="90000"/>
          </a:bodyPr>
          <a:lstStyle/>
          <a:p>
            <a:pPr>
              <a:defRPr/>
            </a:pPr>
            <a:r>
              <a:rPr lang="en-US" sz="36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Stanley </a:t>
            </a:r>
            <a:r>
              <a:rPr lang="en-US" sz="3600" b="1" dirty="0" err="1"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Watras</a:t>
            </a:r>
            <a:r>
              <a:rPr lang="en-US" sz="36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Home</a:t>
            </a:r>
            <a:endParaRPr lang="en-US" sz="36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28707" name="Rectangle 3"/>
          <p:cNvSpPr>
            <a:spLocks noGrp="1" noChangeArrowheads="1"/>
          </p:cNvSpPr>
          <p:nvPr>
            <p:ph type="body" idx="4294967295"/>
          </p:nvPr>
        </p:nvSpPr>
        <p:spPr>
          <a:xfrm>
            <a:off x="1524000" y="5257800"/>
            <a:ext cx="6096000" cy="1066800"/>
          </a:xfrm>
          <a:noFill/>
        </p:spPr>
        <p:txBody>
          <a:bodyPr lIns="90488" tIns="44450" rIns="90488" bIns="44450">
            <a:noAutofit/>
          </a:bodyPr>
          <a:lstStyle/>
          <a:p>
            <a:pPr marL="0" indent="0" algn="ctr">
              <a:lnSpc>
                <a:spcPct val="95000"/>
              </a:lnSpc>
              <a:spcAft>
                <a:spcPct val="50000"/>
              </a:spcAft>
              <a:buNone/>
            </a:pPr>
            <a:r>
              <a:rPr lang="en-US" altLang="en-US" sz="2800" dirty="0">
                <a:solidFill>
                  <a:schemeClr val="bg1"/>
                </a:solidFill>
              </a:rPr>
              <a:t>Stanley </a:t>
            </a:r>
            <a:r>
              <a:rPr lang="en-US" altLang="en-US" sz="2800" dirty="0" err="1" smtClean="0">
                <a:solidFill>
                  <a:schemeClr val="bg1"/>
                </a:solidFill>
              </a:rPr>
              <a:t>Watras</a:t>
            </a:r>
            <a:r>
              <a:rPr lang="en-US" altLang="en-US" sz="2800" dirty="0" smtClean="0">
                <a:solidFill>
                  <a:schemeClr val="bg1"/>
                </a:solidFill>
              </a:rPr>
              <a:t> </a:t>
            </a:r>
            <a:r>
              <a:rPr lang="en-US" altLang="en-US" sz="2800" dirty="0">
                <a:solidFill>
                  <a:schemeClr val="bg1"/>
                </a:solidFill>
              </a:rPr>
              <a:t>measured 2700 </a:t>
            </a:r>
            <a:r>
              <a:rPr lang="en-US" altLang="en-US" sz="2800" dirty="0" smtClean="0">
                <a:solidFill>
                  <a:schemeClr val="bg1"/>
                </a:solidFill>
              </a:rPr>
              <a:t> </a:t>
            </a:r>
            <a:r>
              <a:rPr lang="en-US" altLang="en-US" sz="2800" dirty="0">
                <a:solidFill>
                  <a:schemeClr val="bg1"/>
                </a:solidFill>
              </a:rPr>
              <a:t>(pCi/L) of air in his Pennsylvania home.</a:t>
            </a:r>
          </a:p>
        </p:txBody>
      </p:sp>
      <p:pic>
        <p:nvPicPr>
          <p:cNvPr id="328708"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524000" y="982874"/>
            <a:ext cx="6096000" cy="41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2427874487"/>
      </p:ext>
    </p:extLst>
  </p:cSld>
  <p:clrMapOvr>
    <a:masterClrMapping/>
  </p:clrMapOvr>
  <p:transition>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704D4D15-2B50-4540-8BF8-639D318BE09E}" type="slidenum">
              <a:rPr lang="en-US" altLang="en-US"/>
              <a:pPr/>
              <a:t>8</a:t>
            </a:fld>
            <a:endParaRPr lang="en-US" altLang="en-US"/>
          </a:p>
        </p:txBody>
      </p:sp>
      <p:sp>
        <p:nvSpPr>
          <p:cNvPr id="243714" name="Rectangle 2"/>
          <p:cNvSpPr>
            <a:spLocks noGrp="1" noChangeArrowheads="1"/>
          </p:cNvSpPr>
          <p:nvPr>
            <p:ph type="title" idx="4294967295"/>
          </p:nvPr>
        </p:nvSpPr>
        <p:spPr>
          <a:xfrm>
            <a:off x="1981200" y="228600"/>
            <a:ext cx="5181600" cy="609600"/>
          </a:xfrm>
        </p:spPr>
        <p:txBody>
          <a:bodyPr>
            <a:normAutofit/>
          </a:bodyPr>
          <a:lstStyle/>
          <a:p>
            <a:r>
              <a:rPr lang="en-US" altLang="en-US" sz="32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Surgeon General’s Warning</a:t>
            </a:r>
          </a:p>
        </p:txBody>
      </p:sp>
      <p:sp>
        <p:nvSpPr>
          <p:cNvPr id="243715" name="Rectangle 3"/>
          <p:cNvSpPr>
            <a:spLocks noGrp="1" noChangeArrowheads="1"/>
          </p:cNvSpPr>
          <p:nvPr>
            <p:ph type="body" idx="1"/>
          </p:nvPr>
        </p:nvSpPr>
        <p:spPr>
          <a:xfrm>
            <a:off x="533400" y="1447800"/>
            <a:ext cx="8077200" cy="3124200"/>
          </a:xfrm>
        </p:spPr>
        <p:txBody>
          <a:bodyPr/>
          <a:lstStyle/>
          <a:p>
            <a:pPr marL="454025" indent="-454025"/>
            <a:r>
              <a:rPr lang="en-US" altLang="en-US" dirty="0"/>
              <a:t>“Indoor radon is the second-leading cause of lung cancer in the United States and breathing it over prolonged periods can present a significant health risk to families all over the country.” </a:t>
            </a:r>
          </a:p>
        </p:txBody>
      </p:sp>
    </p:spTree>
    <p:extLst>
      <p:ext uri="{BB962C8B-B14F-4D97-AF65-F5344CB8AC3E}">
        <p14:creationId xmlns:p14="http://schemas.microsoft.com/office/powerpoint/2010/main" val="41728423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fld id="{5E824F3E-A8A9-4F04-BCD1-2398220E86F0}" type="datetime1">
              <a:rPr lang="en-US" altLang="en-US"/>
              <a:pPr/>
              <a:t>8/15/2017</a:t>
            </a:fld>
            <a:endParaRPr lang="en-US" altLang="en-US"/>
          </a:p>
        </p:txBody>
      </p:sp>
      <p:sp>
        <p:nvSpPr>
          <p:cNvPr id="7" name="Slide Number Placeholder 5"/>
          <p:cNvSpPr>
            <a:spLocks noGrp="1"/>
          </p:cNvSpPr>
          <p:nvPr>
            <p:ph type="sldNum" sz="quarter" idx="12"/>
          </p:nvPr>
        </p:nvSpPr>
        <p:spPr/>
        <p:txBody>
          <a:bodyPr/>
          <a:lstStyle/>
          <a:p>
            <a:fld id="{064EA14F-46F3-4140-BDD8-36F61B8C5A9E}" type="slidenum">
              <a:rPr lang="en-US" altLang="en-US"/>
              <a:pPr/>
              <a:t>9</a:t>
            </a:fld>
            <a:endParaRPr lang="en-US" altLang="en-US"/>
          </a:p>
        </p:txBody>
      </p:sp>
      <p:sp>
        <p:nvSpPr>
          <p:cNvPr id="265218" name="Rectangle 2"/>
          <p:cNvSpPr>
            <a:spLocks noGrp="1" noChangeArrowheads="1"/>
          </p:cNvSpPr>
          <p:nvPr>
            <p:ph type="title" idx="4294967295"/>
          </p:nvPr>
        </p:nvSpPr>
        <p:spPr>
          <a:xfrm>
            <a:off x="1981201" y="228600"/>
            <a:ext cx="5181600" cy="609600"/>
          </a:xfrm>
          <a:noFill/>
          <a:ln/>
        </p:spPr>
        <p:txBody>
          <a:bodyPr>
            <a:normAutofit/>
          </a:bodyPr>
          <a:lstStyle/>
          <a:p>
            <a:r>
              <a:rPr lang="en-US" altLang="en-US" sz="32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Radon Exposure</a:t>
            </a:r>
          </a:p>
        </p:txBody>
      </p:sp>
      <p:sp>
        <p:nvSpPr>
          <p:cNvPr id="265219" name="Rectangle 3"/>
          <p:cNvSpPr>
            <a:spLocks noGrp="1" noChangeArrowheads="1"/>
          </p:cNvSpPr>
          <p:nvPr>
            <p:ph type="body" idx="1"/>
          </p:nvPr>
        </p:nvSpPr>
        <p:spPr>
          <a:xfrm>
            <a:off x="381000" y="1143000"/>
            <a:ext cx="5181600" cy="4333875"/>
          </a:xfrm>
          <a:noFill/>
          <a:ln/>
        </p:spPr>
        <p:txBody>
          <a:bodyPr>
            <a:normAutofit fontScale="92500" lnSpcReduction="10000"/>
          </a:bodyPr>
          <a:lstStyle/>
          <a:p>
            <a:pPr>
              <a:lnSpc>
                <a:spcPct val="90000"/>
              </a:lnSpc>
            </a:pPr>
            <a:r>
              <a:rPr lang="en-US" altLang="en-US" dirty="0"/>
              <a:t>Radon and Radon Decay Products (RDPs) are breathed in and the Radon is exhaled.</a:t>
            </a:r>
          </a:p>
          <a:p>
            <a:pPr>
              <a:lnSpc>
                <a:spcPct val="90000"/>
              </a:lnSpc>
              <a:buFont typeface="Wingdings" pitchFamily="2" charset="2"/>
              <a:buNone/>
            </a:pPr>
            <a:endParaRPr lang="en-US" altLang="en-US" dirty="0"/>
          </a:p>
          <a:p>
            <a:pPr>
              <a:lnSpc>
                <a:spcPct val="90000"/>
              </a:lnSpc>
            </a:pPr>
            <a:r>
              <a:rPr lang="en-US" altLang="en-US" dirty="0"/>
              <a:t>RDPs remain in lung tissue and are trapped in the bronchial epithelium and emit alpha particles which strike individual lung cells and may cause physical and/or chemical damage to DNA.</a:t>
            </a:r>
          </a:p>
        </p:txBody>
      </p:sp>
      <p:graphicFrame>
        <p:nvGraphicFramePr>
          <p:cNvPr id="265220" name="Object 4"/>
          <p:cNvGraphicFramePr>
            <a:graphicFrameLocks/>
          </p:cNvGraphicFramePr>
          <p:nvPr>
            <p:extLst>
              <p:ext uri="{D42A27DB-BD31-4B8C-83A1-F6EECF244321}">
                <p14:modId xmlns:p14="http://schemas.microsoft.com/office/powerpoint/2010/main" val="2827182978"/>
              </p:ext>
            </p:extLst>
          </p:nvPr>
        </p:nvGraphicFramePr>
        <p:xfrm>
          <a:off x="5715000" y="1143000"/>
          <a:ext cx="3052763" cy="3962400"/>
        </p:xfrm>
        <a:graphic>
          <a:graphicData uri="http://schemas.openxmlformats.org/presentationml/2006/ole">
            <mc:AlternateContent xmlns:mc="http://schemas.openxmlformats.org/markup-compatibility/2006">
              <mc:Choice xmlns:v="urn:schemas-microsoft-com:vml" Requires="v">
                <p:oleObj spid="_x0000_s1043" name="CorelDRAW!" r:id="rId3" imgW="2392200" imgH="3078000" progId="CDraw5">
                  <p:embed/>
                </p:oleObj>
              </mc:Choice>
              <mc:Fallback>
                <p:oleObj name="CorelDRAW!" r:id="rId3" imgW="2392200" imgH="3078000" progId="CDraw5">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1143000"/>
                        <a:ext cx="3052763"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30120647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301</TotalTime>
  <Words>2207</Words>
  <Application>Microsoft Office PowerPoint</Application>
  <PresentationFormat>On-screen Show (4:3)</PresentationFormat>
  <Paragraphs>264</Paragraphs>
  <Slides>38</Slides>
  <Notes>18</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4</vt:i4>
      </vt:variant>
      <vt:variant>
        <vt:lpstr>Slide Titles</vt:lpstr>
      </vt:variant>
      <vt:variant>
        <vt:i4>38</vt:i4>
      </vt:variant>
    </vt:vector>
  </HeadingPairs>
  <TitlesOfParts>
    <vt:vector size="51" baseType="lpstr">
      <vt:lpstr>Arial</vt:lpstr>
      <vt:lpstr>Calibri</vt:lpstr>
      <vt:lpstr>Geneva</vt:lpstr>
      <vt:lpstr>Tahoma</vt:lpstr>
      <vt:lpstr>Times New Roman</vt:lpstr>
      <vt:lpstr>Tw Cen MT</vt:lpstr>
      <vt:lpstr>Wingdings</vt:lpstr>
      <vt:lpstr>Office Theme</vt:lpstr>
      <vt:lpstr>1_Office Theme</vt:lpstr>
      <vt:lpstr>CorelDRAW!</vt:lpstr>
      <vt:lpstr>PhotoStyler Image</vt:lpstr>
      <vt:lpstr>Chart</vt:lpstr>
      <vt:lpstr>Bitmap Image</vt:lpstr>
      <vt:lpstr>PowerPoint Presentation</vt:lpstr>
      <vt:lpstr>What is Radon?</vt:lpstr>
      <vt:lpstr>How did radon originate in Illinois?</vt:lpstr>
      <vt:lpstr>EPA Map of Radon Zones</vt:lpstr>
      <vt:lpstr>Extent of Glaciation</vt:lpstr>
      <vt:lpstr>Radon Became an Issue in 1984</vt:lpstr>
      <vt:lpstr>Stanley Watras Home</vt:lpstr>
      <vt:lpstr>Surgeon General’s Warning</vt:lpstr>
      <vt:lpstr>Radon Exposure</vt:lpstr>
      <vt:lpstr>What Happens when the Decay Products Are Inhaled?</vt:lpstr>
      <vt:lpstr>PowerPoint Presentation</vt:lpstr>
      <vt:lpstr>Radon Action Level</vt:lpstr>
      <vt:lpstr>Radon Risk Estimates</vt:lpstr>
      <vt:lpstr>Radon Risk in Perspective</vt:lpstr>
      <vt:lpstr>Cancer Mortality - 2015</vt:lpstr>
      <vt:lpstr>Sources of Radiation Exposure</vt:lpstr>
      <vt:lpstr>Action Level Exposure</vt:lpstr>
      <vt:lpstr>Did You Know?</vt:lpstr>
      <vt:lpstr>Radon is Found Everywhere</vt:lpstr>
      <vt:lpstr>Illinois Statewide Results</vt:lpstr>
      <vt:lpstr>PowerPoint Presentation</vt:lpstr>
      <vt:lpstr>PowerPoint Presentation</vt:lpstr>
      <vt:lpstr>PowerPoint Presentation</vt:lpstr>
      <vt:lpstr>Radon Entry</vt:lpstr>
      <vt:lpstr>Pressure Differentials</vt:lpstr>
      <vt:lpstr>Common Entry Points</vt:lpstr>
      <vt:lpstr>Mitigation Systems</vt:lpstr>
      <vt:lpstr>System on Existing Housing</vt:lpstr>
      <vt:lpstr>Radon Exposure vs. Aesthetics</vt:lpstr>
      <vt:lpstr>Illinois Path to a Radon Code</vt:lpstr>
      <vt:lpstr>Legislation in Illinois</vt:lpstr>
      <vt:lpstr>Radon Industry Licensing Act - 1998</vt:lpstr>
      <vt:lpstr>Real Property Disclosure Act</vt:lpstr>
      <vt:lpstr>Radon Awareness Act - 2008</vt:lpstr>
      <vt:lpstr>Illinois School Code - 2010</vt:lpstr>
      <vt:lpstr>Illinois Child Care Act - 2013</vt:lpstr>
      <vt:lpstr>Radon Resistant Construction Act - 2013</vt:lpstr>
      <vt:lpstr>PowerPoint Presentation</vt:lpstr>
    </vt:vector>
  </TitlesOfParts>
  <Company>IEMA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Lewis, Melinda</dc:creator>
  <cp:lastModifiedBy>Hillary Aggertt</cp:lastModifiedBy>
  <cp:revision>22</cp:revision>
  <dcterms:created xsi:type="dcterms:W3CDTF">2015-10-13T14:33:22Z</dcterms:created>
  <dcterms:modified xsi:type="dcterms:W3CDTF">2017-08-15T14:59:19Z</dcterms:modified>
</cp:coreProperties>
</file>