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Arialle Bold" panose="020B0604020202020204" charset="0"/>
      <p:regular r:id="rId25"/>
    </p:embeddedFont>
    <p:embeddedFont>
      <p:font typeface="Arimo" panose="020B0604020202020204" charset="0"/>
      <p:regular r:id="rId26"/>
    </p:embeddedFon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Lato Bold" panose="020F0502020204030203" charset="0"/>
      <p:regular r:id="rId35"/>
    </p:embeddedFont>
    <p:embeddedFont>
      <p:font typeface="Lato Bold Bold" panose="020B0604020202020204" charset="0"/>
      <p:regular r:id="rId36"/>
    </p:embeddedFont>
    <p:embeddedFont>
      <p:font typeface="Lato Bold Italics" panose="020B0604020202020204" charset="0"/>
      <p:regular r:id="rId37"/>
    </p:embeddedFont>
    <p:embeddedFont>
      <p:font typeface="Lato Italics" panose="020B0604020202020204" charset="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7098" autoAdjust="0"/>
  </p:normalViewPr>
  <p:slideViewPr>
    <p:cSldViewPr>
      <p:cViewPr varScale="1">
        <p:scale>
          <a:sx n="51" d="100"/>
          <a:sy n="51" d="100"/>
        </p:scale>
        <p:origin x="191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Lisa F</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6083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Kate Green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Kate Green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Kate Green</a:t>
            </a:r>
          </a:p>
          <a:p>
            <a:pPr lvl="0"/>
            <a:endParaRPr lang="en-US"/>
          </a:p>
          <a:p>
            <a:pPr lvl="0"/>
            <a:r>
              <a:rPr lang="en-US"/>
              <a:t>HP: legal assistance, rent assistance, arrears, etc. </a:t>
            </a:r>
          </a:p>
          <a:p>
            <a:pPr lvl="0"/>
            <a:r>
              <a:rPr lang="en-US"/>
              <a:t>Street Outreach: dedicated team operated by licensed mental health agency</a:t>
            </a:r>
          </a:p>
          <a:p>
            <a:pPr lvl="0"/>
            <a:r>
              <a:rPr lang="en-US"/>
              <a:t>ES: Women, children, families; single men; fleeing DV</a:t>
            </a:r>
          </a:p>
          <a:p>
            <a:pPr lvl="0"/>
            <a:r>
              <a:rPr lang="en-US"/>
              <a:t>RRH: Time limited financial assistance supported by case management</a:t>
            </a:r>
          </a:p>
          <a:p>
            <a:pPr lvl="0"/>
            <a:r>
              <a:rPr lang="en-US"/>
              <a:t>PSH: Indefinite housing supported by case management </a:t>
            </a:r>
          </a:p>
          <a:p>
            <a:pPr lvl="0"/>
            <a:r>
              <a:rPr lang="en-US"/>
              <a:t>Community based resources: housing authorities, income-based properties, etc.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12</a:t>
            </a:fld>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Tom Cox</a:t>
            </a:r>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76098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Tom Cox, Transition to HEAL</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77991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1266715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68435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Shanita/Dr. Amy Christianson, Rebecca Crumrine</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3000798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82208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Shanita/Rebecca</a:t>
            </a:r>
          </a:p>
        </p:txBody>
      </p:sp>
      <p:sp>
        <p:nvSpPr>
          <p:cNvPr id="4" name="Slide Number Placeholder 3"/>
          <p:cNvSpPr>
            <a:spLocks noGrp="1"/>
          </p:cNvSpPr>
          <p:nvPr>
            <p:ph type="sldNum" sz="quarter" idx="5"/>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2555697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Lisa F</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15370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Shanita, Transition to Monica H</a:t>
            </a:r>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511062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Monica H</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4157271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Monica H</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38072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Monica H; Transition to Holly B</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4504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HOLLY- Hello, My name is Holly Bill, and I am the co-chair, along with Tim Bromley for both the Substance Use and Mental Health Action Teams; our overall goal for Mental Health is to “improve mental health among tri-county residents through preventative strategies and increased access to services.” To achieve this, we have two objectives- decrease the number of suicides AND decrease the number of residents who report feeling depressed or anxious in the past 30 days. These are ambitious goals and objectives, especially with COVID giving us plenty of detours, but we have had a lot of stakeholders who are directly contributing to the successes we have had. List stakeholders-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HOLLY-Briefly review each intervention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6</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HOLLY -We wanted to highlight a couple of our efforts this morning, starting with our Mental Health First Aid intervention. Mental Health First Aid teaches you how to identify, understand, and respond to signs of mental illness and substance use disorders. This evidence-based training is offered as an 8-hour in-person training, or a hybrid model that can be partially completed through a self-paced online course followed by an in-person skills-based training. We want Mental Health First Aid to be just a common as CPR and it’s appropriate for just about anyone! </a:t>
            </a:r>
          </a:p>
          <a:p>
            <a:pPr lvl="0"/>
            <a:endParaRPr lang="en-US"/>
          </a:p>
          <a:p>
            <a:pPr lvl="0"/>
            <a:r>
              <a:rPr lang="en-US"/>
              <a:t>This intervention has been highly successful thanks to our community partners who have come together under a newly formed “MENTAL HEALTH FIRST AID CADRE”. The cadre meets monthly is composed of MHFA trainers from Central Illinois- it was formed to 1) increase the number of trainers we have available to our community, 2) provide updated resources and networking for our trainers, 3) provide more training opportunities for our community so that we can increase the number of community members who are officially certified. Since the cadre formed, it’s grown in size, in fact we now have McLean and Stark Counties represented, and we’re even getting requests to join from as far as Chicago. Of course, our focus will still remain to increase the number of people trained within our tri-county area, but it’s great to see that the cadre intent is working and benefitting trainers and communities across the state.</a:t>
            </a:r>
          </a:p>
          <a:p>
            <a:pPr lvl="0"/>
            <a:endParaRPr lang="en-US"/>
          </a:p>
          <a:p>
            <a:pPr lvl="0"/>
            <a:r>
              <a:rPr lang="en-US"/>
              <a:t>If you are interested in this certification, please scan the QR code with your phone- you will see an updated list of trainings available and you can even make a specific request for yourself or an organization. You can also “contact us” to ask any questions.</a:t>
            </a:r>
          </a:p>
          <a:p>
            <a:pPr lvl="0"/>
            <a:endParaRPr lang="en-US"/>
          </a:p>
          <a:p>
            <a:pPr lvl="0"/>
            <a:r>
              <a:rPr lang="en-US"/>
              <a:t>I hope that you will read through the additional successes from the Mental Health Action Team in the Annual Report.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HOLLY- We will switch our focus over to our Substance Use priority. The goal of the Substance Use Action Team is to “reduce substance use to protect the health, safety, and quality of life for tri-county residents.” We have two objectives: To reduce the rate of drug-induced deaths  and increase the proportion of adolescents reporting never using substances in the tri-county. Again, these are lofty goals, and to accomplish this our community chose unique interventions….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23.05.2022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HOLLY- Read through each intervention very briefly</a:t>
            </a:r>
          </a:p>
          <a:p>
            <a:pPr lvl="0"/>
            <a:endParaRPr lang="en-US" dirty="0"/>
          </a:p>
          <a:p>
            <a:pPr lvl="0"/>
            <a:r>
              <a:rPr lang="en-US" dirty="0"/>
              <a:t>Again, I hope you are able to review all of the efforts for this Action Team that are outlined in the annual report. To highlight one of our efforts, I would like to bring Kate Green, Executive Director of the Home for All Continuum of Care to the front to talk about the efforts to reduce homelessness.; Transition to Kate Green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14.svg"/><Relationship Id="rId4" Type="http://schemas.openxmlformats.org/officeDocument/2006/relationships/image" Target="../media/image23.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B67AC"/>
        </a:solidFill>
        <a:effectLst/>
      </p:bgPr>
    </p:bg>
    <p:spTree>
      <p:nvGrpSpPr>
        <p:cNvPr id="1" name=""/>
        <p:cNvGrpSpPr/>
        <p:nvPr/>
      </p:nvGrpSpPr>
      <p:grpSpPr>
        <a:xfrm>
          <a:off x="0" y="0"/>
          <a:ext cx="0" cy="0"/>
          <a:chOff x="0" y="0"/>
          <a:chExt cx="0" cy="0"/>
        </a:xfrm>
      </p:grpSpPr>
      <p:grpSp>
        <p:nvGrpSpPr>
          <p:cNvPr id="2" name="Group 2"/>
          <p:cNvGrpSpPr/>
          <p:nvPr/>
        </p:nvGrpSpPr>
        <p:grpSpPr>
          <a:xfrm>
            <a:off x="0" y="-6231665"/>
            <a:ext cx="19025886" cy="1548996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4" name="Group 4"/>
          <p:cNvGrpSpPr>
            <a:grpSpLocks noChangeAspect="1"/>
          </p:cNvGrpSpPr>
          <p:nvPr/>
        </p:nvGrpSpPr>
        <p:grpSpPr>
          <a:xfrm>
            <a:off x="-100290" y="-68464"/>
            <a:ext cx="10355464" cy="10355464"/>
            <a:chOff x="0" y="0"/>
            <a:chExt cx="6350000" cy="6350000"/>
          </a:xfrm>
        </p:grpSpPr>
        <p:sp>
          <p:nvSpPr>
            <p:cNvPr id="5" name="Freeform 5"/>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3"/>
              <a:stretch>
                <a:fillRect r="-49906"/>
              </a:stretch>
            </a:blipFill>
          </p:spPr>
        </p:sp>
      </p:grpSp>
      <p:pic>
        <p:nvPicPr>
          <p:cNvPr id="6" name="Picture 6"/>
          <p:cNvPicPr>
            <a:picLocks noChangeAspect="1"/>
          </p:cNvPicPr>
          <p:nvPr/>
        </p:nvPicPr>
        <p:blipFill>
          <a:blip r:embed="rId4"/>
          <a:srcRect/>
          <a:stretch>
            <a:fillRect/>
          </a:stretch>
        </p:blipFill>
        <p:spPr>
          <a:xfrm>
            <a:off x="10941093" y="367839"/>
            <a:ext cx="4976948" cy="4546043"/>
          </a:xfrm>
          <a:prstGeom prst="rect">
            <a:avLst/>
          </a:prstGeom>
        </p:spPr>
      </p:pic>
      <p:sp>
        <p:nvSpPr>
          <p:cNvPr id="7" name="TextBox 7"/>
          <p:cNvSpPr txBox="1"/>
          <p:nvPr/>
        </p:nvSpPr>
        <p:spPr>
          <a:xfrm>
            <a:off x="10345569" y="5052118"/>
            <a:ext cx="6167996" cy="2846070"/>
          </a:xfrm>
          <a:prstGeom prst="rect">
            <a:avLst/>
          </a:prstGeom>
        </p:spPr>
        <p:txBody>
          <a:bodyPr lIns="0" tIns="0" rIns="0" bIns="0" rtlCol="0" anchor="t">
            <a:spAutoFit/>
          </a:bodyPr>
          <a:lstStyle/>
          <a:p>
            <a:pPr algn="ctr">
              <a:lnSpc>
                <a:spcPts val="3779"/>
              </a:lnSpc>
            </a:pPr>
            <a:r>
              <a:rPr lang="en-US" sz="2700">
                <a:solidFill>
                  <a:srgbClr val="5073A8"/>
                </a:solidFill>
                <a:latin typeface="Lato Bold"/>
              </a:rPr>
              <a:t>“A community-driven partnership of public and private partners working together to address priority health issues in Peoria, Tazewell, and Woodford Counties of Illinois." </a:t>
            </a:r>
          </a:p>
          <a:p>
            <a:pPr algn="ctr">
              <a:lnSpc>
                <a:spcPts val="3779"/>
              </a:lnSpc>
            </a:pPr>
            <a:endParaRPr lang="en-US" sz="2700">
              <a:solidFill>
                <a:srgbClr val="5073A8"/>
              </a:solidFill>
              <a:latin typeface="Lato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176" y="447147"/>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469" y="730198"/>
            <a:ext cx="1822904" cy="1752266"/>
          </a:xfrm>
          <a:prstGeom prst="rect">
            <a:avLst/>
          </a:prstGeom>
        </p:spPr>
      </p:pic>
      <p:sp>
        <p:nvSpPr>
          <p:cNvPr id="6" name="TextBox 6"/>
          <p:cNvSpPr txBox="1"/>
          <p:nvPr/>
        </p:nvSpPr>
        <p:spPr>
          <a:xfrm>
            <a:off x="1028700" y="3921142"/>
            <a:ext cx="10336338" cy="5620289"/>
          </a:xfrm>
          <a:prstGeom prst="rect">
            <a:avLst/>
          </a:prstGeom>
        </p:spPr>
        <p:txBody>
          <a:bodyPr lIns="0" tIns="0" rIns="0" bIns="0" rtlCol="0" anchor="t">
            <a:spAutoFit/>
          </a:bodyPr>
          <a:lstStyle/>
          <a:p>
            <a:pPr>
              <a:lnSpc>
                <a:spcPts val="4473"/>
              </a:lnSpc>
            </a:pPr>
            <a:r>
              <a:rPr lang="en-US" sz="3856" spc="-177">
                <a:solidFill>
                  <a:srgbClr val="000000"/>
                </a:solidFill>
                <a:latin typeface="Lato Bold"/>
              </a:rPr>
              <a:t>Service Area: Peoria, Tazewell, Woodford &amp; Fulton Counties</a:t>
            </a:r>
          </a:p>
          <a:p>
            <a:pPr>
              <a:lnSpc>
                <a:spcPts val="4473"/>
              </a:lnSpc>
            </a:pPr>
            <a:r>
              <a:rPr lang="en-US" sz="3856" spc="-55">
                <a:solidFill>
                  <a:srgbClr val="000000"/>
                </a:solidFill>
                <a:latin typeface="Arimo"/>
              </a:rPr>
              <a:t>Over 50 community partners</a:t>
            </a:r>
          </a:p>
          <a:p>
            <a:pPr marL="832542" lvl="1" indent="-416271">
              <a:lnSpc>
                <a:spcPts val="4473"/>
              </a:lnSpc>
              <a:buFont typeface="Arial"/>
              <a:buChar char="•"/>
            </a:pPr>
            <a:r>
              <a:rPr lang="en-US" sz="3856" spc="-55">
                <a:solidFill>
                  <a:srgbClr val="000000"/>
                </a:solidFill>
                <a:latin typeface="Arimo"/>
              </a:rPr>
              <a:t>Direct Service Providers</a:t>
            </a:r>
          </a:p>
          <a:p>
            <a:pPr marL="832542" lvl="1" indent="-416271">
              <a:lnSpc>
                <a:spcPts val="4473"/>
              </a:lnSpc>
              <a:buFont typeface="Arial"/>
              <a:buChar char="•"/>
            </a:pPr>
            <a:r>
              <a:rPr lang="en-US" sz="3856" spc="-55">
                <a:solidFill>
                  <a:srgbClr val="000000"/>
                </a:solidFill>
                <a:latin typeface="Arimo"/>
              </a:rPr>
              <a:t>School Systems</a:t>
            </a:r>
          </a:p>
          <a:p>
            <a:pPr marL="832542" lvl="1" indent="-416271">
              <a:lnSpc>
                <a:spcPts val="4473"/>
              </a:lnSpc>
              <a:buFont typeface="Arial"/>
              <a:buChar char="•"/>
            </a:pPr>
            <a:r>
              <a:rPr lang="en-US" sz="3856" spc="-55">
                <a:solidFill>
                  <a:srgbClr val="000000"/>
                </a:solidFill>
                <a:latin typeface="Arimo"/>
              </a:rPr>
              <a:t>Health Care</a:t>
            </a:r>
          </a:p>
          <a:p>
            <a:pPr marL="832542" lvl="1" indent="-416271">
              <a:lnSpc>
                <a:spcPts val="4473"/>
              </a:lnSpc>
              <a:buFont typeface="Arial"/>
              <a:buChar char="•"/>
            </a:pPr>
            <a:r>
              <a:rPr lang="en-US" sz="3856" spc="-55">
                <a:solidFill>
                  <a:srgbClr val="000000"/>
                </a:solidFill>
                <a:latin typeface="Arimo"/>
              </a:rPr>
              <a:t>Criminal Justice</a:t>
            </a:r>
          </a:p>
          <a:p>
            <a:pPr marL="832542" lvl="1" indent="-416271">
              <a:lnSpc>
                <a:spcPts val="4473"/>
              </a:lnSpc>
              <a:buFont typeface="Arial"/>
              <a:buChar char="•"/>
            </a:pPr>
            <a:r>
              <a:rPr lang="en-US" sz="3856" spc="-55">
                <a:solidFill>
                  <a:srgbClr val="000000"/>
                </a:solidFill>
                <a:latin typeface="Arimo"/>
              </a:rPr>
              <a:t>Faith Based Organizations</a:t>
            </a:r>
          </a:p>
          <a:p>
            <a:pPr marL="832542" lvl="1" indent="-416271">
              <a:lnSpc>
                <a:spcPts val="4473"/>
              </a:lnSpc>
              <a:buFont typeface="Arial"/>
              <a:buChar char="•"/>
            </a:pPr>
            <a:r>
              <a:rPr lang="en-US" sz="3856" spc="-55">
                <a:solidFill>
                  <a:srgbClr val="000000"/>
                </a:solidFill>
                <a:latin typeface="Arimo"/>
              </a:rPr>
              <a:t>Cities</a:t>
            </a:r>
          </a:p>
          <a:p>
            <a:pPr marL="832542" lvl="1" indent="-416271">
              <a:lnSpc>
                <a:spcPts val="4473"/>
              </a:lnSpc>
              <a:buFont typeface="Arial"/>
              <a:buChar char="•"/>
            </a:pPr>
            <a:r>
              <a:rPr lang="en-US" sz="3856" spc="-55">
                <a:solidFill>
                  <a:srgbClr val="000000"/>
                </a:solidFill>
                <a:latin typeface="Arimo"/>
              </a:rPr>
              <a:t>Advocates</a:t>
            </a:r>
          </a:p>
        </p:txBody>
      </p:sp>
      <p:sp>
        <p:nvSpPr>
          <p:cNvPr id="7" name="TextBox 7"/>
          <p:cNvSpPr txBox="1"/>
          <p:nvPr/>
        </p:nvSpPr>
        <p:spPr>
          <a:xfrm>
            <a:off x="2882043" y="1314127"/>
            <a:ext cx="13796315" cy="1168337"/>
          </a:xfrm>
          <a:prstGeom prst="rect">
            <a:avLst/>
          </a:prstGeom>
        </p:spPr>
        <p:txBody>
          <a:bodyPr lIns="0" tIns="0" rIns="0" bIns="0" rtlCol="0" anchor="t">
            <a:spAutoFit/>
          </a:bodyPr>
          <a:lstStyle/>
          <a:p>
            <a:pPr>
              <a:lnSpc>
                <a:spcPts val="4546"/>
              </a:lnSpc>
            </a:pPr>
            <a:r>
              <a:rPr lang="en-US" sz="4330">
                <a:solidFill>
                  <a:srgbClr val="C04F4C"/>
                </a:solidFill>
                <a:latin typeface="Lato Bold Bold"/>
              </a:rPr>
              <a:t>Addressing Homelessness </a:t>
            </a:r>
          </a:p>
          <a:p>
            <a:pPr>
              <a:lnSpc>
                <a:spcPts val="4546"/>
              </a:lnSpc>
            </a:pPr>
            <a:r>
              <a:rPr lang="en-US" sz="4330">
                <a:solidFill>
                  <a:srgbClr val="C04F4C"/>
                </a:solidFill>
                <a:latin typeface="Lato Bold Italics"/>
              </a:rPr>
              <a:t>with Home for All Continuum of Care</a:t>
            </a:r>
          </a:p>
        </p:txBody>
      </p:sp>
      <p:sp>
        <p:nvSpPr>
          <p:cNvPr id="8" name="TextBox 8"/>
          <p:cNvSpPr txBox="1"/>
          <p:nvPr/>
        </p:nvSpPr>
        <p:spPr>
          <a:xfrm>
            <a:off x="809521" y="2363402"/>
            <a:ext cx="11716015" cy="1651487"/>
          </a:xfrm>
          <a:prstGeom prst="rect">
            <a:avLst/>
          </a:prstGeom>
        </p:spPr>
        <p:txBody>
          <a:bodyPr lIns="0" tIns="0" rIns="0" bIns="0" rtlCol="0" anchor="t">
            <a:spAutoFit/>
          </a:bodyPr>
          <a:lstStyle/>
          <a:p>
            <a:pPr algn="ctr">
              <a:lnSpc>
                <a:spcPts val="6623"/>
              </a:lnSpc>
            </a:pPr>
            <a:r>
              <a:rPr lang="en-US" sz="4730" spc="-217">
                <a:solidFill>
                  <a:srgbClr val="000000">
                    <a:alpha val="69804"/>
                  </a:srgbClr>
                </a:solidFill>
                <a:latin typeface="Lato Bold"/>
              </a:rPr>
              <a:t>Kate Green, Executive Director</a:t>
            </a:r>
          </a:p>
          <a:p>
            <a:pPr algn="ctr">
              <a:lnSpc>
                <a:spcPts val="6623"/>
              </a:lnSpc>
              <a:spcBef>
                <a:spcPct val="0"/>
              </a:spcBef>
            </a:pPr>
            <a:endParaRPr lang="en-US" sz="4730" spc="-217">
              <a:solidFill>
                <a:srgbClr val="000000">
                  <a:alpha val="69804"/>
                </a:srgbClr>
              </a:solidFill>
              <a:latin typeface="Lato Bold"/>
            </a:endParaRPr>
          </a:p>
        </p:txBody>
      </p:sp>
      <p:sp>
        <p:nvSpPr>
          <p:cNvPr id="9" name="AutoShape 9"/>
          <p:cNvSpPr/>
          <p:nvPr/>
        </p:nvSpPr>
        <p:spPr>
          <a:xfrm>
            <a:off x="2882043" y="2434839"/>
            <a:ext cx="11954593" cy="0"/>
          </a:xfrm>
          <a:prstGeom prst="line">
            <a:avLst/>
          </a:prstGeom>
          <a:ln w="47625" cap="flat">
            <a:solidFill>
              <a:srgbClr val="C04F4C"/>
            </a:solidFill>
            <a:prstDash val="solid"/>
            <a:headEnd type="none" w="sm" len="sm"/>
            <a:tailEnd type="none" w="sm" len="sm"/>
          </a:ln>
        </p:spPr>
      </p:sp>
      <p:pic>
        <p:nvPicPr>
          <p:cNvPr id="10" name="Picture 10"/>
          <p:cNvPicPr>
            <a:picLocks noChangeAspect="1"/>
          </p:cNvPicPr>
          <p:nvPr/>
        </p:nvPicPr>
        <p:blipFill>
          <a:blip r:embed="rId5"/>
          <a:srcRect/>
          <a:stretch>
            <a:fillRect/>
          </a:stretch>
        </p:blipFill>
        <p:spPr>
          <a:xfrm>
            <a:off x="11616499" y="730198"/>
            <a:ext cx="6440274" cy="85281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176" y="447147"/>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469" y="730198"/>
            <a:ext cx="1822904" cy="1752266"/>
          </a:xfrm>
          <a:prstGeom prst="rect">
            <a:avLst/>
          </a:prstGeom>
        </p:spPr>
      </p:pic>
      <p:pic>
        <p:nvPicPr>
          <p:cNvPr id="6" name="Picture 6"/>
          <p:cNvPicPr>
            <a:picLocks noChangeAspect="1"/>
          </p:cNvPicPr>
          <p:nvPr/>
        </p:nvPicPr>
        <p:blipFill>
          <a:blip r:embed="rId5"/>
          <a:srcRect/>
          <a:stretch>
            <a:fillRect/>
          </a:stretch>
        </p:blipFill>
        <p:spPr>
          <a:xfrm>
            <a:off x="4835229" y="166737"/>
            <a:ext cx="8617542" cy="995352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8176" y="447147"/>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1469" y="730198"/>
            <a:ext cx="1822904" cy="1752266"/>
          </a:xfrm>
          <a:prstGeom prst="rect">
            <a:avLst/>
          </a:prstGeom>
        </p:spPr>
      </p:pic>
      <p:pic>
        <p:nvPicPr>
          <p:cNvPr id="6" name="Picture 6"/>
          <p:cNvPicPr>
            <a:picLocks noChangeAspect="1"/>
          </p:cNvPicPr>
          <p:nvPr/>
        </p:nvPicPr>
        <p:blipFill>
          <a:blip r:embed="rId5"/>
          <a:srcRect/>
          <a:stretch>
            <a:fillRect/>
          </a:stretch>
        </p:blipFill>
        <p:spPr>
          <a:xfrm>
            <a:off x="2323010" y="658539"/>
            <a:ext cx="13889572" cy="896992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6034" y="475339"/>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D6D71"/>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2082" y="800573"/>
            <a:ext cx="1257394" cy="1774101"/>
          </a:xfrm>
          <a:prstGeom prst="rect">
            <a:avLst/>
          </a:prstGeom>
        </p:spPr>
      </p:pic>
      <p:sp>
        <p:nvSpPr>
          <p:cNvPr id="6" name="TextBox 6"/>
          <p:cNvSpPr txBox="1"/>
          <p:nvPr/>
        </p:nvSpPr>
        <p:spPr>
          <a:xfrm>
            <a:off x="3613223" y="1348798"/>
            <a:ext cx="4045693" cy="838772"/>
          </a:xfrm>
          <a:prstGeom prst="rect">
            <a:avLst/>
          </a:prstGeom>
        </p:spPr>
        <p:txBody>
          <a:bodyPr lIns="0" tIns="0" rIns="0" bIns="0" rtlCol="0" anchor="t">
            <a:spAutoFit/>
          </a:bodyPr>
          <a:lstStyle/>
          <a:p>
            <a:pPr>
              <a:lnSpc>
                <a:spcPts val="6331"/>
              </a:lnSpc>
            </a:pPr>
            <a:r>
              <a:rPr lang="en-US" sz="6030">
                <a:solidFill>
                  <a:srgbClr val="7D6D71"/>
                </a:solidFill>
                <a:latin typeface="Lato Bold Bold"/>
              </a:rPr>
              <a:t>Cancer</a:t>
            </a:r>
          </a:p>
        </p:txBody>
      </p:sp>
      <p:sp>
        <p:nvSpPr>
          <p:cNvPr id="7" name="TextBox 7"/>
          <p:cNvSpPr txBox="1"/>
          <p:nvPr/>
        </p:nvSpPr>
        <p:spPr>
          <a:xfrm>
            <a:off x="1189941" y="3747670"/>
            <a:ext cx="15908117" cy="2719015"/>
          </a:xfrm>
          <a:prstGeom prst="rect">
            <a:avLst/>
          </a:prstGeom>
        </p:spPr>
        <p:txBody>
          <a:bodyPr lIns="0" tIns="0" rIns="0" bIns="0" rtlCol="0" anchor="t">
            <a:spAutoFit/>
          </a:bodyPr>
          <a:lstStyle/>
          <a:p>
            <a:pPr>
              <a:lnSpc>
                <a:spcPts val="7066"/>
              </a:lnSpc>
            </a:pPr>
            <a:r>
              <a:rPr lang="en-US" sz="6730">
                <a:solidFill>
                  <a:srgbClr val="000000"/>
                </a:solidFill>
                <a:latin typeface="Lato Bold"/>
              </a:rPr>
              <a:t>Reduce the illness, disability, and death caused by lung, breast, and colorectal cancer in the tri-county area.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3255524" y="3243099"/>
            <a:ext cx="3601139" cy="5144485"/>
            <a:chOff x="0" y="0"/>
            <a:chExt cx="4445000" cy="6350000"/>
          </a:xfrm>
        </p:grpSpPr>
        <p:sp>
          <p:nvSpPr>
            <p:cNvPr id="3" name="Freeform 3"/>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7D6D71"/>
            </a:solidFill>
          </p:spPr>
        </p:sp>
        <p:sp>
          <p:nvSpPr>
            <p:cNvPr id="4" name="Freeform 4"/>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7D6D71"/>
            </a:solidFill>
          </p:spPr>
        </p:sp>
      </p:grpSp>
      <p:grpSp>
        <p:nvGrpSpPr>
          <p:cNvPr id="5" name="Group 5"/>
          <p:cNvGrpSpPr>
            <a:grpSpLocks noChangeAspect="1"/>
          </p:cNvGrpSpPr>
          <p:nvPr/>
        </p:nvGrpSpPr>
        <p:grpSpPr>
          <a:xfrm>
            <a:off x="7573920" y="3243099"/>
            <a:ext cx="3601139" cy="5144485"/>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7D6D71"/>
            </a:solidFill>
          </p:spPr>
        </p:sp>
        <p:sp>
          <p:nvSpPr>
            <p:cNvPr id="7" name="Freeform 7"/>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7D6D71"/>
            </a:solidFill>
          </p:spPr>
        </p:sp>
      </p:grpSp>
      <p:grpSp>
        <p:nvGrpSpPr>
          <p:cNvPr id="8" name="Group 8"/>
          <p:cNvGrpSpPr>
            <a:grpSpLocks noChangeAspect="1"/>
          </p:cNvGrpSpPr>
          <p:nvPr/>
        </p:nvGrpSpPr>
        <p:grpSpPr>
          <a:xfrm>
            <a:off x="11719688" y="3243099"/>
            <a:ext cx="3601139" cy="5144485"/>
            <a:chOff x="0" y="0"/>
            <a:chExt cx="4445000" cy="6350000"/>
          </a:xfrm>
        </p:grpSpPr>
        <p:sp>
          <p:nvSpPr>
            <p:cNvPr id="9" name="Freeform 9"/>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7D6D71"/>
            </a:solidFill>
          </p:spPr>
        </p:sp>
        <p:sp>
          <p:nvSpPr>
            <p:cNvPr id="10" name="Freeform 10"/>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7D6D71"/>
            </a:solidFill>
          </p:spPr>
        </p:sp>
      </p:grpSp>
      <p:sp>
        <p:nvSpPr>
          <p:cNvPr id="11" name="TextBox 11"/>
          <p:cNvSpPr txBox="1"/>
          <p:nvPr/>
        </p:nvSpPr>
        <p:spPr>
          <a:xfrm>
            <a:off x="3682889" y="4079563"/>
            <a:ext cx="2746410" cy="335309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Increase Breast, Lung, &amp; Colorectal Cancer Screenings</a:t>
            </a:r>
          </a:p>
        </p:txBody>
      </p:sp>
      <p:sp>
        <p:nvSpPr>
          <p:cNvPr id="12" name="TextBox 12"/>
          <p:cNvSpPr txBox="1"/>
          <p:nvPr/>
        </p:nvSpPr>
        <p:spPr>
          <a:xfrm>
            <a:off x="8001284" y="5029382"/>
            <a:ext cx="2746410" cy="16957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Reduce tobacco use</a:t>
            </a:r>
          </a:p>
        </p:txBody>
      </p:sp>
      <p:sp>
        <p:nvSpPr>
          <p:cNvPr id="13" name="TextBox 13"/>
          <p:cNvSpPr txBox="1"/>
          <p:nvPr/>
        </p:nvSpPr>
        <p:spPr>
          <a:xfrm>
            <a:off x="12147052" y="5184463"/>
            <a:ext cx="2746410" cy="114329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Radon mitigation</a:t>
            </a:r>
          </a:p>
        </p:txBody>
      </p:sp>
      <p:grpSp>
        <p:nvGrpSpPr>
          <p:cNvPr id="14" name="Group 14"/>
          <p:cNvGrpSpPr/>
          <p:nvPr/>
        </p:nvGrpSpPr>
        <p:grpSpPr>
          <a:xfrm>
            <a:off x="746034" y="475339"/>
            <a:ext cx="2509490" cy="2509490"/>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D6D71"/>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72082" y="800573"/>
            <a:ext cx="1257394" cy="1774101"/>
          </a:xfrm>
          <a:prstGeom prst="rect">
            <a:avLst/>
          </a:prstGeom>
        </p:spPr>
      </p:pic>
      <p:sp>
        <p:nvSpPr>
          <p:cNvPr id="18" name="TextBox 18"/>
          <p:cNvSpPr txBox="1"/>
          <p:nvPr/>
        </p:nvSpPr>
        <p:spPr>
          <a:xfrm>
            <a:off x="3613223" y="1348798"/>
            <a:ext cx="4045693" cy="838772"/>
          </a:xfrm>
          <a:prstGeom prst="rect">
            <a:avLst/>
          </a:prstGeom>
        </p:spPr>
        <p:txBody>
          <a:bodyPr lIns="0" tIns="0" rIns="0" bIns="0" rtlCol="0" anchor="t">
            <a:spAutoFit/>
          </a:bodyPr>
          <a:lstStyle/>
          <a:p>
            <a:pPr>
              <a:lnSpc>
                <a:spcPts val="6331"/>
              </a:lnSpc>
            </a:pPr>
            <a:r>
              <a:rPr lang="en-US" sz="6030">
                <a:solidFill>
                  <a:srgbClr val="7D6D71"/>
                </a:solidFill>
                <a:latin typeface="Lato Bold Bold"/>
              </a:rPr>
              <a:t>Cancer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6720" y="444268"/>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4AF90"/>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sp>
        <p:nvSpPr>
          <p:cNvPr id="5" name="TextBox 5"/>
          <p:cNvSpPr txBox="1"/>
          <p:nvPr/>
        </p:nvSpPr>
        <p:spPr>
          <a:xfrm>
            <a:off x="3218547" y="1205381"/>
            <a:ext cx="5712889" cy="1638872"/>
          </a:xfrm>
          <a:prstGeom prst="rect">
            <a:avLst/>
          </a:prstGeom>
        </p:spPr>
        <p:txBody>
          <a:bodyPr lIns="0" tIns="0" rIns="0" bIns="0" rtlCol="0" anchor="t">
            <a:spAutoFit/>
          </a:bodyPr>
          <a:lstStyle/>
          <a:p>
            <a:pPr>
              <a:lnSpc>
                <a:spcPts val="6331"/>
              </a:lnSpc>
            </a:pPr>
            <a:r>
              <a:rPr lang="en-US" sz="6030">
                <a:solidFill>
                  <a:srgbClr val="64AF90"/>
                </a:solidFill>
                <a:latin typeface="Lato Bold Bold"/>
              </a:rPr>
              <a:t>Healthy Eating, Active Living</a:t>
            </a:r>
          </a:p>
        </p:txBody>
      </p:sp>
      <p:sp>
        <p:nvSpPr>
          <p:cNvPr id="6" name="TextBox 6"/>
          <p:cNvSpPr txBox="1"/>
          <p:nvPr/>
        </p:nvSpPr>
        <p:spPr>
          <a:xfrm>
            <a:off x="1189941" y="3747670"/>
            <a:ext cx="15908117" cy="2719015"/>
          </a:xfrm>
          <a:prstGeom prst="rect">
            <a:avLst/>
          </a:prstGeom>
        </p:spPr>
        <p:txBody>
          <a:bodyPr lIns="0" tIns="0" rIns="0" bIns="0" rtlCol="0" anchor="t">
            <a:spAutoFit/>
          </a:bodyPr>
          <a:lstStyle/>
          <a:p>
            <a:pPr>
              <a:lnSpc>
                <a:spcPts val="7066"/>
              </a:lnSpc>
            </a:pPr>
            <a:r>
              <a:rPr lang="en-US" sz="6730">
                <a:solidFill>
                  <a:srgbClr val="000000"/>
                </a:solidFill>
                <a:latin typeface="Lato Bold"/>
              </a:rPr>
              <a:t>To foster and promote healthy eating and active living to reduce chronic disease and food insecurity in the tri-county area.</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1631" y="692992"/>
            <a:ext cx="1159669" cy="20120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97827" y="426689"/>
            <a:ext cx="16731614" cy="941153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443590" y="249519"/>
            <a:ext cx="17443362" cy="981189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309421" y="336494"/>
            <a:ext cx="17380368" cy="977645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513128" y="288635"/>
            <a:ext cx="17220020" cy="96862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48433" y="4709867"/>
            <a:ext cx="11154266" cy="5577133"/>
            <a:chOff x="0" y="0"/>
            <a:chExt cx="6350000" cy="3175000"/>
          </a:xfrm>
        </p:grpSpPr>
        <p:sp>
          <p:nvSpPr>
            <p:cNvPr id="3" name="Freeform 3"/>
            <p:cNvSpPr/>
            <p:nvPr/>
          </p:nvSpPr>
          <p:spPr>
            <a:xfrm>
              <a:off x="0" y="0"/>
              <a:ext cx="6350000" cy="3175000"/>
            </a:xfrm>
            <a:custGeom>
              <a:avLst/>
              <a:gdLst/>
              <a:ahLst/>
              <a:cxnLst/>
              <a:rect l="l" t="t" r="r" b="b"/>
              <a:pathLst>
                <a:path w="6350000" h="3175000">
                  <a:moveTo>
                    <a:pt x="6350000" y="3175000"/>
                  </a:moveTo>
                  <a:lnTo>
                    <a:pt x="0" y="3175000"/>
                  </a:lnTo>
                  <a:lnTo>
                    <a:pt x="0" y="1574800"/>
                  </a:lnTo>
                  <a:cubicBezTo>
                    <a:pt x="0" y="704850"/>
                    <a:pt x="704850" y="0"/>
                    <a:pt x="1574800" y="0"/>
                  </a:cubicBezTo>
                  <a:lnTo>
                    <a:pt x="4775200" y="0"/>
                  </a:lnTo>
                  <a:cubicBezTo>
                    <a:pt x="5645150" y="0"/>
                    <a:pt x="6350000" y="704850"/>
                    <a:pt x="6350000" y="1574800"/>
                  </a:cubicBezTo>
                  <a:lnTo>
                    <a:pt x="6350000" y="3175000"/>
                  </a:lnTo>
                  <a:close/>
                </a:path>
              </a:pathLst>
            </a:custGeom>
            <a:blipFill>
              <a:blip r:embed="rId3">
                <a:alphaModFix amt="60000"/>
              </a:blip>
              <a:stretch>
                <a:fillRect t="-12458" b="-12458"/>
              </a:stretch>
            </a:blipFill>
          </p:spPr>
        </p:sp>
      </p:grpSp>
      <p:pic>
        <p:nvPicPr>
          <p:cNvPr id="4" name="Picture 4"/>
          <p:cNvPicPr>
            <a:picLocks noChangeAspect="1"/>
          </p:cNvPicPr>
          <p:nvPr/>
        </p:nvPicPr>
        <p:blipFill>
          <a:blip r:embed="rId4"/>
          <a:srcRect/>
          <a:stretch>
            <a:fillRect/>
          </a:stretch>
        </p:blipFill>
        <p:spPr>
          <a:xfrm>
            <a:off x="6111490" y="537417"/>
            <a:ext cx="6659812" cy="10588715"/>
          </a:xfrm>
          <a:prstGeom prst="rect">
            <a:avLst/>
          </a:prstGeom>
        </p:spPr>
      </p:pic>
      <p:pic>
        <p:nvPicPr>
          <p:cNvPr id="5" name="Picture 5"/>
          <p:cNvPicPr>
            <a:picLocks noChangeAspect="1"/>
          </p:cNvPicPr>
          <p:nvPr/>
        </p:nvPicPr>
        <p:blipFill>
          <a:blip r:embed="rId5"/>
          <a:srcRect/>
          <a:stretch>
            <a:fillRect/>
          </a:stretch>
        </p:blipFill>
        <p:spPr>
          <a:xfrm>
            <a:off x="11797513" y="537417"/>
            <a:ext cx="7301696" cy="9749583"/>
          </a:xfrm>
          <a:prstGeom prst="rect">
            <a:avLst/>
          </a:prstGeom>
        </p:spPr>
      </p:pic>
      <p:sp>
        <p:nvSpPr>
          <p:cNvPr id="6" name="TextBox 6"/>
          <p:cNvSpPr txBox="1"/>
          <p:nvPr/>
        </p:nvSpPr>
        <p:spPr>
          <a:xfrm>
            <a:off x="694385" y="1112092"/>
            <a:ext cx="4820327" cy="2648353"/>
          </a:xfrm>
          <a:prstGeom prst="rect">
            <a:avLst/>
          </a:prstGeom>
        </p:spPr>
        <p:txBody>
          <a:bodyPr lIns="0" tIns="0" rIns="0" bIns="0" rtlCol="0" anchor="t">
            <a:spAutoFit/>
          </a:bodyPr>
          <a:lstStyle/>
          <a:p>
            <a:pPr algn="ctr">
              <a:lnSpc>
                <a:spcPts val="6657"/>
              </a:lnSpc>
            </a:pPr>
            <a:r>
              <a:rPr lang="en-US" sz="7925" spc="190">
                <a:solidFill>
                  <a:srgbClr val="5073A8"/>
                </a:solidFill>
                <a:latin typeface="Arialle Bold"/>
              </a:rPr>
              <a:t>2021 Board Members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89787" y="163005"/>
            <a:ext cx="17821324" cy="100244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18288000" cy="10287000"/>
          </a:xfrm>
          <a:prstGeom prst="rect">
            <a:avLst/>
          </a:prstGeom>
        </p:spPr>
      </p:pic>
      <p:grpSp>
        <p:nvGrpSpPr>
          <p:cNvPr id="3" name="Group 3"/>
          <p:cNvGrpSpPr>
            <a:grpSpLocks noChangeAspect="1"/>
          </p:cNvGrpSpPr>
          <p:nvPr/>
        </p:nvGrpSpPr>
        <p:grpSpPr>
          <a:xfrm>
            <a:off x="-545094" y="2339387"/>
            <a:ext cx="19378187" cy="9193764"/>
            <a:chOff x="0" y="0"/>
            <a:chExt cx="6342253" cy="3009011"/>
          </a:xfrm>
        </p:grpSpPr>
        <p:sp>
          <p:nvSpPr>
            <p:cNvPr id="4" name="Freeform 4"/>
            <p:cNvSpPr/>
            <p:nvPr/>
          </p:nvSpPr>
          <p:spPr>
            <a:xfrm>
              <a:off x="0" y="0"/>
              <a:ext cx="6342253" cy="3009011"/>
            </a:xfrm>
            <a:custGeom>
              <a:avLst/>
              <a:gdLst/>
              <a:ahLst/>
              <a:cxnLst/>
              <a:rect l="l" t="t" r="r" b="b"/>
              <a:pathLst>
                <a:path w="6342253" h="3009011">
                  <a:moveTo>
                    <a:pt x="6342253" y="2047748"/>
                  </a:moveTo>
                  <a:lnTo>
                    <a:pt x="6342253" y="3009011"/>
                  </a:lnTo>
                  <a:lnTo>
                    <a:pt x="5380990" y="3009011"/>
                  </a:lnTo>
                  <a:lnTo>
                    <a:pt x="961263" y="3009011"/>
                  </a:lnTo>
                  <a:lnTo>
                    <a:pt x="0" y="3009011"/>
                  </a:lnTo>
                  <a:lnTo>
                    <a:pt x="0" y="2047748"/>
                  </a:lnTo>
                  <a:cubicBezTo>
                    <a:pt x="54737" y="2047748"/>
                    <a:pt x="108331" y="2052574"/>
                    <a:pt x="160655" y="2061337"/>
                  </a:cubicBezTo>
                  <a:cubicBezTo>
                    <a:pt x="579120" y="863854"/>
                    <a:pt x="1768729" y="0"/>
                    <a:pt x="3171190" y="0"/>
                  </a:cubicBezTo>
                  <a:cubicBezTo>
                    <a:pt x="4573651" y="0"/>
                    <a:pt x="5763260" y="863854"/>
                    <a:pt x="6181725" y="2061337"/>
                  </a:cubicBezTo>
                  <a:cubicBezTo>
                    <a:pt x="6233922" y="2052574"/>
                    <a:pt x="6287516" y="2047748"/>
                    <a:pt x="6342253" y="2047748"/>
                  </a:cubicBezTo>
                  <a:close/>
                </a:path>
              </a:pathLst>
            </a:custGeom>
            <a:solidFill>
              <a:srgbClr val="FFFFFF"/>
            </a:solidFill>
          </p:spPr>
        </p:sp>
      </p:grpSp>
      <p:sp>
        <p:nvSpPr>
          <p:cNvPr id="5" name="TextBox 5"/>
          <p:cNvSpPr txBox="1"/>
          <p:nvPr/>
        </p:nvSpPr>
        <p:spPr>
          <a:xfrm>
            <a:off x="4818790" y="3541661"/>
            <a:ext cx="8146096" cy="3894722"/>
          </a:xfrm>
          <a:prstGeom prst="rect">
            <a:avLst/>
          </a:prstGeom>
        </p:spPr>
        <p:txBody>
          <a:bodyPr lIns="0" tIns="0" rIns="0" bIns="0" rtlCol="0" anchor="t">
            <a:spAutoFit/>
          </a:bodyPr>
          <a:lstStyle/>
          <a:p>
            <a:pPr algn="ctr">
              <a:lnSpc>
                <a:spcPts val="9781"/>
              </a:lnSpc>
            </a:pPr>
            <a:r>
              <a:rPr lang="en-US" sz="11644" spc="279">
                <a:solidFill>
                  <a:srgbClr val="D53832"/>
                </a:solidFill>
                <a:latin typeface="Arialle Bold"/>
              </a:rPr>
              <a:t>How can you get involved?</a:t>
            </a:r>
          </a:p>
        </p:txBody>
      </p:sp>
      <p:sp>
        <p:nvSpPr>
          <p:cNvPr id="6" name="TextBox 6"/>
          <p:cNvSpPr txBox="1"/>
          <p:nvPr/>
        </p:nvSpPr>
        <p:spPr>
          <a:xfrm>
            <a:off x="3881446" y="7836433"/>
            <a:ext cx="3632583" cy="543814"/>
          </a:xfrm>
          <a:prstGeom prst="rect">
            <a:avLst/>
          </a:prstGeom>
        </p:spPr>
        <p:txBody>
          <a:bodyPr lIns="0" tIns="0" rIns="0" bIns="0" rtlCol="0" anchor="t">
            <a:spAutoFit/>
          </a:bodyPr>
          <a:lstStyle/>
          <a:p>
            <a:pPr>
              <a:lnSpc>
                <a:spcPts val="4147"/>
              </a:lnSpc>
            </a:pPr>
            <a:r>
              <a:rPr lang="en-US" sz="3399">
                <a:solidFill>
                  <a:srgbClr val="D53832"/>
                </a:solidFill>
                <a:latin typeface="Arialle Bold"/>
              </a:rPr>
              <a:t>Visit our Website</a:t>
            </a:r>
          </a:p>
        </p:txBody>
      </p:sp>
      <p:sp>
        <p:nvSpPr>
          <p:cNvPr id="7" name="TextBox 7"/>
          <p:cNvSpPr txBox="1"/>
          <p:nvPr/>
        </p:nvSpPr>
        <p:spPr>
          <a:xfrm>
            <a:off x="9777692" y="7836433"/>
            <a:ext cx="4388587" cy="543814"/>
          </a:xfrm>
          <a:prstGeom prst="rect">
            <a:avLst/>
          </a:prstGeom>
        </p:spPr>
        <p:txBody>
          <a:bodyPr lIns="0" tIns="0" rIns="0" bIns="0" rtlCol="0" anchor="t">
            <a:spAutoFit/>
          </a:bodyPr>
          <a:lstStyle/>
          <a:p>
            <a:pPr algn="ctr">
              <a:lnSpc>
                <a:spcPts val="4147"/>
              </a:lnSpc>
            </a:pPr>
            <a:r>
              <a:rPr lang="en-US" sz="3399">
                <a:solidFill>
                  <a:srgbClr val="D53832"/>
                </a:solidFill>
                <a:latin typeface="Arialle Bold"/>
              </a:rPr>
              <a:t>Join a Committee</a:t>
            </a:r>
          </a:p>
        </p:txBody>
      </p:sp>
      <p:sp>
        <p:nvSpPr>
          <p:cNvPr id="8" name="TextBox 8"/>
          <p:cNvSpPr txBox="1"/>
          <p:nvPr/>
        </p:nvSpPr>
        <p:spPr>
          <a:xfrm>
            <a:off x="3028558" y="8570483"/>
            <a:ext cx="5097122" cy="459105"/>
          </a:xfrm>
          <a:prstGeom prst="rect">
            <a:avLst/>
          </a:prstGeom>
        </p:spPr>
        <p:txBody>
          <a:bodyPr lIns="0" tIns="0" rIns="0" bIns="0" rtlCol="0" anchor="t">
            <a:spAutoFit/>
          </a:bodyPr>
          <a:lstStyle/>
          <a:p>
            <a:pPr algn="ctr">
              <a:lnSpc>
                <a:spcPts val="3660"/>
              </a:lnSpc>
            </a:pPr>
            <a:r>
              <a:rPr lang="en-US" sz="3000">
                <a:solidFill>
                  <a:srgbClr val="2D3129"/>
                </a:solidFill>
                <a:latin typeface="Lato Italics"/>
              </a:rPr>
              <a:t>www.healthyhoi.org</a:t>
            </a:r>
          </a:p>
        </p:txBody>
      </p:sp>
      <p:sp>
        <p:nvSpPr>
          <p:cNvPr id="9" name="TextBox 9"/>
          <p:cNvSpPr txBox="1"/>
          <p:nvPr/>
        </p:nvSpPr>
        <p:spPr>
          <a:xfrm>
            <a:off x="9887872" y="8566673"/>
            <a:ext cx="4168228" cy="916305"/>
          </a:xfrm>
          <a:prstGeom prst="rect">
            <a:avLst/>
          </a:prstGeom>
        </p:spPr>
        <p:txBody>
          <a:bodyPr lIns="0" tIns="0" rIns="0" bIns="0" rtlCol="0" anchor="t">
            <a:spAutoFit/>
          </a:bodyPr>
          <a:lstStyle/>
          <a:p>
            <a:pPr algn="ctr">
              <a:lnSpc>
                <a:spcPts val="3660"/>
              </a:lnSpc>
            </a:pPr>
            <a:r>
              <a:rPr lang="en-US" sz="3000">
                <a:solidFill>
                  <a:srgbClr val="2D3129"/>
                </a:solidFill>
                <a:latin typeface="Lato Italics"/>
              </a:rPr>
              <a:t>Contact our chairs or a board member to join!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0382" t="21717" r="2593" b="4810"/>
          <a:stretch>
            <a:fillRect/>
          </a:stretch>
        </p:blipFill>
        <p:spPr>
          <a:xfrm>
            <a:off x="0" y="0"/>
            <a:ext cx="18288000" cy="10287000"/>
          </a:xfrm>
          <a:prstGeom prst="rect">
            <a:avLst/>
          </a:prstGeom>
        </p:spPr>
      </p:pic>
      <p:grpSp>
        <p:nvGrpSpPr>
          <p:cNvPr id="3" name="Group 3"/>
          <p:cNvGrpSpPr>
            <a:grpSpLocks noChangeAspect="1"/>
          </p:cNvGrpSpPr>
          <p:nvPr/>
        </p:nvGrpSpPr>
        <p:grpSpPr>
          <a:xfrm rot="-10800000">
            <a:off x="-545094" y="-2792384"/>
            <a:ext cx="19378187" cy="9193764"/>
            <a:chOff x="0" y="0"/>
            <a:chExt cx="6342253" cy="3009011"/>
          </a:xfrm>
        </p:grpSpPr>
        <p:sp>
          <p:nvSpPr>
            <p:cNvPr id="4" name="Freeform 4"/>
            <p:cNvSpPr/>
            <p:nvPr/>
          </p:nvSpPr>
          <p:spPr>
            <a:xfrm>
              <a:off x="0" y="0"/>
              <a:ext cx="6342253" cy="3009011"/>
            </a:xfrm>
            <a:custGeom>
              <a:avLst/>
              <a:gdLst/>
              <a:ahLst/>
              <a:cxnLst/>
              <a:rect l="l" t="t" r="r" b="b"/>
              <a:pathLst>
                <a:path w="6342253" h="3009011">
                  <a:moveTo>
                    <a:pt x="6342253" y="2047748"/>
                  </a:moveTo>
                  <a:lnTo>
                    <a:pt x="6342253" y="3009011"/>
                  </a:lnTo>
                  <a:lnTo>
                    <a:pt x="5380990" y="3009011"/>
                  </a:lnTo>
                  <a:lnTo>
                    <a:pt x="961263" y="3009011"/>
                  </a:lnTo>
                  <a:lnTo>
                    <a:pt x="0" y="3009011"/>
                  </a:lnTo>
                  <a:lnTo>
                    <a:pt x="0" y="2047748"/>
                  </a:lnTo>
                  <a:cubicBezTo>
                    <a:pt x="54737" y="2047748"/>
                    <a:pt x="108331" y="2052574"/>
                    <a:pt x="160655" y="2061337"/>
                  </a:cubicBezTo>
                  <a:cubicBezTo>
                    <a:pt x="579120" y="863854"/>
                    <a:pt x="1768729" y="0"/>
                    <a:pt x="3171190" y="0"/>
                  </a:cubicBezTo>
                  <a:cubicBezTo>
                    <a:pt x="4573651" y="0"/>
                    <a:pt x="5763260" y="863854"/>
                    <a:pt x="6181725" y="2061337"/>
                  </a:cubicBezTo>
                  <a:cubicBezTo>
                    <a:pt x="6233922" y="2052574"/>
                    <a:pt x="6287516" y="2047748"/>
                    <a:pt x="6342253" y="2047748"/>
                  </a:cubicBezTo>
                  <a:close/>
                </a:path>
              </a:pathLst>
            </a:custGeom>
            <a:solidFill>
              <a:srgbClr val="FFFFFF"/>
            </a:solidFill>
          </p:spPr>
        </p:sp>
      </p:grpSp>
      <p:pic>
        <p:nvPicPr>
          <p:cNvPr id="5" name="Picture 5"/>
          <p:cNvPicPr>
            <a:picLocks noChangeAspect="1"/>
          </p:cNvPicPr>
          <p:nvPr/>
        </p:nvPicPr>
        <p:blipFill>
          <a:blip r:embed="rId4"/>
          <a:srcRect/>
          <a:stretch>
            <a:fillRect/>
          </a:stretch>
        </p:blipFill>
        <p:spPr>
          <a:xfrm>
            <a:off x="7418354" y="3424606"/>
            <a:ext cx="3144080" cy="2871865"/>
          </a:xfrm>
          <a:prstGeom prst="rect">
            <a:avLst/>
          </a:prstGeom>
        </p:spPr>
      </p:pic>
      <p:sp>
        <p:nvSpPr>
          <p:cNvPr id="6" name="TextBox 6"/>
          <p:cNvSpPr txBox="1"/>
          <p:nvPr/>
        </p:nvSpPr>
        <p:spPr>
          <a:xfrm>
            <a:off x="3517583" y="163446"/>
            <a:ext cx="10945621" cy="3796455"/>
          </a:xfrm>
          <a:prstGeom prst="rect">
            <a:avLst/>
          </a:prstGeom>
        </p:spPr>
        <p:txBody>
          <a:bodyPr lIns="0" tIns="0" rIns="0" bIns="0" rtlCol="0" anchor="t">
            <a:spAutoFit/>
          </a:bodyPr>
          <a:lstStyle/>
          <a:p>
            <a:pPr algn="ctr">
              <a:lnSpc>
                <a:spcPts val="14013"/>
              </a:lnSpc>
            </a:pPr>
            <a:r>
              <a:rPr lang="en-US" sz="16683" spc="400">
                <a:solidFill>
                  <a:srgbClr val="5073A8"/>
                </a:solidFill>
                <a:latin typeface="Arialle Bold"/>
              </a:rPr>
              <a:t>THANK </a:t>
            </a:r>
          </a:p>
          <a:p>
            <a:pPr algn="ctr">
              <a:lnSpc>
                <a:spcPts val="14013"/>
              </a:lnSpc>
            </a:pPr>
            <a:r>
              <a:rPr lang="en-US" sz="16683" spc="400">
                <a:solidFill>
                  <a:srgbClr val="5073A8"/>
                </a:solidFill>
                <a:latin typeface="Arialle Bold"/>
              </a:rPr>
              <a:t>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914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2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20775">
            <a:off x="323742" y="-49986"/>
            <a:ext cx="2184585" cy="4114800"/>
          </a:xfrm>
          <a:prstGeom prst="rect">
            <a:avLst/>
          </a:prstGeom>
        </p:spPr>
      </p:pic>
      <p:pic>
        <p:nvPicPr>
          <p:cNvPr id="3" name="Picture 3"/>
          <p:cNvPicPr>
            <a:picLocks noChangeAspect="1"/>
          </p:cNvPicPr>
          <p:nvPr/>
        </p:nvPicPr>
        <p:blipFill>
          <a:blip r:embed="rId5">
            <a:alphaModFix amt="47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82006">
            <a:off x="185885" y="6172200"/>
            <a:ext cx="2827990" cy="4114800"/>
          </a:xfrm>
          <a:prstGeom prst="rect">
            <a:avLst/>
          </a:prstGeom>
        </p:spPr>
      </p:pic>
      <p:pic>
        <p:nvPicPr>
          <p:cNvPr id="4" name="Picture 4"/>
          <p:cNvPicPr>
            <a:picLocks noChangeAspect="1"/>
          </p:cNvPicPr>
          <p:nvPr/>
        </p:nvPicPr>
        <p:blipFill>
          <a:blip r:embed="rId7">
            <a:alphaModFix amt="31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61677">
            <a:off x="7598735" y="1067512"/>
            <a:ext cx="2571727" cy="3150223"/>
          </a:xfrm>
          <a:prstGeom prst="rect">
            <a:avLst/>
          </a:prstGeom>
        </p:spPr>
      </p:pic>
      <p:pic>
        <p:nvPicPr>
          <p:cNvPr id="5" name="Picture 5"/>
          <p:cNvPicPr>
            <a:picLocks noChangeAspect="1"/>
          </p:cNvPicPr>
          <p:nvPr/>
        </p:nvPicPr>
        <p:blipFill>
          <a:blip r:embed="rId9"/>
          <a:srcRect/>
          <a:stretch>
            <a:fillRect/>
          </a:stretch>
        </p:blipFill>
        <p:spPr>
          <a:xfrm>
            <a:off x="1416034" y="1028700"/>
            <a:ext cx="6368594" cy="8156082"/>
          </a:xfrm>
          <a:prstGeom prst="rect">
            <a:avLst/>
          </a:prstGeom>
        </p:spPr>
      </p:pic>
      <p:pic>
        <p:nvPicPr>
          <p:cNvPr id="6" name="Picture 6"/>
          <p:cNvPicPr>
            <a:picLocks noChangeAspect="1"/>
          </p:cNvPicPr>
          <p:nvPr/>
        </p:nvPicPr>
        <p:blipFill>
          <a:blip r:embed="rId10">
            <a:alphaModFix amt="26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3821">
            <a:off x="15453779" y="6549579"/>
            <a:ext cx="2371621" cy="4114800"/>
          </a:xfrm>
          <a:prstGeom prst="rect">
            <a:avLst/>
          </a:prstGeom>
        </p:spPr>
      </p:pic>
      <p:pic>
        <p:nvPicPr>
          <p:cNvPr id="7" name="Picture 7"/>
          <p:cNvPicPr>
            <a:picLocks noChangeAspect="1"/>
          </p:cNvPicPr>
          <p:nvPr/>
        </p:nvPicPr>
        <p:blipFill>
          <a:blip r:embed="rId12"/>
          <a:srcRect/>
          <a:stretch>
            <a:fillRect/>
          </a:stretch>
        </p:blipFill>
        <p:spPr>
          <a:xfrm>
            <a:off x="9941596" y="1028700"/>
            <a:ext cx="6341247" cy="8156082"/>
          </a:xfrm>
          <a:prstGeom prst="rect">
            <a:avLst/>
          </a:prstGeom>
        </p:spPr>
      </p:pic>
      <p:pic>
        <p:nvPicPr>
          <p:cNvPr id="8" name="Picture 8"/>
          <p:cNvPicPr>
            <a:picLocks noChangeAspect="1"/>
          </p:cNvPicPr>
          <p:nvPr/>
        </p:nvPicPr>
        <p:blipFill>
          <a:blip r:embed="rId13">
            <a:alphaModFix amt="56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834530" y="165733"/>
            <a:ext cx="3920282" cy="4114800"/>
          </a:xfrm>
          <a:prstGeom prst="rect">
            <a:avLst/>
          </a:prstGeom>
        </p:spPr>
      </p:pic>
      <p:pic>
        <p:nvPicPr>
          <p:cNvPr id="9" name="Picture 9"/>
          <p:cNvPicPr>
            <a:picLocks noChangeAspect="1"/>
          </p:cNvPicPr>
          <p:nvPr/>
        </p:nvPicPr>
        <p:blipFill>
          <a:blip r:embed="rId15">
            <a:alphaModFix amt="67000"/>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822551" y="6545960"/>
            <a:ext cx="4238090" cy="4114800"/>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427222" y="4280533"/>
            <a:ext cx="3514374" cy="180990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46193" y="7554516"/>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4AF90"/>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sp>
        <p:nvSpPr>
          <p:cNvPr id="5" name="TextBox 5"/>
          <p:cNvSpPr txBox="1"/>
          <p:nvPr/>
        </p:nvSpPr>
        <p:spPr>
          <a:xfrm>
            <a:off x="889939" y="558253"/>
            <a:ext cx="8454849" cy="4642981"/>
          </a:xfrm>
          <a:prstGeom prst="rect">
            <a:avLst/>
          </a:prstGeom>
        </p:spPr>
        <p:txBody>
          <a:bodyPr lIns="0" tIns="0" rIns="0" bIns="0" rtlCol="0" anchor="t">
            <a:spAutoFit/>
          </a:bodyPr>
          <a:lstStyle/>
          <a:p>
            <a:pPr>
              <a:lnSpc>
                <a:spcPts val="11629"/>
              </a:lnSpc>
            </a:pPr>
            <a:r>
              <a:rPr lang="en-US" sz="13844" spc="332">
                <a:solidFill>
                  <a:srgbClr val="5073A8"/>
                </a:solidFill>
                <a:latin typeface="Arialle Bold"/>
              </a:rPr>
              <a:t>Priority Health Areas</a:t>
            </a:r>
          </a:p>
        </p:txBody>
      </p:sp>
      <p:grpSp>
        <p:nvGrpSpPr>
          <p:cNvPr id="6" name="Group 6"/>
          <p:cNvGrpSpPr/>
          <p:nvPr/>
        </p:nvGrpSpPr>
        <p:grpSpPr>
          <a:xfrm>
            <a:off x="8269364" y="5224907"/>
            <a:ext cx="2509490" cy="2509490"/>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D6D71"/>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grpSp>
        <p:nvGrpSpPr>
          <p:cNvPr id="9" name="Group 9"/>
          <p:cNvGrpSpPr/>
          <p:nvPr/>
        </p:nvGrpSpPr>
        <p:grpSpPr>
          <a:xfrm>
            <a:off x="9881808" y="2715416"/>
            <a:ext cx="2509490" cy="2509490"/>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grpSp>
        <p:nvGrpSpPr>
          <p:cNvPr id="12" name="Group 12"/>
          <p:cNvGrpSpPr/>
          <p:nvPr/>
        </p:nvGrpSpPr>
        <p:grpSpPr>
          <a:xfrm>
            <a:off x="8269364" y="338461"/>
            <a:ext cx="2509490" cy="2509490"/>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EAA4C"/>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895412" y="5550141"/>
            <a:ext cx="1257394" cy="1774101"/>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25101" y="2998467"/>
            <a:ext cx="1822904" cy="175226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91369" y="783945"/>
            <a:ext cx="1865481" cy="1618523"/>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21103" y="7803239"/>
            <a:ext cx="1159669" cy="2012044"/>
          </a:xfrm>
          <a:prstGeom prst="rect">
            <a:avLst/>
          </a:prstGeom>
        </p:spPr>
      </p:pic>
      <p:sp>
        <p:nvSpPr>
          <p:cNvPr id="19" name="TextBox 19"/>
          <p:cNvSpPr txBox="1"/>
          <p:nvPr/>
        </p:nvSpPr>
        <p:spPr>
          <a:xfrm>
            <a:off x="889939" y="5086350"/>
            <a:ext cx="6966697" cy="869950"/>
          </a:xfrm>
          <a:prstGeom prst="rect">
            <a:avLst/>
          </a:prstGeom>
        </p:spPr>
        <p:txBody>
          <a:bodyPr lIns="0" tIns="0" rIns="0" bIns="0" rtlCol="0" anchor="t">
            <a:spAutoFit/>
          </a:bodyPr>
          <a:lstStyle/>
          <a:p>
            <a:pPr>
              <a:lnSpc>
                <a:spcPts val="3500"/>
              </a:lnSpc>
            </a:pPr>
            <a:r>
              <a:rPr lang="en-US" sz="2500">
                <a:solidFill>
                  <a:srgbClr val="1B2F43"/>
                </a:solidFill>
                <a:latin typeface="Lato"/>
              </a:rPr>
              <a:t>Four priority health areas were identified for the  2020-2023 cycle.</a:t>
            </a:r>
          </a:p>
        </p:txBody>
      </p:sp>
      <p:sp>
        <p:nvSpPr>
          <p:cNvPr id="20" name="TextBox 20"/>
          <p:cNvSpPr txBox="1"/>
          <p:nvPr/>
        </p:nvSpPr>
        <p:spPr>
          <a:xfrm>
            <a:off x="11136553" y="1003636"/>
            <a:ext cx="5839874" cy="838787"/>
          </a:xfrm>
          <a:prstGeom prst="rect">
            <a:avLst/>
          </a:prstGeom>
        </p:spPr>
        <p:txBody>
          <a:bodyPr lIns="0" tIns="0" rIns="0" bIns="0" rtlCol="0" anchor="t">
            <a:spAutoFit/>
          </a:bodyPr>
          <a:lstStyle/>
          <a:p>
            <a:pPr>
              <a:lnSpc>
                <a:spcPts val="6332"/>
              </a:lnSpc>
            </a:pPr>
            <a:r>
              <a:rPr lang="en-US" sz="6030">
                <a:solidFill>
                  <a:srgbClr val="8EAA4C"/>
                </a:solidFill>
                <a:latin typeface="Lato Bold Bold"/>
              </a:rPr>
              <a:t>Mental Health </a:t>
            </a:r>
          </a:p>
        </p:txBody>
      </p:sp>
      <p:sp>
        <p:nvSpPr>
          <p:cNvPr id="21" name="TextBox 21"/>
          <p:cNvSpPr txBox="1"/>
          <p:nvPr/>
        </p:nvSpPr>
        <p:spPr>
          <a:xfrm>
            <a:off x="12723324" y="3493314"/>
            <a:ext cx="5175225" cy="838772"/>
          </a:xfrm>
          <a:prstGeom prst="rect">
            <a:avLst/>
          </a:prstGeom>
        </p:spPr>
        <p:txBody>
          <a:bodyPr lIns="0" tIns="0" rIns="0" bIns="0" rtlCol="0" anchor="t">
            <a:spAutoFit/>
          </a:bodyPr>
          <a:lstStyle/>
          <a:p>
            <a:pPr>
              <a:lnSpc>
                <a:spcPts val="6331"/>
              </a:lnSpc>
            </a:pPr>
            <a:r>
              <a:rPr lang="en-US" sz="6030">
                <a:solidFill>
                  <a:srgbClr val="C04F4C"/>
                </a:solidFill>
                <a:latin typeface="Lato Bold Bold"/>
              </a:rPr>
              <a:t>Substance Use</a:t>
            </a:r>
          </a:p>
        </p:txBody>
      </p:sp>
      <p:sp>
        <p:nvSpPr>
          <p:cNvPr id="22" name="TextBox 22"/>
          <p:cNvSpPr txBox="1"/>
          <p:nvPr/>
        </p:nvSpPr>
        <p:spPr>
          <a:xfrm>
            <a:off x="11136553" y="6098366"/>
            <a:ext cx="4045693" cy="838772"/>
          </a:xfrm>
          <a:prstGeom prst="rect">
            <a:avLst/>
          </a:prstGeom>
        </p:spPr>
        <p:txBody>
          <a:bodyPr lIns="0" tIns="0" rIns="0" bIns="0" rtlCol="0" anchor="t">
            <a:spAutoFit/>
          </a:bodyPr>
          <a:lstStyle/>
          <a:p>
            <a:pPr>
              <a:lnSpc>
                <a:spcPts val="6331"/>
              </a:lnSpc>
            </a:pPr>
            <a:r>
              <a:rPr lang="en-US" sz="6030">
                <a:solidFill>
                  <a:srgbClr val="7D6D71"/>
                </a:solidFill>
                <a:latin typeface="Lato Bold Bold"/>
              </a:rPr>
              <a:t>Cancer</a:t>
            </a:r>
          </a:p>
        </p:txBody>
      </p:sp>
      <p:sp>
        <p:nvSpPr>
          <p:cNvPr id="23" name="TextBox 23"/>
          <p:cNvSpPr txBox="1"/>
          <p:nvPr/>
        </p:nvSpPr>
        <p:spPr>
          <a:xfrm>
            <a:off x="12575111" y="8027925"/>
            <a:ext cx="5712889" cy="1638872"/>
          </a:xfrm>
          <a:prstGeom prst="rect">
            <a:avLst/>
          </a:prstGeom>
        </p:spPr>
        <p:txBody>
          <a:bodyPr lIns="0" tIns="0" rIns="0" bIns="0" rtlCol="0" anchor="t">
            <a:spAutoFit/>
          </a:bodyPr>
          <a:lstStyle/>
          <a:p>
            <a:pPr>
              <a:lnSpc>
                <a:spcPts val="6331"/>
              </a:lnSpc>
            </a:pPr>
            <a:r>
              <a:rPr lang="en-US" sz="6030">
                <a:solidFill>
                  <a:srgbClr val="64AF90"/>
                </a:solidFill>
                <a:latin typeface="Lato Bold Bold"/>
              </a:rPr>
              <a:t>Healthy Eating, Active Living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937" y="430872"/>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EAA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941" y="876356"/>
            <a:ext cx="1865481" cy="1618523"/>
          </a:xfrm>
          <a:prstGeom prst="rect">
            <a:avLst/>
          </a:prstGeom>
        </p:spPr>
      </p:pic>
      <p:sp>
        <p:nvSpPr>
          <p:cNvPr id="6" name="TextBox 6"/>
          <p:cNvSpPr txBox="1"/>
          <p:nvPr/>
        </p:nvSpPr>
        <p:spPr>
          <a:xfrm>
            <a:off x="3304126" y="1096047"/>
            <a:ext cx="5839874" cy="838787"/>
          </a:xfrm>
          <a:prstGeom prst="rect">
            <a:avLst/>
          </a:prstGeom>
        </p:spPr>
        <p:txBody>
          <a:bodyPr lIns="0" tIns="0" rIns="0" bIns="0" rtlCol="0" anchor="t">
            <a:spAutoFit/>
          </a:bodyPr>
          <a:lstStyle/>
          <a:p>
            <a:pPr>
              <a:lnSpc>
                <a:spcPts val="6332"/>
              </a:lnSpc>
            </a:pPr>
            <a:r>
              <a:rPr lang="en-US" sz="6030">
                <a:solidFill>
                  <a:srgbClr val="8EAA4C"/>
                </a:solidFill>
                <a:latin typeface="Lato Bold Bold"/>
              </a:rPr>
              <a:t>Mental Health </a:t>
            </a:r>
          </a:p>
        </p:txBody>
      </p:sp>
      <p:sp>
        <p:nvSpPr>
          <p:cNvPr id="7" name="TextBox 7"/>
          <p:cNvSpPr txBox="1"/>
          <p:nvPr/>
        </p:nvSpPr>
        <p:spPr>
          <a:xfrm>
            <a:off x="1189941" y="3799363"/>
            <a:ext cx="15367175" cy="3614365"/>
          </a:xfrm>
          <a:prstGeom prst="rect">
            <a:avLst/>
          </a:prstGeom>
        </p:spPr>
        <p:txBody>
          <a:bodyPr lIns="0" tIns="0" rIns="0" bIns="0" rtlCol="0" anchor="t">
            <a:spAutoFit/>
          </a:bodyPr>
          <a:lstStyle/>
          <a:p>
            <a:pPr>
              <a:lnSpc>
                <a:spcPts val="7066"/>
              </a:lnSpc>
            </a:pPr>
            <a:r>
              <a:rPr lang="en-US" sz="6730">
                <a:solidFill>
                  <a:srgbClr val="000000"/>
                </a:solidFill>
                <a:latin typeface="Lato Bold"/>
              </a:rPr>
              <a:t>Improve the mental health among          tri-county residents through preventative strategies and increased access to services.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937" y="430872"/>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EAA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941" y="876356"/>
            <a:ext cx="1865481" cy="1618523"/>
          </a:xfrm>
          <a:prstGeom prst="rect">
            <a:avLst/>
          </a:prstGeom>
        </p:spPr>
      </p:pic>
      <p:sp>
        <p:nvSpPr>
          <p:cNvPr id="6" name="TextBox 6"/>
          <p:cNvSpPr txBox="1"/>
          <p:nvPr/>
        </p:nvSpPr>
        <p:spPr>
          <a:xfrm>
            <a:off x="3304126" y="1096047"/>
            <a:ext cx="5839874" cy="838787"/>
          </a:xfrm>
          <a:prstGeom prst="rect">
            <a:avLst/>
          </a:prstGeom>
        </p:spPr>
        <p:txBody>
          <a:bodyPr lIns="0" tIns="0" rIns="0" bIns="0" rtlCol="0" anchor="t">
            <a:spAutoFit/>
          </a:bodyPr>
          <a:lstStyle/>
          <a:p>
            <a:pPr>
              <a:lnSpc>
                <a:spcPts val="6332"/>
              </a:lnSpc>
            </a:pPr>
            <a:r>
              <a:rPr lang="en-US" sz="6030">
                <a:solidFill>
                  <a:srgbClr val="8EAA4C"/>
                </a:solidFill>
                <a:latin typeface="Lato Bold Bold"/>
              </a:rPr>
              <a:t>Mental Health </a:t>
            </a:r>
          </a:p>
        </p:txBody>
      </p:sp>
      <p:grpSp>
        <p:nvGrpSpPr>
          <p:cNvPr id="7" name="Group 7"/>
          <p:cNvGrpSpPr>
            <a:grpSpLocks noChangeAspect="1"/>
          </p:cNvGrpSpPr>
          <p:nvPr/>
        </p:nvGrpSpPr>
        <p:grpSpPr>
          <a:xfrm>
            <a:off x="1028700" y="3243099"/>
            <a:ext cx="3601139" cy="5144485"/>
            <a:chOff x="0" y="0"/>
            <a:chExt cx="4445000" cy="6350000"/>
          </a:xfrm>
        </p:grpSpPr>
        <p:sp>
          <p:nvSpPr>
            <p:cNvPr id="8" name="Freeform 8"/>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8BA35D"/>
            </a:solidFill>
          </p:spPr>
        </p:sp>
        <p:sp>
          <p:nvSpPr>
            <p:cNvPr id="9" name="Freeform 9"/>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FFFFFF"/>
            </a:solidFill>
          </p:spPr>
        </p:sp>
      </p:grpSp>
      <p:grpSp>
        <p:nvGrpSpPr>
          <p:cNvPr id="10" name="Group 10"/>
          <p:cNvGrpSpPr>
            <a:grpSpLocks noChangeAspect="1"/>
          </p:cNvGrpSpPr>
          <p:nvPr/>
        </p:nvGrpSpPr>
        <p:grpSpPr>
          <a:xfrm>
            <a:off x="5467714" y="3243099"/>
            <a:ext cx="3601139" cy="5144485"/>
            <a:chOff x="0" y="0"/>
            <a:chExt cx="4445000" cy="6350000"/>
          </a:xfrm>
        </p:grpSpPr>
        <p:sp>
          <p:nvSpPr>
            <p:cNvPr id="11" name="Freeform 11"/>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8BA35D"/>
            </a:solidFill>
          </p:spPr>
        </p:sp>
        <p:sp>
          <p:nvSpPr>
            <p:cNvPr id="12" name="Freeform 12"/>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FFFFFF"/>
            </a:solidFill>
          </p:spPr>
        </p:sp>
      </p:grpSp>
      <p:grpSp>
        <p:nvGrpSpPr>
          <p:cNvPr id="13" name="Group 13"/>
          <p:cNvGrpSpPr>
            <a:grpSpLocks noChangeAspect="1"/>
          </p:cNvGrpSpPr>
          <p:nvPr/>
        </p:nvGrpSpPr>
        <p:grpSpPr>
          <a:xfrm>
            <a:off x="9583204" y="3243099"/>
            <a:ext cx="3601139" cy="5144485"/>
            <a:chOff x="0" y="0"/>
            <a:chExt cx="4445000" cy="6350000"/>
          </a:xfrm>
        </p:grpSpPr>
        <p:sp>
          <p:nvSpPr>
            <p:cNvPr id="14" name="Freeform 14"/>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8BA35D"/>
            </a:solidFill>
          </p:spPr>
        </p:sp>
        <p:sp>
          <p:nvSpPr>
            <p:cNvPr id="15" name="Freeform 15"/>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FFFFFF"/>
            </a:solidFill>
          </p:spPr>
        </p:sp>
      </p:grpSp>
      <p:grpSp>
        <p:nvGrpSpPr>
          <p:cNvPr id="16" name="Group 16"/>
          <p:cNvGrpSpPr>
            <a:grpSpLocks noChangeAspect="1"/>
          </p:cNvGrpSpPr>
          <p:nvPr/>
        </p:nvGrpSpPr>
        <p:grpSpPr>
          <a:xfrm>
            <a:off x="13701280" y="3243099"/>
            <a:ext cx="3601139" cy="5144485"/>
            <a:chOff x="0" y="0"/>
            <a:chExt cx="4445000" cy="6350000"/>
          </a:xfrm>
        </p:grpSpPr>
        <p:sp>
          <p:nvSpPr>
            <p:cNvPr id="17" name="Freeform 17"/>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8BA35D"/>
            </a:solidFill>
          </p:spPr>
        </p:sp>
        <p:sp>
          <p:nvSpPr>
            <p:cNvPr id="18" name="Freeform 18"/>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FFFFFF"/>
            </a:solidFill>
          </p:spPr>
        </p:sp>
      </p:grpSp>
      <p:sp>
        <p:nvSpPr>
          <p:cNvPr id="19" name="TextBox 19"/>
          <p:cNvSpPr txBox="1"/>
          <p:nvPr/>
        </p:nvSpPr>
        <p:spPr>
          <a:xfrm>
            <a:off x="1456065" y="4200707"/>
            <a:ext cx="2746410" cy="335309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Increase knowledge of mental health and reduce stigma.</a:t>
            </a:r>
          </a:p>
        </p:txBody>
      </p:sp>
      <p:sp>
        <p:nvSpPr>
          <p:cNvPr id="20" name="TextBox 20"/>
          <p:cNvSpPr txBox="1"/>
          <p:nvPr/>
        </p:nvSpPr>
        <p:spPr>
          <a:xfrm>
            <a:off x="5895079" y="5029382"/>
            <a:ext cx="2746410" cy="16957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Suicide awareness education</a:t>
            </a:r>
          </a:p>
        </p:txBody>
      </p:sp>
      <p:sp>
        <p:nvSpPr>
          <p:cNvPr id="21" name="TextBox 21"/>
          <p:cNvSpPr txBox="1"/>
          <p:nvPr/>
        </p:nvSpPr>
        <p:spPr>
          <a:xfrm>
            <a:off x="10010568" y="4476932"/>
            <a:ext cx="2746410" cy="28006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School-Based Social-Emotional Instruction</a:t>
            </a:r>
          </a:p>
        </p:txBody>
      </p:sp>
      <p:sp>
        <p:nvSpPr>
          <p:cNvPr id="22" name="TextBox 22"/>
          <p:cNvSpPr txBox="1"/>
          <p:nvPr/>
        </p:nvSpPr>
        <p:spPr>
          <a:xfrm>
            <a:off x="14128645" y="4476932"/>
            <a:ext cx="2746410" cy="28006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Behavioral Health Primary Care Integration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937" y="430872"/>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EAA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8941" y="876356"/>
            <a:ext cx="1865481" cy="1618523"/>
          </a:xfrm>
          <a:prstGeom prst="rect">
            <a:avLst/>
          </a:prstGeom>
        </p:spPr>
      </p:pic>
      <p:pic>
        <p:nvPicPr>
          <p:cNvPr id="6" name="Picture 6"/>
          <p:cNvPicPr>
            <a:picLocks noChangeAspect="1"/>
          </p:cNvPicPr>
          <p:nvPr/>
        </p:nvPicPr>
        <p:blipFill>
          <a:blip r:embed="rId5"/>
          <a:srcRect/>
          <a:stretch>
            <a:fillRect/>
          </a:stretch>
        </p:blipFill>
        <p:spPr>
          <a:xfrm>
            <a:off x="12190967" y="4244513"/>
            <a:ext cx="5623309" cy="5623309"/>
          </a:xfrm>
          <a:prstGeom prst="rect">
            <a:avLst/>
          </a:prstGeom>
        </p:spPr>
      </p:pic>
      <p:pic>
        <p:nvPicPr>
          <p:cNvPr id="7" name="Picture 7"/>
          <p:cNvPicPr>
            <a:picLocks noChangeAspect="1"/>
          </p:cNvPicPr>
          <p:nvPr/>
        </p:nvPicPr>
        <p:blipFill>
          <a:blip r:embed="rId6"/>
          <a:srcRect/>
          <a:stretch>
            <a:fillRect/>
          </a:stretch>
        </p:blipFill>
        <p:spPr>
          <a:xfrm>
            <a:off x="3290847" y="734000"/>
            <a:ext cx="12292168" cy="1903236"/>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28473" y="7293588"/>
            <a:ext cx="1582303" cy="814886"/>
          </a:xfrm>
          <a:prstGeom prst="rect">
            <a:avLst/>
          </a:prstGeom>
        </p:spPr>
      </p:pic>
      <p:sp>
        <p:nvSpPr>
          <p:cNvPr id="9" name="AutoShape 9"/>
          <p:cNvSpPr/>
          <p:nvPr/>
        </p:nvSpPr>
        <p:spPr>
          <a:xfrm>
            <a:off x="758941" y="8108474"/>
            <a:ext cx="8677990" cy="0"/>
          </a:xfrm>
          <a:prstGeom prst="line">
            <a:avLst/>
          </a:prstGeom>
          <a:ln w="47625" cap="flat">
            <a:solidFill>
              <a:srgbClr val="000000"/>
            </a:solidFill>
            <a:prstDash val="solid"/>
            <a:headEnd type="none" w="sm" len="sm"/>
            <a:tailEnd type="none" w="sm" len="sm"/>
          </a:ln>
        </p:spPr>
      </p:sp>
      <p:pic>
        <p:nvPicPr>
          <p:cNvPr id="10" name="Picture 10"/>
          <p:cNvPicPr>
            <a:picLocks noChangeAspect="1"/>
          </p:cNvPicPr>
          <p:nvPr/>
        </p:nvPicPr>
        <p:blipFill>
          <a:blip r:embed="rId9"/>
          <a:srcRect/>
          <a:stretch>
            <a:fillRect/>
          </a:stretch>
        </p:blipFill>
        <p:spPr>
          <a:xfrm>
            <a:off x="1028700" y="3792109"/>
            <a:ext cx="4690123" cy="2702783"/>
          </a:xfrm>
          <a:prstGeom prst="rect">
            <a:avLst/>
          </a:prstGeom>
        </p:spPr>
      </p:pic>
      <p:pic>
        <p:nvPicPr>
          <p:cNvPr id="11" name="Picture 11"/>
          <p:cNvPicPr>
            <a:picLocks noChangeAspect="1"/>
          </p:cNvPicPr>
          <p:nvPr/>
        </p:nvPicPr>
        <p:blipFill>
          <a:blip r:embed="rId10"/>
          <a:srcRect/>
          <a:stretch>
            <a:fillRect/>
          </a:stretch>
        </p:blipFill>
        <p:spPr>
          <a:xfrm>
            <a:off x="4471193" y="3901663"/>
            <a:ext cx="5265144" cy="2757933"/>
          </a:xfrm>
          <a:prstGeom prst="rect">
            <a:avLst/>
          </a:prstGeom>
        </p:spPr>
      </p:pic>
      <p:sp>
        <p:nvSpPr>
          <p:cNvPr id="12" name="TextBox 12"/>
          <p:cNvSpPr txBox="1"/>
          <p:nvPr/>
        </p:nvSpPr>
        <p:spPr>
          <a:xfrm>
            <a:off x="758941" y="7360263"/>
            <a:ext cx="8977396" cy="697032"/>
          </a:xfrm>
          <a:prstGeom prst="rect">
            <a:avLst/>
          </a:prstGeom>
        </p:spPr>
        <p:txBody>
          <a:bodyPr lIns="0" tIns="0" rIns="0" bIns="0" rtlCol="0" anchor="t">
            <a:spAutoFit/>
          </a:bodyPr>
          <a:lstStyle/>
          <a:p>
            <a:pPr algn="ctr">
              <a:lnSpc>
                <a:spcPts val="5284"/>
              </a:lnSpc>
              <a:spcBef>
                <a:spcPct val="0"/>
              </a:spcBef>
            </a:pPr>
            <a:r>
              <a:rPr lang="en-US" sz="5033">
                <a:solidFill>
                  <a:srgbClr val="000000"/>
                </a:solidFill>
                <a:latin typeface="Lato Bold Bold"/>
              </a:rPr>
              <a:t>Interested in Getting Certified?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21469" y="447147"/>
            <a:ext cx="2509490" cy="250949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4762" y="730198"/>
            <a:ext cx="1822904" cy="1752266"/>
          </a:xfrm>
          <a:prstGeom prst="rect">
            <a:avLst/>
          </a:prstGeom>
        </p:spPr>
      </p:pic>
      <p:sp>
        <p:nvSpPr>
          <p:cNvPr id="6" name="TextBox 6"/>
          <p:cNvSpPr txBox="1"/>
          <p:nvPr/>
        </p:nvSpPr>
        <p:spPr>
          <a:xfrm>
            <a:off x="3462985" y="1225045"/>
            <a:ext cx="5175225" cy="838772"/>
          </a:xfrm>
          <a:prstGeom prst="rect">
            <a:avLst/>
          </a:prstGeom>
        </p:spPr>
        <p:txBody>
          <a:bodyPr lIns="0" tIns="0" rIns="0" bIns="0" rtlCol="0" anchor="t">
            <a:spAutoFit/>
          </a:bodyPr>
          <a:lstStyle/>
          <a:p>
            <a:pPr>
              <a:lnSpc>
                <a:spcPts val="6331"/>
              </a:lnSpc>
            </a:pPr>
            <a:r>
              <a:rPr lang="en-US" sz="6030">
                <a:solidFill>
                  <a:srgbClr val="C04F4C"/>
                </a:solidFill>
                <a:latin typeface="Lato Bold Bold"/>
              </a:rPr>
              <a:t>Substance Use</a:t>
            </a:r>
          </a:p>
        </p:txBody>
      </p:sp>
      <p:sp>
        <p:nvSpPr>
          <p:cNvPr id="7" name="TextBox 7"/>
          <p:cNvSpPr txBox="1"/>
          <p:nvPr/>
        </p:nvSpPr>
        <p:spPr>
          <a:xfrm>
            <a:off x="1189941" y="3747670"/>
            <a:ext cx="15908117" cy="2719015"/>
          </a:xfrm>
          <a:prstGeom prst="rect">
            <a:avLst/>
          </a:prstGeom>
        </p:spPr>
        <p:txBody>
          <a:bodyPr lIns="0" tIns="0" rIns="0" bIns="0" rtlCol="0" anchor="t">
            <a:spAutoFit/>
          </a:bodyPr>
          <a:lstStyle/>
          <a:p>
            <a:pPr>
              <a:lnSpc>
                <a:spcPts val="7066"/>
              </a:lnSpc>
            </a:pPr>
            <a:r>
              <a:rPr lang="en-US" sz="6730">
                <a:solidFill>
                  <a:srgbClr val="000000"/>
                </a:solidFill>
                <a:latin typeface="Lato Bold"/>
              </a:rPr>
              <a:t>Reduce substance use to protect the health, safety, and quality of life for       tri-county residents.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3243099"/>
            <a:ext cx="3601139" cy="5144485"/>
            <a:chOff x="0" y="0"/>
            <a:chExt cx="4445000" cy="6350000"/>
          </a:xfrm>
        </p:grpSpPr>
        <p:sp>
          <p:nvSpPr>
            <p:cNvPr id="3" name="Freeform 3"/>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C04F4C"/>
            </a:solidFill>
          </p:spPr>
        </p:sp>
        <p:sp>
          <p:nvSpPr>
            <p:cNvPr id="4" name="Freeform 4"/>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C04F4C"/>
            </a:solidFill>
          </p:spPr>
        </p:sp>
      </p:grpSp>
      <p:grpSp>
        <p:nvGrpSpPr>
          <p:cNvPr id="5" name="Group 5"/>
          <p:cNvGrpSpPr>
            <a:grpSpLocks noChangeAspect="1"/>
          </p:cNvGrpSpPr>
          <p:nvPr/>
        </p:nvGrpSpPr>
        <p:grpSpPr>
          <a:xfrm>
            <a:off x="5467714" y="3243099"/>
            <a:ext cx="3601139" cy="5144485"/>
            <a:chOff x="0" y="0"/>
            <a:chExt cx="4445000" cy="6350000"/>
          </a:xfrm>
        </p:grpSpPr>
        <p:sp>
          <p:nvSpPr>
            <p:cNvPr id="6" name="Freeform 6"/>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C04F4C"/>
            </a:solidFill>
          </p:spPr>
        </p:sp>
        <p:sp>
          <p:nvSpPr>
            <p:cNvPr id="7" name="Freeform 7"/>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C04F4C"/>
            </a:solidFill>
          </p:spPr>
        </p:sp>
      </p:grpSp>
      <p:grpSp>
        <p:nvGrpSpPr>
          <p:cNvPr id="8" name="Group 8"/>
          <p:cNvGrpSpPr>
            <a:grpSpLocks noChangeAspect="1"/>
          </p:cNvGrpSpPr>
          <p:nvPr/>
        </p:nvGrpSpPr>
        <p:grpSpPr>
          <a:xfrm>
            <a:off x="9583204" y="3243099"/>
            <a:ext cx="3601139" cy="5144485"/>
            <a:chOff x="0" y="0"/>
            <a:chExt cx="4445000" cy="6350000"/>
          </a:xfrm>
        </p:grpSpPr>
        <p:sp>
          <p:nvSpPr>
            <p:cNvPr id="9" name="Freeform 9"/>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C04F4C"/>
            </a:solidFill>
          </p:spPr>
        </p:sp>
        <p:sp>
          <p:nvSpPr>
            <p:cNvPr id="10" name="Freeform 10"/>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C04F4C"/>
            </a:solidFill>
          </p:spPr>
        </p:sp>
      </p:grpSp>
      <p:grpSp>
        <p:nvGrpSpPr>
          <p:cNvPr id="11" name="Group 11"/>
          <p:cNvGrpSpPr>
            <a:grpSpLocks noChangeAspect="1"/>
          </p:cNvGrpSpPr>
          <p:nvPr/>
        </p:nvGrpSpPr>
        <p:grpSpPr>
          <a:xfrm>
            <a:off x="13701280" y="3243099"/>
            <a:ext cx="3601139" cy="5144485"/>
            <a:chOff x="0" y="0"/>
            <a:chExt cx="4445000" cy="6350000"/>
          </a:xfrm>
        </p:grpSpPr>
        <p:sp>
          <p:nvSpPr>
            <p:cNvPr id="12" name="Freeform 12"/>
            <p:cNvSpPr/>
            <p:nvPr/>
          </p:nvSpPr>
          <p:spPr>
            <a:xfrm>
              <a:off x="0" y="0"/>
              <a:ext cx="4445000" cy="6350000"/>
            </a:xfrm>
            <a:custGeom>
              <a:avLst/>
              <a:gdLst/>
              <a:ahLst/>
              <a:cxnLst/>
              <a:rect l="l" t="t" r="r" b="b"/>
              <a:pathLst>
                <a:path w="4445000" h="6350000">
                  <a:moveTo>
                    <a:pt x="2222500" y="6350000"/>
                  </a:moveTo>
                  <a:lnTo>
                    <a:pt x="2222500" y="6350000"/>
                  </a:lnTo>
                  <a:cubicBezTo>
                    <a:pt x="995680" y="6350000"/>
                    <a:pt x="0" y="5354320"/>
                    <a:pt x="0" y="4127500"/>
                  </a:cubicBezTo>
                  <a:lnTo>
                    <a:pt x="0" y="2222500"/>
                  </a:lnTo>
                  <a:cubicBezTo>
                    <a:pt x="0" y="995680"/>
                    <a:pt x="995680" y="0"/>
                    <a:pt x="2222500" y="0"/>
                  </a:cubicBezTo>
                  <a:lnTo>
                    <a:pt x="2222500" y="0"/>
                  </a:lnTo>
                  <a:cubicBezTo>
                    <a:pt x="3449320" y="0"/>
                    <a:pt x="4445000" y="995680"/>
                    <a:pt x="4445000" y="2222500"/>
                  </a:cubicBezTo>
                  <a:lnTo>
                    <a:pt x="4445000" y="4127500"/>
                  </a:lnTo>
                  <a:cubicBezTo>
                    <a:pt x="4445000" y="5354320"/>
                    <a:pt x="3449320" y="6350000"/>
                    <a:pt x="2222500" y="6350000"/>
                  </a:cubicBezTo>
                  <a:close/>
                </a:path>
              </a:pathLst>
            </a:custGeom>
            <a:solidFill>
              <a:srgbClr val="C04F4C"/>
            </a:solidFill>
          </p:spPr>
        </p:sp>
        <p:sp>
          <p:nvSpPr>
            <p:cNvPr id="13" name="Freeform 13"/>
            <p:cNvSpPr/>
            <p:nvPr/>
          </p:nvSpPr>
          <p:spPr>
            <a:xfrm>
              <a:off x="0" y="0"/>
              <a:ext cx="4445000" cy="6350000"/>
            </a:xfrm>
            <a:custGeom>
              <a:avLst/>
              <a:gdLst/>
              <a:ahLst/>
              <a:cxnLst/>
              <a:rect l="l" t="t" r="r" b="b"/>
              <a:pathLst>
                <a:path w="4445000" h="6350000">
                  <a:moveTo>
                    <a:pt x="2222500" y="19050"/>
                  </a:moveTo>
                  <a:cubicBezTo>
                    <a:pt x="2810510" y="19050"/>
                    <a:pt x="3364230" y="248920"/>
                    <a:pt x="3780790" y="664210"/>
                  </a:cubicBezTo>
                  <a:cubicBezTo>
                    <a:pt x="4197350" y="1079500"/>
                    <a:pt x="4425950" y="1633220"/>
                    <a:pt x="4425950" y="2222500"/>
                  </a:cubicBezTo>
                  <a:lnTo>
                    <a:pt x="4425950" y="4127500"/>
                  </a:lnTo>
                  <a:cubicBezTo>
                    <a:pt x="4425950" y="4715510"/>
                    <a:pt x="4196080" y="5269230"/>
                    <a:pt x="3780790" y="5685790"/>
                  </a:cubicBezTo>
                  <a:cubicBezTo>
                    <a:pt x="3365500" y="6102350"/>
                    <a:pt x="2811780" y="6330950"/>
                    <a:pt x="2222500" y="6330950"/>
                  </a:cubicBezTo>
                  <a:cubicBezTo>
                    <a:pt x="1633220" y="6330950"/>
                    <a:pt x="1080770" y="6101080"/>
                    <a:pt x="664210" y="5685790"/>
                  </a:cubicBezTo>
                  <a:cubicBezTo>
                    <a:pt x="247650" y="5270500"/>
                    <a:pt x="19050" y="4715510"/>
                    <a:pt x="19050" y="4127500"/>
                  </a:cubicBezTo>
                  <a:lnTo>
                    <a:pt x="19050" y="2222500"/>
                  </a:lnTo>
                  <a:cubicBezTo>
                    <a:pt x="19050" y="1634490"/>
                    <a:pt x="248920" y="1080770"/>
                    <a:pt x="664210" y="664210"/>
                  </a:cubicBezTo>
                  <a:cubicBezTo>
                    <a:pt x="1079500" y="247650"/>
                    <a:pt x="1634490" y="19050"/>
                    <a:pt x="2222500" y="19050"/>
                  </a:cubicBezTo>
                  <a:moveTo>
                    <a:pt x="2222500" y="0"/>
                  </a:moveTo>
                  <a:cubicBezTo>
                    <a:pt x="995680" y="0"/>
                    <a:pt x="0" y="995680"/>
                    <a:pt x="0" y="2222500"/>
                  </a:cubicBezTo>
                  <a:lnTo>
                    <a:pt x="0" y="4127500"/>
                  </a:lnTo>
                  <a:cubicBezTo>
                    <a:pt x="0" y="5354320"/>
                    <a:pt x="995680" y="6350000"/>
                    <a:pt x="2222500" y="6350000"/>
                  </a:cubicBezTo>
                  <a:cubicBezTo>
                    <a:pt x="3449320" y="6350000"/>
                    <a:pt x="4445000" y="5354320"/>
                    <a:pt x="4445000" y="4127500"/>
                  </a:cubicBezTo>
                  <a:lnTo>
                    <a:pt x="4445000" y="2222500"/>
                  </a:lnTo>
                  <a:cubicBezTo>
                    <a:pt x="4445000" y="995680"/>
                    <a:pt x="3449320" y="0"/>
                    <a:pt x="2222500" y="0"/>
                  </a:cubicBezTo>
                  <a:lnTo>
                    <a:pt x="2222500" y="0"/>
                  </a:lnTo>
                  <a:close/>
                </a:path>
              </a:pathLst>
            </a:custGeom>
            <a:solidFill>
              <a:srgbClr val="C04F4C"/>
            </a:solidFill>
          </p:spPr>
        </p:sp>
      </p:grpSp>
      <p:sp>
        <p:nvSpPr>
          <p:cNvPr id="14" name="TextBox 14"/>
          <p:cNvSpPr txBox="1"/>
          <p:nvPr/>
        </p:nvSpPr>
        <p:spPr>
          <a:xfrm>
            <a:off x="1456065" y="4476932"/>
            <a:ext cx="2746410" cy="28006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Criminal Justice &amp; Harm Reduction Strategies</a:t>
            </a:r>
          </a:p>
        </p:txBody>
      </p:sp>
      <p:sp>
        <p:nvSpPr>
          <p:cNvPr id="15" name="TextBox 15"/>
          <p:cNvSpPr txBox="1"/>
          <p:nvPr/>
        </p:nvSpPr>
        <p:spPr>
          <a:xfrm>
            <a:off x="5895079" y="4753157"/>
            <a:ext cx="2746410" cy="224819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School-Based Classroom Instruction</a:t>
            </a:r>
          </a:p>
        </p:txBody>
      </p:sp>
      <p:sp>
        <p:nvSpPr>
          <p:cNvPr id="16" name="TextBox 16"/>
          <p:cNvSpPr txBox="1"/>
          <p:nvPr/>
        </p:nvSpPr>
        <p:spPr>
          <a:xfrm>
            <a:off x="10010568" y="5029382"/>
            <a:ext cx="2746410" cy="16957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Mass Media Campaigns</a:t>
            </a:r>
          </a:p>
        </p:txBody>
      </p:sp>
      <p:sp>
        <p:nvSpPr>
          <p:cNvPr id="17" name="TextBox 17"/>
          <p:cNvSpPr txBox="1"/>
          <p:nvPr/>
        </p:nvSpPr>
        <p:spPr>
          <a:xfrm>
            <a:off x="14127318" y="4476932"/>
            <a:ext cx="2746410" cy="2800645"/>
          </a:xfrm>
          <a:prstGeom prst="rect">
            <a:avLst/>
          </a:prstGeom>
        </p:spPr>
        <p:txBody>
          <a:bodyPr lIns="0" tIns="0" rIns="0" bIns="0" rtlCol="0" anchor="t">
            <a:spAutoFit/>
          </a:bodyPr>
          <a:lstStyle/>
          <a:p>
            <a:pPr algn="ctr">
              <a:lnSpc>
                <a:spcPts val="4399"/>
              </a:lnSpc>
            </a:pPr>
            <a:r>
              <a:rPr lang="en-US" sz="4730" spc="-217">
                <a:solidFill>
                  <a:srgbClr val="FFFFFF"/>
                </a:solidFill>
                <a:latin typeface="Lato Bold"/>
              </a:rPr>
              <a:t>Youth Leadership- Peer Educator Trainings</a:t>
            </a:r>
          </a:p>
        </p:txBody>
      </p:sp>
      <p:grpSp>
        <p:nvGrpSpPr>
          <p:cNvPr id="18" name="Group 18"/>
          <p:cNvGrpSpPr/>
          <p:nvPr/>
        </p:nvGrpSpPr>
        <p:grpSpPr>
          <a:xfrm>
            <a:off x="621469" y="447147"/>
            <a:ext cx="2509490" cy="2509490"/>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04F4C"/>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544"/>
                </a:lnSpc>
              </a:pPr>
              <a:endParaRPr/>
            </a:p>
          </p:txBody>
        </p:sp>
      </p:grpSp>
      <p:pic>
        <p:nvPicPr>
          <p:cNvPr id="21" name="Picture 2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4762" y="730198"/>
            <a:ext cx="1822904" cy="1752266"/>
          </a:xfrm>
          <a:prstGeom prst="rect">
            <a:avLst/>
          </a:prstGeom>
        </p:spPr>
      </p:pic>
      <p:sp>
        <p:nvSpPr>
          <p:cNvPr id="22" name="TextBox 22"/>
          <p:cNvSpPr txBox="1"/>
          <p:nvPr/>
        </p:nvSpPr>
        <p:spPr>
          <a:xfrm>
            <a:off x="3462985" y="1225045"/>
            <a:ext cx="5175225" cy="838772"/>
          </a:xfrm>
          <a:prstGeom prst="rect">
            <a:avLst/>
          </a:prstGeom>
        </p:spPr>
        <p:txBody>
          <a:bodyPr lIns="0" tIns="0" rIns="0" bIns="0" rtlCol="0" anchor="t">
            <a:spAutoFit/>
          </a:bodyPr>
          <a:lstStyle/>
          <a:p>
            <a:pPr>
              <a:lnSpc>
                <a:spcPts val="6331"/>
              </a:lnSpc>
            </a:pPr>
            <a:r>
              <a:rPr lang="en-US" sz="6030">
                <a:solidFill>
                  <a:srgbClr val="C04F4C"/>
                </a:solidFill>
                <a:latin typeface="Lato Bold Bold"/>
              </a:rPr>
              <a:t>Substance Use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1043</Words>
  <Application>Microsoft Office PowerPoint</Application>
  <PresentationFormat>Custom</PresentationFormat>
  <Paragraphs>115</Paragraphs>
  <Slides>22</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Lato</vt:lpstr>
      <vt:lpstr>Lato Bold Bold</vt:lpstr>
      <vt:lpstr>Lato Bold</vt:lpstr>
      <vt:lpstr>Lato Bold Italics</vt:lpstr>
      <vt:lpstr>Arialle Bold</vt:lpstr>
      <vt:lpstr>Arimo</vt:lpstr>
      <vt:lpstr>Calibri</vt:lpstr>
      <vt:lpstr>Arial</vt:lpstr>
      <vt:lpstr>Lato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PFHC Annual Meeting - 2021 Reflection</dc:title>
  <dc:creator>Bill, Holly B.</dc:creator>
  <cp:lastModifiedBy>Bill, Holly B.</cp:lastModifiedBy>
  <cp:revision>3</cp:revision>
  <dcterms:created xsi:type="dcterms:W3CDTF">2006-08-16T00:00:00Z</dcterms:created>
  <dcterms:modified xsi:type="dcterms:W3CDTF">2022-05-23T19:56:48Z</dcterms:modified>
  <dc:identifier>DAE_8zksVa8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4e5d35f-4e6a-4642-aaeb-20ab6a7b6fba_Enabled">
    <vt:lpwstr>true</vt:lpwstr>
  </property>
  <property fmtid="{D5CDD505-2E9C-101B-9397-08002B2CF9AE}" pid="3" name="MSIP_Label_b4e5d35f-4e6a-4642-aaeb-20ab6a7b6fba_SetDate">
    <vt:lpwstr>2022-05-23T19:20:29Z</vt:lpwstr>
  </property>
  <property fmtid="{D5CDD505-2E9C-101B-9397-08002B2CF9AE}" pid="4" name="MSIP_Label_b4e5d35f-4e6a-4642-aaeb-20ab6a7b6fba_Method">
    <vt:lpwstr>Standard</vt:lpwstr>
  </property>
  <property fmtid="{D5CDD505-2E9C-101B-9397-08002B2CF9AE}" pid="5" name="MSIP_Label_b4e5d35f-4e6a-4642-aaeb-20ab6a7b6fba_Name">
    <vt:lpwstr>b4e5d35f-4e6a-4642-aaeb-20ab6a7b6fba</vt:lpwstr>
  </property>
  <property fmtid="{D5CDD505-2E9C-101B-9397-08002B2CF9AE}" pid="6" name="MSIP_Label_b4e5d35f-4e6a-4642-aaeb-20ab6a7b6fba_SiteId">
    <vt:lpwstr>ab214bcd-9b97-41bb-aa9d-46cf10d822fd</vt:lpwstr>
  </property>
  <property fmtid="{D5CDD505-2E9C-101B-9397-08002B2CF9AE}" pid="7" name="MSIP_Label_b4e5d35f-4e6a-4642-aaeb-20ab6a7b6fba_ActionId">
    <vt:lpwstr>ae3fa788-132b-47cb-b3b9-024cc453ad7d</vt:lpwstr>
  </property>
  <property fmtid="{D5CDD505-2E9C-101B-9397-08002B2CF9AE}" pid="8" name="MSIP_Label_b4e5d35f-4e6a-4642-aaeb-20ab6a7b6fba_ContentBits">
    <vt:lpwstr>0</vt:lpwstr>
  </property>
</Properties>
</file>