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3" r:id="rId4"/>
    <p:sldId id="287" r:id="rId5"/>
    <p:sldId id="293" r:id="rId6"/>
    <p:sldId id="288" r:id="rId7"/>
    <p:sldId id="285" r:id="rId8"/>
    <p:sldId id="313" r:id="rId9"/>
    <p:sldId id="297" r:id="rId10"/>
    <p:sldId id="296" r:id="rId11"/>
    <p:sldId id="290" r:id="rId12"/>
    <p:sldId id="299" r:id="rId13"/>
    <p:sldId id="300" r:id="rId14"/>
    <p:sldId id="301" r:id="rId15"/>
    <p:sldId id="302" r:id="rId16"/>
    <p:sldId id="303" r:id="rId17"/>
    <p:sldId id="307" r:id="rId18"/>
    <p:sldId id="308" r:id="rId19"/>
    <p:sldId id="309" r:id="rId20"/>
    <p:sldId id="310" r:id="rId21"/>
    <p:sldId id="312" r:id="rId22"/>
    <p:sldId id="311" r:id="rId23"/>
    <p:sldId id="314" r:id="rId24"/>
    <p:sldId id="295" r:id="rId25"/>
    <p:sldId id="315" r:id="rId26"/>
    <p:sldId id="261" r:id="rId27"/>
    <p:sldId id="304" r:id="rId28"/>
    <p:sldId id="305" r:id="rId29"/>
    <p:sldId id="306" r:id="rId30"/>
    <p:sldId id="286" r:id="rId31"/>
    <p:sldId id="264" r:id="rId32"/>
    <p:sldId id="265" r:id="rId33"/>
    <p:sldId id="266" r:id="rId34"/>
    <p:sldId id="267" r:id="rId35"/>
    <p:sldId id="268" r:id="rId36"/>
    <p:sldId id="269" r:id="rId37"/>
    <p:sldId id="270" r:id="rId38"/>
    <p:sldId id="271" r:id="rId39"/>
    <p:sldId id="274" r:id="rId40"/>
    <p:sldId id="272" r:id="rId41"/>
    <p:sldId id="273" r:id="rId42"/>
    <p:sldId id="275" r:id="rId43"/>
    <p:sldId id="276" r:id="rId44"/>
    <p:sldId id="277" r:id="rId45"/>
    <p:sldId id="278" r:id="rId46"/>
    <p:sldId id="279" r:id="rId47"/>
    <p:sldId id="280" r:id="rId48"/>
    <p:sldId id="281" r:id="rId49"/>
    <p:sldId id="282" r:id="rId50"/>
    <p:sldId id="283" r:id="rId51"/>
    <p:sldId id="284"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115" d="100"/>
          <a:sy n="115" d="100"/>
        </p:scale>
        <p:origin x="432" y="108"/>
      </p:cViewPr>
      <p:guideLst>
        <p:guide orient="horz" pos="2136"/>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B39FEF-E6D3-4C23-810D-41FD08CC7CA8}" type="doc">
      <dgm:prSet loTypeId="urn:microsoft.com/office/officeart/2005/8/layout/hProcess4" loCatId="process" qsTypeId="urn:microsoft.com/office/officeart/2005/8/quickstyle/simple1" qsCatId="simple" csTypeId="urn:microsoft.com/office/officeart/2005/8/colors/accent0_3" csCatId="mainScheme" phldr="1"/>
      <dgm:spPr/>
      <dgm:t>
        <a:bodyPr/>
        <a:lstStyle/>
        <a:p>
          <a:endParaRPr lang="en-US"/>
        </a:p>
      </dgm:t>
    </dgm:pt>
    <dgm:pt modelId="{2B57C23C-3654-4EEE-A39A-5A534FD80193}">
      <dgm:prSet phldrT="[Text]"/>
      <dgm:spPr/>
      <dgm:t>
        <a:bodyPr/>
        <a:lstStyle/>
        <a:p>
          <a:r>
            <a:rPr lang="en-US" dirty="0"/>
            <a:t>Quarterly data reports </a:t>
          </a:r>
        </a:p>
      </dgm:t>
    </dgm:pt>
    <dgm:pt modelId="{44C5DE47-0305-403E-AA8F-D01B46B4B322}" type="parTrans" cxnId="{C2E45F56-760D-44FF-ADD6-849B7B660A4A}">
      <dgm:prSet/>
      <dgm:spPr/>
      <dgm:t>
        <a:bodyPr/>
        <a:lstStyle/>
        <a:p>
          <a:endParaRPr lang="en-US"/>
        </a:p>
      </dgm:t>
    </dgm:pt>
    <dgm:pt modelId="{17FC95E3-6D93-4017-BF4E-9C3360CFFCE5}" type="sibTrans" cxnId="{C2E45F56-760D-44FF-ADD6-849B7B660A4A}">
      <dgm:prSet/>
      <dgm:spPr/>
      <dgm:t>
        <a:bodyPr/>
        <a:lstStyle/>
        <a:p>
          <a:endParaRPr lang="en-US"/>
        </a:p>
      </dgm:t>
    </dgm:pt>
    <dgm:pt modelId="{093C5A3A-D49B-427D-836C-05FF235728BB}">
      <dgm:prSet phldrT="[Text]"/>
      <dgm:spPr/>
      <dgm:t>
        <a:bodyPr/>
        <a:lstStyle/>
        <a:p>
          <a:r>
            <a:rPr lang="en-US" dirty="0"/>
            <a:t>Evaluation </a:t>
          </a:r>
          <a:r>
            <a:rPr lang="en-US" dirty="0" smtClean="0"/>
            <a:t>metrics (needs and challenges)</a:t>
          </a:r>
          <a:endParaRPr lang="en-US" dirty="0"/>
        </a:p>
      </dgm:t>
    </dgm:pt>
    <dgm:pt modelId="{805E596C-C1EF-4A3C-9AE4-E3440EC748BC}" type="parTrans" cxnId="{D184B22C-9DBD-474D-BFD8-26464A2889AA}">
      <dgm:prSet/>
      <dgm:spPr/>
      <dgm:t>
        <a:bodyPr/>
        <a:lstStyle/>
        <a:p>
          <a:endParaRPr lang="en-US"/>
        </a:p>
      </dgm:t>
    </dgm:pt>
    <dgm:pt modelId="{47B1C0B4-C5E9-4DA0-ABCF-68D843CB2F40}" type="sibTrans" cxnId="{D184B22C-9DBD-474D-BFD8-26464A2889AA}">
      <dgm:prSet/>
      <dgm:spPr/>
      <dgm:t>
        <a:bodyPr/>
        <a:lstStyle/>
        <a:p>
          <a:endParaRPr lang="en-US"/>
        </a:p>
      </dgm:t>
    </dgm:pt>
    <dgm:pt modelId="{CF218820-CFDF-4A84-ADA7-29F9C47C8E23}">
      <dgm:prSet phldrT="[Text]"/>
      <dgm:spPr/>
      <dgm:t>
        <a:bodyPr/>
        <a:lstStyle/>
        <a:p>
          <a:r>
            <a:rPr lang="en-US" dirty="0"/>
            <a:t>Annual data reports</a:t>
          </a:r>
        </a:p>
      </dgm:t>
    </dgm:pt>
    <dgm:pt modelId="{D4C25563-B195-4DE2-8113-461DE4702B47}" type="parTrans" cxnId="{18009ABA-5C0F-44D7-97AE-3F4656662809}">
      <dgm:prSet/>
      <dgm:spPr/>
      <dgm:t>
        <a:bodyPr/>
        <a:lstStyle/>
        <a:p>
          <a:endParaRPr lang="en-US"/>
        </a:p>
      </dgm:t>
    </dgm:pt>
    <dgm:pt modelId="{3B8AB620-AF43-4FC3-823F-71A6F49F1E9B}" type="sibTrans" cxnId="{18009ABA-5C0F-44D7-97AE-3F4656662809}">
      <dgm:prSet/>
      <dgm:spPr/>
      <dgm:t>
        <a:bodyPr/>
        <a:lstStyle/>
        <a:p>
          <a:endParaRPr lang="en-US"/>
        </a:p>
      </dgm:t>
    </dgm:pt>
    <dgm:pt modelId="{3EC6718B-8A8E-4CA5-8D9B-707F9F90A4E7}">
      <dgm:prSet phldrT="[Text]"/>
      <dgm:spPr/>
      <dgm:t>
        <a:bodyPr/>
        <a:lstStyle/>
        <a:p>
          <a:r>
            <a:rPr lang="en-US" i="1" dirty="0"/>
            <a:t>Mortality data</a:t>
          </a:r>
        </a:p>
      </dgm:t>
    </dgm:pt>
    <dgm:pt modelId="{C3367473-9AC7-494B-96D5-718EAFC22438}" type="parTrans" cxnId="{D24E5A80-FF94-49F3-A757-505777A0FBCB}">
      <dgm:prSet/>
      <dgm:spPr/>
      <dgm:t>
        <a:bodyPr/>
        <a:lstStyle/>
        <a:p>
          <a:endParaRPr lang="en-US"/>
        </a:p>
      </dgm:t>
    </dgm:pt>
    <dgm:pt modelId="{3D612421-D58C-4486-B943-0B2FAC96ED6D}" type="sibTrans" cxnId="{D24E5A80-FF94-49F3-A757-505777A0FBCB}">
      <dgm:prSet/>
      <dgm:spPr/>
      <dgm:t>
        <a:bodyPr/>
        <a:lstStyle/>
        <a:p>
          <a:endParaRPr lang="en-US"/>
        </a:p>
      </dgm:t>
    </dgm:pt>
    <dgm:pt modelId="{52AFD191-F395-43BB-94B6-42FCFBB061DD}">
      <dgm:prSet phldrT="[Text]"/>
      <dgm:spPr/>
      <dgm:t>
        <a:bodyPr/>
        <a:lstStyle/>
        <a:p>
          <a:r>
            <a:rPr lang="en-US" dirty="0"/>
            <a:t>SDoH</a:t>
          </a:r>
        </a:p>
      </dgm:t>
    </dgm:pt>
    <dgm:pt modelId="{1B813DF6-663D-4FA5-9359-5D52D826F397}" type="parTrans" cxnId="{3D570FBC-E8AE-4DAE-89EA-BBA340C17CCA}">
      <dgm:prSet/>
      <dgm:spPr/>
      <dgm:t>
        <a:bodyPr/>
        <a:lstStyle/>
        <a:p>
          <a:endParaRPr lang="en-US"/>
        </a:p>
      </dgm:t>
    </dgm:pt>
    <dgm:pt modelId="{1CA3456D-F875-4154-B09C-F742FC6ED984}" type="sibTrans" cxnId="{3D570FBC-E8AE-4DAE-89EA-BBA340C17CCA}">
      <dgm:prSet/>
      <dgm:spPr/>
      <dgm:t>
        <a:bodyPr/>
        <a:lstStyle/>
        <a:p>
          <a:endParaRPr lang="en-US"/>
        </a:p>
      </dgm:t>
    </dgm:pt>
    <dgm:pt modelId="{9015F245-3F71-4B01-A3BE-40D03C3FAB6F}">
      <dgm:prSet phldrT="[Text]"/>
      <dgm:spPr/>
      <dgm:t>
        <a:bodyPr/>
        <a:lstStyle/>
        <a:p>
          <a:r>
            <a:rPr lang="en-US" dirty="0"/>
            <a:t>Health equity</a:t>
          </a:r>
        </a:p>
      </dgm:t>
    </dgm:pt>
    <dgm:pt modelId="{836BD7D1-B5EF-4285-841A-8C06A2DF1EAB}" type="parTrans" cxnId="{A66ADA87-74B0-4740-957A-B010F6D75296}">
      <dgm:prSet/>
      <dgm:spPr/>
      <dgm:t>
        <a:bodyPr/>
        <a:lstStyle/>
        <a:p>
          <a:endParaRPr lang="en-US"/>
        </a:p>
      </dgm:t>
    </dgm:pt>
    <dgm:pt modelId="{0A6005AA-A076-4574-8FCE-2C83396E9B30}" type="sibTrans" cxnId="{A66ADA87-74B0-4740-957A-B010F6D75296}">
      <dgm:prSet/>
      <dgm:spPr/>
      <dgm:t>
        <a:bodyPr/>
        <a:lstStyle/>
        <a:p>
          <a:endParaRPr lang="en-US"/>
        </a:p>
      </dgm:t>
    </dgm:pt>
    <dgm:pt modelId="{3F19FC88-CE96-42FD-A1A5-B79F45D31336}">
      <dgm:prSet phldrT="[Text]"/>
      <dgm:spPr/>
      <dgm:t>
        <a:bodyPr/>
        <a:lstStyle/>
        <a:p>
          <a:r>
            <a:rPr lang="en-US" dirty="0"/>
            <a:t>SDoH</a:t>
          </a:r>
        </a:p>
      </dgm:t>
    </dgm:pt>
    <dgm:pt modelId="{23676185-2667-489E-B162-B6D98F9D5D9D}" type="parTrans" cxnId="{90046DF6-C479-4EBE-BA3C-4E7071EEB497}">
      <dgm:prSet/>
      <dgm:spPr/>
      <dgm:t>
        <a:bodyPr/>
        <a:lstStyle/>
        <a:p>
          <a:endParaRPr lang="en-US"/>
        </a:p>
      </dgm:t>
    </dgm:pt>
    <dgm:pt modelId="{12104953-175C-4507-92B2-0A95094CAA08}" type="sibTrans" cxnId="{90046DF6-C479-4EBE-BA3C-4E7071EEB497}">
      <dgm:prSet/>
      <dgm:spPr/>
      <dgm:t>
        <a:bodyPr/>
        <a:lstStyle/>
        <a:p>
          <a:endParaRPr lang="en-US"/>
        </a:p>
      </dgm:t>
    </dgm:pt>
    <dgm:pt modelId="{3C56E260-EB40-49AE-81B7-6CB2681C2484}">
      <dgm:prSet phldrT="[Text]"/>
      <dgm:spPr/>
      <dgm:t>
        <a:bodyPr/>
        <a:lstStyle/>
        <a:p>
          <a:r>
            <a:rPr lang="en-US" dirty="0"/>
            <a:t>Health equity</a:t>
          </a:r>
        </a:p>
      </dgm:t>
    </dgm:pt>
    <dgm:pt modelId="{0E96F61E-BA38-4409-A6C9-1CD0D18F8064}" type="parTrans" cxnId="{28CDB12D-81DF-4E61-BFBA-0CF72E6D3C4C}">
      <dgm:prSet/>
      <dgm:spPr/>
      <dgm:t>
        <a:bodyPr/>
        <a:lstStyle/>
        <a:p>
          <a:endParaRPr lang="en-US"/>
        </a:p>
      </dgm:t>
    </dgm:pt>
    <dgm:pt modelId="{ED22C2CA-1693-4EEF-8853-574AB8CB41B2}" type="sibTrans" cxnId="{28CDB12D-81DF-4E61-BFBA-0CF72E6D3C4C}">
      <dgm:prSet/>
      <dgm:spPr/>
      <dgm:t>
        <a:bodyPr/>
        <a:lstStyle/>
        <a:p>
          <a:endParaRPr lang="en-US"/>
        </a:p>
      </dgm:t>
    </dgm:pt>
    <dgm:pt modelId="{163E72EB-9978-4D28-BE0B-BE0EE9CFC60E}">
      <dgm:prSet phldrT="[Text]"/>
      <dgm:spPr/>
      <dgm:t>
        <a:bodyPr/>
        <a:lstStyle/>
        <a:p>
          <a:r>
            <a:rPr lang="en-US" dirty="0"/>
            <a:t>Evaluation metrics </a:t>
          </a:r>
        </a:p>
      </dgm:t>
    </dgm:pt>
    <dgm:pt modelId="{8B7C14D9-F0F1-4C0E-9727-C1A8AABE3D53}" type="parTrans" cxnId="{2F11ADEB-13FA-4D24-922E-849C00330A1D}">
      <dgm:prSet/>
      <dgm:spPr/>
      <dgm:t>
        <a:bodyPr/>
        <a:lstStyle/>
        <a:p>
          <a:endParaRPr lang="en-US"/>
        </a:p>
      </dgm:t>
    </dgm:pt>
    <dgm:pt modelId="{2DEC35DD-92D6-4E38-BE89-9FE999633F9B}" type="sibTrans" cxnId="{2F11ADEB-13FA-4D24-922E-849C00330A1D}">
      <dgm:prSet/>
      <dgm:spPr/>
      <dgm:t>
        <a:bodyPr/>
        <a:lstStyle/>
        <a:p>
          <a:endParaRPr lang="en-US"/>
        </a:p>
      </dgm:t>
    </dgm:pt>
    <dgm:pt modelId="{08FE355E-D5C3-4383-829D-E9F0E9F79358}" type="pres">
      <dgm:prSet presAssocID="{17B39FEF-E6D3-4C23-810D-41FD08CC7CA8}" presName="Name0" presStyleCnt="0">
        <dgm:presLayoutVars>
          <dgm:dir/>
          <dgm:animLvl val="lvl"/>
          <dgm:resizeHandles val="exact"/>
        </dgm:presLayoutVars>
      </dgm:prSet>
      <dgm:spPr/>
      <dgm:t>
        <a:bodyPr/>
        <a:lstStyle/>
        <a:p>
          <a:endParaRPr lang="en-US"/>
        </a:p>
      </dgm:t>
    </dgm:pt>
    <dgm:pt modelId="{0BC52937-F711-4AE7-8B96-A7DEE655DBB3}" type="pres">
      <dgm:prSet presAssocID="{17B39FEF-E6D3-4C23-810D-41FD08CC7CA8}" presName="tSp" presStyleCnt="0"/>
      <dgm:spPr/>
    </dgm:pt>
    <dgm:pt modelId="{D82212B9-C2AA-4C03-934C-5E30CE10F0A1}" type="pres">
      <dgm:prSet presAssocID="{17B39FEF-E6D3-4C23-810D-41FD08CC7CA8}" presName="bSp" presStyleCnt="0"/>
      <dgm:spPr/>
    </dgm:pt>
    <dgm:pt modelId="{B45B10CF-AC05-4533-A322-4D6DD0FA0B75}" type="pres">
      <dgm:prSet presAssocID="{17B39FEF-E6D3-4C23-810D-41FD08CC7CA8}" presName="process" presStyleCnt="0"/>
      <dgm:spPr/>
    </dgm:pt>
    <dgm:pt modelId="{7CC802BD-97E2-4A62-A7EB-89A5AA6A8ED3}" type="pres">
      <dgm:prSet presAssocID="{2B57C23C-3654-4EEE-A39A-5A534FD80193}" presName="composite1" presStyleCnt="0"/>
      <dgm:spPr/>
    </dgm:pt>
    <dgm:pt modelId="{F5F9A663-4582-4E6A-BA7B-F3164A60B89B}" type="pres">
      <dgm:prSet presAssocID="{2B57C23C-3654-4EEE-A39A-5A534FD80193}" presName="dummyNode1" presStyleLbl="node1" presStyleIdx="0" presStyleCnt="2"/>
      <dgm:spPr/>
    </dgm:pt>
    <dgm:pt modelId="{F14997EC-6172-41A7-8581-FF8FB6764A03}" type="pres">
      <dgm:prSet presAssocID="{2B57C23C-3654-4EEE-A39A-5A534FD80193}" presName="childNode1" presStyleLbl="bgAcc1" presStyleIdx="0" presStyleCnt="2">
        <dgm:presLayoutVars>
          <dgm:bulletEnabled val="1"/>
        </dgm:presLayoutVars>
      </dgm:prSet>
      <dgm:spPr/>
      <dgm:t>
        <a:bodyPr/>
        <a:lstStyle/>
        <a:p>
          <a:endParaRPr lang="en-US"/>
        </a:p>
      </dgm:t>
    </dgm:pt>
    <dgm:pt modelId="{FEE326AB-0120-4FF8-BA2A-D788BA6E7247}" type="pres">
      <dgm:prSet presAssocID="{2B57C23C-3654-4EEE-A39A-5A534FD80193}" presName="childNode1tx" presStyleLbl="bgAcc1" presStyleIdx="0" presStyleCnt="2">
        <dgm:presLayoutVars>
          <dgm:bulletEnabled val="1"/>
        </dgm:presLayoutVars>
      </dgm:prSet>
      <dgm:spPr/>
      <dgm:t>
        <a:bodyPr/>
        <a:lstStyle/>
        <a:p>
          <a:endParaRPr lang="en-US"/>
        </a:p>
      </dgm:t>
    </dgm:pt>
    <dgm:pt modelId="{3FF9D89D-87AE-4B39-9AB3-8A5D6BD3F318}" type="pres">
      <dgm:prSet presAssocID="{2B57C23C-3654-4EEE-A39A-5A534FD80193}" presName="parentNode1" presStyleLbl="node1" presStyleIdx="0" presStyleCnt="2">
        <dgm:presLayoutVars>
          <dgm:chMax val="1"/>
          <dgm:bulletEnabled val="1"/>
        </dgm:presLayoutVars>
      </dgm:prSet>
      <dgm:spPr/>
      <dgm:t>
        <a:bodyPr/>
        <a:lstStyle/>
        <a:p>
          <a:endParaRPr lang="en-US"/>
        </a:p>
      </dgm:t>
    </dgm:pt>
    <dgm:pt modelId="{2B8D5E0B-71A1-4FC4-9DDE-F3A5DA0B5AC3}" type="pres">
      <dgm:prSet presAssocID="{2B57C23C-3654-4EEE-A39A-5A534FD80193}" presName="connSite1" presStyleCnt="0"/>
      <dgm:spPr/>
    </dgm:pt>
    <dgm:pt modelId="{BACA1446-A36C-4DA0-94A0-C563B783A286}" type="pres">
      <dgm:prSet presAssocID="{17FC95E3-6D93-4017-BF4E-9C3360CFFCE5}" presName="Name9" presStyleLbl="sibTrans2D1" presStyleIdx="0" presStyleCnt="1"/>
      <dgm:spPr/>
      <dgm:t>
        <a:bodyPr/>
        <a:lstStyle/>
        <a:p>
          <a:endParaRPr lang="en-US"/>
        </a:p>
      </dgm:t>
    </dgm:pt>
    <dgm:pt modelId="{A971CE61-2908-4277-99BD-7A98296A1EA3}" type="pres">
      <dgm:prSet presAssocID="{CF218820-CFDF-4A84-ADA7-29F9C47C8E23}" presName="composite2" presStyleCnt="0"/>
      <dgm:spPr/>
    </dgm:pt>
    <dgm:pt modelId="{FA86E064-0E96-493B-B44E-CB96D3799722}" type="pres">
      <dgm:prSet presAssocID="{CF218820-CFDF-4A84-ADA7-29F9C47C8E23}" presName="dummyNode2" presStyleLbl="node1" presStyleIdx="0" presStyleCnt="2"/>
      <dgm:spPr/>
    </dgm:pt>
    <dgm:pt modelId="{4BE23DF0-5926-453F-8DE6-F21B24D90A28}" type="pres">
      <dgm:prSet presAssocID="{CF218820-CFDF-4A84-ADA7-29F9C47C8E23}" presName="childNode2" presStyleLbl="bgAcc1" presStyleIdx="1" presStyleCnt="2">
        <dgm:presLayoutVars>
          <dgm:bulletEnabled val="1"/>
        </dgm:presLayoutVars>
      </dgm:prSet>
      <dgm:spPr/>
      <dgm:t>
        <a:bodyPr/>
        <a:lstStyle/>
        <a:p>
          <a:endParaRPr lang="en-US"/>
        </a:p>
      </dgm:t>
    </dgm:pt>
    <dgm:pt modelId="{527BA375-D570-42ED-837A-F9FFC6A42BDC}" type="pres">
      <dgm:prSet presAssocID="{CF218820-CFDF-4A84-ADA7-29F9C47C8E23}" presName="childNode2tx" presStyleLbl="bgAcc1" presStyleIdx="1" presStyleCnt="2">
        <dgm:presLayoutVars>
          <dgm:bulletEnabled val="1"/>
        </dgm:presLayoutVars>
      </dgm:prSet>
      <dgm:spPr/>
      <dgm:t>
        <a:bodyPr/>
        <a:lstStyle/>
        <a:p>
          <a:endParaRPr lang="en-US"/>
        </a:p>
      </dgm:t>
    </dgm:pt>
    <dgm:pt modelId="{F93C6A3D-8B89-4ECA-8118-2305A68F9C1F}" type="pres">
      <dgm:prSet presAssocID="{CF218820-CFDF-4A84-ADA7-29F9C47C8E23}" presName="parentNode2" presStyleLbl="node1" presStyleIdx="1" presStyleCnt="2">
        <dgm:presLayoutVars>
          <dgm:chMax val="0"/>
          <dgm:bulletEnabled val="1"/>
        </dgm:presLayoutVars>
      </dgm:prSet>
      <dgm:spPr/>
      <dgm:t>
        <a:bodyPr/>
        <a:lstStyle/>
        <a:p>
          <a:endParaRPr lang="en-US"/>
        </a:p>
      </dgm:t>
    </dgm:pt>
    <dgm:pt modelId="{132ACCEF-2237-49C8-A4B5-C57FCDCEFFE9}" type="pres">
      <dgm:prSet presAssocID="{CF218820-CFDF-4A84-ADA7-29F9C47C8E23}" presName="connSite2" presStyleCnt="0"/>
      <dgm:spPr/>
    </dgm:pt>
  </dgm:ptLst>
  <dgm:cxnLst>
    <dgm:cxn modelId="{A66ADA87-74B0-4740-957A-B010F6D75296}" srcId="{2B57C23C-3654-4EEE-A39A-5A534FD80193}" destId="{9015F245-3F71-4B01-A3BE-40D03C3FAB6F}" srcOrd="2" destOrd="0" parTransId="{836BD7D1-B5EF-4285-841A-8C06A2DF1EAB}" sibTransId="{0A6005AA-A076-4574-8FCE-2C83396E9B30}"/>
    <dgm:cxn modelId="{2972DDCD-F4DD-4A9F-8260-FA72743C5D38}" type="presOf" srcId="{3F19FC88-CE96-42FD-A1A5-B79F45D31336}" destId="{4BE23DF0-5926-453F-8DE6-F21B24D90A28}" srcOrd="0" destOrd="1" presId="urn:microsoft.com/office/officeart/2005/8/layout/hProcess4"/>
    <dgm:cxn modelId="{C4532EFF-C6A2-40CA-9BBF-C56E46835D71}" type="presOf" srcId="{3C56E260-EB40-49AE-81B7-6CB2681C2484}" destId="{527BA375-D570-42ED-837A-F9FFC6A42BDC}" srcOrd="1" destOrd="2" presId="urn:microsoft.com/office/officeart/2005/8/layout/hProcess4"/>
    <dgm:cxn modelId="{0CF76606-FFFF-47E7-8F02-AD8895D45895}" type="presOf" srcId="{3C56E260-EB40-49AE-81B7-6CB2681C2484}" destId="{4BE23DF0-5926-453F-8DE6-F21B24D90A28}" srcOrd="0" destOrd="2" presId="urn:microsoft.com/office/officeart/2005/8/layout/hProcess4"/>
    <dgm:cxn modelId="{FFC1B8E3-10EB-46A5-B415-507EC2E60F2D}" type="presOf" srcId="{093C5A3A-D49B-427D-836C-05FF235728BB}" destId="{F14997EC-6172-41A7-8581-FF8FB6764A03}" srcOrd="0" destOrd="0" presId="urn:microsoft.com/office/officeart/2005/8/layout/hProcess4"/>
    <dgm:cxn modelId="{BD12B0EF-B28A-4D29-8C3A-F5CAFFDB25E6}" type="presOf" srcId="{093C5A3A-D49B-427D-836C-05FF235728BB}" destId="{FEE326AB-0120-4FF8-BA2A-D788BA6E7247}" srcOrd="1" destOrd="0" presId="urn:microsoft.com/office/officeart/2005/8/layout/hProcess4"/>
    <dgm:cxn modelId="{D24E5A80-FF94-49F3-A757-505777A0FBCB}" srcId="{CF218820-CFDF-4A84-ADA7-29F9C47C8E23}" destId="{3EC6718B-8A8E-4CA5-8D9B-707F9F90A4E7}" srcOrd="0" destOrd="0" parTransId="{C3367473-9AC7-494B-96D5-718EAFC22438}" sibTransId="{3D612421-D58C-4486-B943-0B2FAC96ED6D}"/>
    <dgm:cxn modelId="{28CDB12D-81DF-4E61-BFBA-0CF72E6D3C4C}" srcId="{CF218820-CFDF-4A84-ADA7-29F9C47C8E23}" destId="{3C56E260-EB40-49AE-81B7-6CB2681C2484}" srcOrd="2" destOrd="0" parTransId="{0E96F61E-BA38-4409-A6C9-1CD0D18F8064}" sibTransId="{ED22C2CA-1693-4EEF-8853-574AB8CB41B2}"/>
    <dgm:cxn modelId="{2F11ADEB-13FA-4D24-922E-849C00330A1D}" srcId="{CF218820-CFDF-4A84-ADA7-29F9C47C8E23}" destId="{163E72EB-9978-4D28-BE0B-BE0EE9CFC60E}" srcOrd="3" destOrd="0" parTransId="{8B7C14D9-F0F1-4C0E-9727-C1A8AABE3D53}" sibTransId="{2DEC35DD-92D6-4E38-BE89-9FE999633F9B}"/>
    <dgm:cxn modelId="{3D570FBC-E8AE-4DAE-89EA-BBA340C17CCA}" srcId="{2B57C23C-3654-4EEE-A39A-5A534FD80193}" destId="{52AFD191-F395-43BB-94B6-42FCFBB061DD}" srcOrd="1" destOrd="0" parTransId="{1B813DF6-663D-4FA5-9359-5D52D826F397}" sibTransId="{1CA3456D-F875-4154-B09C-F742FC6ED984}"/>
    <dgm:cxn modelId="{98322836-54F2-4F48-90E0-CD90CC516C40}" type="presOf" srcId="{163E72EB-9978-4D28-BE0B-BE0EE9CFC60E}" destId="{4BE23DF0-5926-453F-8DE6-F21B24D90A28}" srcOrd="0" destOrd="3" presId="urn:microsoft.com/office/officeart/2005/8/layout/hProcess4"/>
    <dgm:cxn modelId="{90046DF6-C479-4EBE-BA3C-4E7071EEB497}" srcId="{CF218820-CFDF-4A84-ADA7-29F9C47C8E23}" destId="{3F19FC88-CE96-42FD-A1A5-B79F45D31336}" srcOrd="1" destOrd="0" parTransId="{23676185-2667-489E-B162-B6D98F9D5D9D}" sibTransId="{12104953-175C-4507-92B2-0A95094CAA08}"/>
    <dgm:cxn modelId="{2BC689D1-B67C-4506-B36E-094CBE1FF717}" type="presOf" srcId="{17FC95E3-6D93-4017-BF4E-9C3360CFFCE5}" destId="{BACA1446-A36C-4DA0-94A0-C563B783A286}" srcOrd="0" destOrd="0" presId="urn:microsoft.com/office/officeart/2005/8/layout/hProcess4"/>
    <dgm:cxn modelId="{7A313266-B2D1-4EDC-B39F-803DA336323A}" type="presOf" srcId="{17B39FEF-E6D3-4C23-810D-41FD08CC7CA8}" destId="{08FE355E-D5C3-4383-829D-E9F0E9F79358}" srcOrd="0" destOrd="0" presId="urn:microsoft.com/office/officeart/2005/8/layout/hProcess4"/>
    <dgm:cxn modelId="{A3C7FB3F-C10C-4017-976F-337BA7DD0175}" type="presOf" srcId="{163E72EB-9978-4D28-BE0B-BE0EE9CFC60E}" destId="{527BA375-D570-42ED-837A-F9FFC6A42BDC}" srcOrd="1" destOrd="3" presId="urn:microsoft.com/office/officeart/2005/8/layout/hProcess4"/>
    <dgm:cxn modelId="{94364C13-17B6-4570-AD44-A9F9201001DD}" type="presOf" srcId="{3EC6718B-8A8E-4CA5-8D9B-707F9F90A4E7}" destId="{527BA375-D570-42ED-837A-F9FFC6A42BDC}" srcOrd="1" destOrd="0" presId="urn:microsoft.com/office/officeart/2005/8/layout/hProcess4"/>
    <dgm:cxn modelId="{18009ABA-5C0F-44D7-97AE-3F4656662809}" srcId="{17B39FEF-E6D3-4C23-810D-41FD08CC7CA8}" destId="{CF218820-CFDF-4A84-ADA7-29F9C47C8E23}" srcOrd="1" destOrd="0" parTransId="{D4C25563-B195-4DE2-8113-461DE4702B47}" sibTransId="{3B8AB620-AF43-4FC3-823F-71A6F49F1E9B}"/>
    <dgm:cxn modelId="{EBF45C24-AA71-4453-AAEF-FAB1766B2486}" type="presOf" srcId="{CF218820-CFDF-4A84-ADA7-29F9C47C8E23}" destId="{F93C6A3D-8B89-4ECA-8118-2305A68F9C1F}" srcOrd="0" destOrd="0" presId="urn:microsoft.com/office/officeart/2005/8/layout/hProcess4"/>
    <dgm:cxn modelId="{1963BD24-FC3C-4E0B-A90B-F7615C798AFF}" type="presOf" srcId="{52AFD191-F395-43BB-94B6-42FCFBB061DD}" destId="{FEE326AB-0120-4FF8-BA2A-D788BA6E7247}" srcOrd="1" destOrd="1" presId="urn:microsoft.com/office/officeart/2005/8/layout/hProcess4"/>
    <dgm:cxn modelId="{3E598CF2-B519-4819-82AC-0576939D8952}" type="presOf" srcId="{52AFD191-F395-43BB-94B6-42FCFBB061DD}" destId="{F14997EC-6172-41A7-8581-FF8FB6764A03}" srcOrd="0" destOrd="1" presId="urn:microsoft.com/office/officeart/2005/8/layout/hProcess4"/>
    <dgm:cxn modelId="{08AD551A-14EF-4DF6-9007-248E285D8C33}" type="presOf" srcId="{3EC6718B-8A8E-4CA5-8D9B-707F9F90A4E7}" destId="{4BE23DF0-5926-453F-8DE6-F21B24D90A28}" srcOrd="0" destOrd="0" presId="urn:microsoft.com/office/officeart/2005/8/layout/hProcess4"/>
    <dgm:cxn modelId="{EEFDB77E-D000-4FFC-8623-8959EAFF62E5}" type="presOf" srcId="{9015F245-3F71-4B01-A3BE-40D03C3FAB6F}" destId="{F14997EC-6172-41A7-8581-FF8FB6764A03}" srcOrd="0" destOrd="2" presId="urn:microsoft.com/office/officeart/2005/8/layout/hProcess4"/>
    <dgm:cxn modelId="{D184B22C-9DBD-474D-BFD8-26464A2889AA}" srcId="{2B57C23C-3654-4EEE-A39A-5A534FD80193}" destId="{093C5A3A-D49B-427D-836C-05FF235728BB}" srcOrd="0" destOrd="0" parTransId="{805E596C-C1EF-4A3C-9AE4-E3440EC748BC}" sibTransId="{47B1C0B4-C5E9-4DA0-ABCF-68D843CB2F40}"/>
    <dgm:cxn modelId="{BD248C07-9138-405B-A456-63C2076F1D7F}" type="presOf" srcId="{2B57C23C-3654-4EEE-A39A-5A534FD80193}" destId="{3FF9D89D-87AE-4B39-9AB3-8A5D6BD3F318}" srcOrd="0" destOrd="0" presId="urn:microsoft.com/office/officeart/2005/8/layout/hProcess4"/>
    <dgm:cxn modelId="{C2E45F56-760D-44FF-ADD6-849B7B660A4A}" srcId="{17B39FEF-E6D3-4C23-810D-41FD08CC7CA8}" destId="{2B57C23C-3654-4EEE-A39A-5A534FD80193}" srcOrd="0" destOrd="0" parTransId="{44C5DE47-0305-403E-AA8F-D01B46B4B322}" sibTransId="{17FC95E3-6D93-4017-BF4E-9C3360CFFCE5}"/>
    <dgm:cxn modelId="{83887982-FCB9-4761-A2CC-A9F502AF602B}" type="presOf" srcId="{3F19FC88-CE96-42FD-A1A5-B79F45D31336}" destId="{527BA375-D570-42ED-837A-F9FFC6A42BDC}" srcOrd="1" destOrd="1" presId="urn:microsoft.com/office/officeart/2005/8/layout/hProcess4"/>
    <dgm:cxn modelId="{4593819C-428E-4B9C-8740-608D5CB182A8}" type="presOf" srcId="{9015F245-3F71-4B01-A3BE-40D03C3FAB6F}" destId="{FEE326AB-0120-4FF8-BA2A-D788BA6E7247}" srcOrd="1" destOrd="2" presId="urn:microsoft.com/office/officeart/2005/8/layout/hProcess4"/>
    <dgm:cxn modelId="{82F05A64-293C-42D7-B0D4-083580D92910}" type="presParOf" srcId="{08FE355E-D5C3-4383-829D-E9F0E9F79358}" destId="{0BC52937-F711-4AE7-8B96-A7DEE655DBB3}" srcOrd="0" destOrd="0" presId="urn:microsoft.com/office/officeart/2005/8/layout/hProcess4"/>
    <dgm:cxn modelId="{69E617AB-CA9D-40D7-95EA-E4055D242A3B}" type="presParOf" srcId="{08FE355E-D5C3-4383-829D-E9F0E9F79358}" destId="{D82212B9-C2AA-4C03-934C-5E30CE10F0A1}" srcOrd="1" destOrd="0" presId="urn:microsoft.com/office/officeart/2005/8/layout/hProcess4"/>
    <dgm:cxn modelId="{C38A22CB-A042-4E71-BCA0-3129D6108770}" type="presParOf" srcId="{08FE355E-D5C3-4383-829D-E9F0E9F79358}" destId="{B45B10CF-AC05-4533-A322-4D6DD0FA0B75}" srcOrd="2" destOrd="0" presId="urn:microsoft.com/office/officeart/2005/8/layout/hProcess4"/>
    <dgm:cxn modelId="{B779697B-AB2C-4D3A-8CAC-C34AD5CC1391}" type="presParOf" srcId="{B45B10CF-AC05-4533-A322-4D6DD0FA0B75}" destId="{7CC802BD-97E2-4A62-A7EB-89A5AA6A8ED3}" srcOrd="0" destOrd="0" presId="urn:microsoft.com/office/officeart/2005/8/layout/hProcess4"/>
    <dgm:cxn modelId="{072B720F-4D1E-4193-8EC6-AE4B5C2193A5}" type="presParOf" srcId="{7CC802BD-97E2-4A62-A7EB-89A5AA6A8ED3}" destId="{F5F9A663-4582-4E6A-BA7B-F3164A60B89B}" srcOrd="0" destOrd="0" presId="urn:microsoft.com/office/officeart/2005/8/layout/hProcess4"/>
    <dgm:cxn modelId="{8EB22EFE-B9EF-4E0D-AB5F-95C163361879}" type="presParOf" srcId="{7CC802BD-97E2-4A62-A7EB-89A5AA6A8ED3}" destId="{F14997EC-6172-41A7-8581-FF8FB6764A03}" srcOrd="1" destOrd="0" presId="urn:microsoft.com/office/officeart/2005/8/layout/hProcess4"/>
    <dgm:cxn modelId="{6A42E888-7A14-46B1-8668-032DCBDE87B8}" type="presParOf" srcId="{7CC802BD-97E2-4A62-A7EB-89A5AA6A8ED3}" destId="{FEE326AB-0120-4FF8-BA2A-D788BA6E7247}" srcOrd="2" destOrd="0" presId="urn:microsoft.com/office/officeart/2005/8/layout/hProcess4"/>
    <dgm:cxn modelId="{E972665E-A025-4379-A106-F1F52A647A36}" type="presParOf" srcId="{7CC802BD-97E2-4A62-A7EB-89A5AA6A8ED3}" destId="{3FF9D89D-87AE-4B39-9AB3-8A5D6BD3F318}" srcOrd="3" destOrd="0" presId="urn:microsoft.com/office/officeart/2005/8/layout/hProcess4"/>
    <dgm:cxn modelId="{C7789CFD-8FD6-42DE-BB9F-52196B81540C}" type="presParOf" srcId="{7CC802BD-97E2-4A62-A7EB-89A5AA6A8ED3}" destId="{2B8D5E0B-71A1-4FC4-9DDE-F3A5DA0B5AC3}" srcOrd="4" destOrd="0" presId="urn:microsoft.com/office/officeart/2005/8/layout/hProcess4"/>
    <dgm:cxn modelId="{D24C827B-365B-48E2-8882-6094A7A290EB}" type="presParOf" srcId="{B45B10CF-AC05-4533-A322-4D6DD0FA0B75}" destId="{BACA1446-A36C-4DA0-94A0-C563B783A286}" srcOrd="1" destOrd="0" presId="urn:microsoft.com/office/officeart/2005/8/layout/hProcess4"/>
    <dgm:cxn modelId="{60EEBD10-965C-454D-8181-D59AA09A03D6}" type="presParOf" srcId="{B45B10CF-AC05-4533-A322-4D6DD0FA0B75}" destId="{A971CE61-2908-4277-99BD-7A98296A1EA3}" srcOrd="2" destOrd="0" presId="urn:microsoft.com/office/officeart/2005/8/layout/hProcess4"/>
    <dgm:cxn modelId="{285A3D9A-D697-4836-89C5-5D71DBFF7FB1}" type="presParOf" srcId="{A971CE61-2908-4277-99BD-7A98296A1EA3}" destId="{FA86E064-0E96-493B-B44E-CB96D3799722}" srcOrd="0" destOrd="0" presId="urn:microsoft.com/office/officeart/2005/8/layout/hProcess4"/>
    <dgm:cxn modelId="{7EFD8372-6F2D-4741-BDC0-C6BF4B482493}" type="presParOf" srcId="{A971CE61-2908-4277-99BD-7A98296A1EA3}" destId="{4BE23DF0-5926-453F-8DE6-F21B24D90A28}" srcOrd="1" destOrd="0" presId="urn:microsoft.com/office/officeart/2005/8/layout/hProcess4"/>
    <dgm:cxn modelId="{0645E4F6-083A-4782-A368-5B9BF76658FC}" type="presParOf" srcId="{A971CE61-2908-4277-99BD-7A98296A1EA3}" destId="{527BA375-D570-42ED-837A-F9FFC6A42BDC}" srcOrd="2" destOrd="0" presId="urn:microsoft.com/office/officeart/2005/8/layout/hProcess4"/>
    <dgm:cxn modelId="{F45FD3DC-0F35-4EEB-B6DA-2D81743BF08C}" type="presParOf" srcId="{A971CE61-2908-4277-99BD-7A98296A1EA3}" destId="{F93C6A3D-8B89-4ECA-8118-2305A68F9C1F}" srcOrd="3" destOrd="0" presId="urn:microsoft.com/office/officeart/2005/8/layout/hProcess4"/>
    <dgm:cxn modelId="{2F1220BD-B7E8-4968-A298-429DA1AC92C1}" type="presParOf" srcId="{A971CE61-2908-4277-99BD-7A98296A1EA3}" destId="{132ACCEF-2237-49C8-A4B5-C57FCDCEFFE9}"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891C72-4D32-418B-B430-B044A5684595}" type="doc">
      <dgm:prSet loTypeId="urn:microsoft.com/office/officeart/2005/8/layout/funnel1" loCatId="process" qsTypeId="urn:microsoft.com/office/officeart/2005/8/quickstyle/simple1" qsCatId="simple" csTypeId="urn:microsoft.com/office/officeart/2005/8/colors/accent0_3" csCatId="mainScheme" phldr="1"/>
      <dgm:spPr/>
      <dgm:t>
        <a:bodyPr/>
        <a:lstStyle/>
        <a:p>
          <a:endParaRPr lang="en-US"/>
        </a:p>
      </dgm:t>
    </dgm:pt>
    <dgm:pt modelId="{17D01A1A-2942-42F9-A491-088B24F69EA7}">
      <dgm:prSet phldrT="[Text]"/>
      <dgm:spPr/>
      <dgm:t>
        <a:bodyPr/>
        <a:lstStyle/>
        <a:p>
          <a:r>
            <a:rPr lang="en-US" dirty="0"/>
            <a:t>HEAL</a:t>
          </a:r>
        </a:p>
      </dgm:t>
    </dgm:pt>
    <dgm:pt modelId="{E32FD5F9-D565-4A25-8AD7-A8E6301995CE}" type="parTrans" cxnId="{98CC2373-AA0E-4C60-9587-9E1DFC645A8E}">
      <dgm:prSet/>
      <dgm:spPr/>
      <dgm:t>
        <a:bodyPr/>
        <a:lstStyle/>
        <a:p>
          <a:endParaRPr lang="en-US"/>
        </a:p>
      </dgm:t>
    </dgm:pt>
    <dgm:pt modelId="{600DDC80-0A51-458A-A8F5-2A9F5EF95E0C}" type="sibTrans" cxnId="{98CC2373-AA0E-4C60-9587-9E1DFC645A8E}">
      <dgm:prSet/>
      <dgm:spPr/>
      <dgm:t>
        <a:bodyPr/>
        <a:lstStyle/>
        <a:p>
          <a:endParaRPr lang="en-US"/>
        </a:p>
      </dgm:t>
    </dgm:pt>
    <dgm:pt modelId="{C713CB33-5E0D-4219-B3C9-D36B0C61A01C}">
      <dgm:prSet phldrT="[Text]"/>
      <dgm:spPr/>
      <dgm:t>
        <a:bodyPr/>
        <a:lstStyle/>
        <a:p>
          <a:r>
            <a:rPr lang="en-US" dirty="0"/>
            <a:t>Obesity</a:t>
          </a:r>
        </a:p>
      </dgm:t>
    </dgm:pt>
    <dgm:pt modelId="{3AFACD05-20D4-4876-A602-733F0EFBE3AE}" type="parTrans" cxnId="{B958C74A-1DDD-4A8F-A59C-9DDD453586D0}">
      <dgm:prSet/>
      <dgm:spPr/>
      <dgm:t>
        <a:bodyPr/>
        <a:lstStyle/>
        <a:p>
          <a:endParaRPr lang="en-US"/>
        </a:p>
      </dgm:t>
    </dgm:pt>
    <dgm:pt modelId="{397828F0-8378-4A2F-AE0F-88B553520329}" type="sibTrans" cxnId="{B958C74A-1DDD-4A8F-A59C-9DDD453586D0}">
      <dgm:prSet/>
      <dgm:spPr/>
      <dgm:t>
        <a:bodyPr/>
        <a:lstStyle/>
        <a:p>
          <a:endParaRPr lang="en-US"/>
        </a:p>
      </dgm:t>
    </dgm:pt>
    <dgm:pt modelId="{63195BBE-F7E2-4F00-8ACE-3FDF9C7B9A14}">
      <dgm:prSet phldrT="[Text]"/>
      <dgm:spPr/>
      <dgm:t>
        <a:bodyPr/>
        <a:lstStyle/>
        <a:p>
          <a:r>
            <a:rPr lang="en-US" dirty="0"/>
            <a:t>Mental Health</a:t>
          </a:r>
        </a:p>
      </dgm:t>
    </dgm:pt>
    <dgm:pt modelId="{0B42D66A-1A34-48BB-9BEA-79C315A231B5}" type="parTrans" cxnId="{F843DBEF-F818-4912-BE89-2173DCB3BDB1}">
      <dgm:prSet/>
      <dgm:spPr/>
      <dgm:t>
        <a:bodyPr/>
        <a:lstStyle/>
        <a:p>
          <a:endParaRPr lang="en-US"/>
        </a:p>
      </dgm:t>
    </dgm:pt>
    <dgm:pt modelId="{43239D83-1042-469B-8BBD-8A7531E3ADF0}" type="sibTrans" cxnId="{F843DBEF-F818-4912-BE89-2173DCB3BDB1}">
      <dgm:prSet/>
      <dgm:spPr/>
      <dgm:t>
        <a:bodyPr/>
        <a:lstStyle/>
        <a:p>
          <a:endParaRPr lang="en-US"/>
        </a:p>
      </dgm:t>
    </dgm:pt>
    <dgm:pt modelId="{94389FFD-3412-44F5-8EC8-866A844CE2D5}">
      <dgm:prSet phldrT="[Text]"/>
      <dgm:spPr/>
      <dgm:t>
        <a:bodyPr/>
        <a:lstStyle/>
        <a:p>
          <a:r>
            <a:rPr lang="en-US" dirty="0"/>
            <a:t>Monthly reports</a:t>
          </a:r>
        </a:p>
      </dgm:t>
    </dgm:pt>
    <dgm:pt modelId="{CCBBEBE9-B602-47A4-8BB1-5E02D7B47FA1}" type="parTrans" cxnId="{952F4FE4-03AF-4913-9682-942B5A6F5955}">
      <dgm:prSet/>
      <dgm:spPr/>
      <dgm:t>
        <a:bodyPr/>
        <a:lstStyle/>
        <a:p>
          <a:endParaRPr lang="en-US"/>
        </a:p>
      </dgm:t>
    </dgm:pt>
    <dgm:pt modelId="{B355BC93-8C5A-4EE7-93F6-889EAB471655}" type="sibTrans" cxnId="{952F4FE4-03AF-4913-9682-942B5A6F5955}">
      <dgm:prSet/>
      <dgm:spPr/>
      <dgm:t>
        <a:bodyPr/>
        <a:lstStyle/>
        <a:p>
          <a:endParaRPr lang="en-US"/>
        </a:p>
      </dgm:t>
    </dgm:pt>
    <dgm:pt modelId="{CA6C5464-39C0-44CF-8812-D54726CEF8B0}" type="pres">
      <dgm:prSet presAssocID="{EB891C72-4D32-418B-B430-B044A5684595}" presName="Name0" presStyleCnt="0">
        <dgm:presLayoutVars>
          <dgm:chMax val="4"/>
          <dgm:resizeHandles val="exact"/>
        </dgm:presLayoutVars>
      </dgm:prSet>
      <dgm:spPr/>
      <dgm:t>
        <a:bodyPr/>
        <a:lstStyle/>
        <a:p>
          <a:endParaRPr lang="en-US"/>
        </a:p>
      </dgm:t>
    </dgm:pt>
    <dgm:pt modelId="{9A368009-FCB1-4B77-BBC8-11DB74C1B553}" type="pres">
      <dgm:prSet presAssocID="{EB891C72-4D32-418B-B430-B044A5684595}" presName="ellipse" presStyleLbl="trBgShp" presStyleIdx="0" presStyleCnt="1"/>
      <dgm:spPr/>
    </dgm:pt>
    <dgm:pt modelId="{E2CD8E27-B4AF-4B4C-B846-A6D6638C7036}" type="pres">
      <dgm:prSet presAssocID="{EB891C72-4D32-418B-B430-B044A5684595}" presName="arrow1" presStyleLbl="fgShp" presStyleIdx="0" presStyleCnt="1"/>
      <dgm:spPr>
        <a:solidFill>
          <a:schemeClr val="tx2"/>
        </a:solidFill>
      </dgm:spPr>
    </dgm:pt>
    <dgm:pt modelId="{DC67F0E8-9E0C-4AE7-89C2-7927F65A474C}" type="pres">
      <dgm:prSet presAssocID="{EB891C72-4D32-418B-B430-B044A5684595}" presName="rectangle" presStyleLbl="revTx" presStyleIdx="0" presStyleCnt="1">
        <dgm:presLayoutVars>
          <dgm:bulletEnabled val="1"/>
        </dgm:presLayoutVars>
      </dgm:prSet>
      <dgm:spPr/>
      <dgm:t>
        <a:bodyPr/>
        <a:lstStyle/>
        <a:p>
          <a:endParaRPr lang="en-US"/>
        </a:p>
      </dgm:t>
    </dgm:pt>
    <dgm:pt modelId="{708BB335-1BF1-4651-A0FF-4040C0933F86}" type="pres">
      <dgm:prSet presAssocID="{C713CB33-5E0D-4219-B3C9-D36B0C61A01C}" presName="item1" presStyleLbl="node1" presStyleIdx="0" presStyleCnt="3">
        <dgm:presLayoutVars>
          <dgm:bulletEnabled val="1"/>
        </dgm:presLayoutVars>
      </dgm:prSet>
      <dgm:spPr/>
      <dgm:t>
        <a:bodyPr/>
        <a:lstStyle/>
        <a:p>
          <a:endParaRPr lang="en-US"/>
        </a:p>
      </dgm:t>
    </dgm:pt>
    <dgm:pt modelId="{ADA8858E-1DD8-4587-ABBF-5A6DBA2E3701}" type="pres">
      <dgm:prSet presAssocID="{63195BBE-F7E2-4F00-8ACE-3FDF9C7B9A14}" presName="item2" presStyleLbl="node1" presStyleIdx="1" presStyleCnt="3">
        <dgm:presLayoutVars>
          <dgm:bulletEnabled val="1"/>
        </dgm:presLayoutVars>
      </dgm:prSet>
      <dgm:spPr/>
      <dgm:t>
        <a:bodyPr/>
        <a:lstStyle/>
        <a:p>
          <a:endParaRPr lang="en-US"/>
        </a:p>
      </dgm:t>
    </dgm:pt>
    <dgm:pt modelId="{03C2D2ED-7975-4D04-8AB1-58C15583AFF4}" type="pres">
      <dgm:prSet presAssocID="{94389FFD-3412-44F5-8EC8-866A844CE2D5}" presName="item3" presStyleLbl="node1" presStyleIdx="2" presStyleCnt="3">
        <dgm:presLayoutVars>
          <dgm:bulletEnabled val="1"/>
        </dgm:presLayoutVars>
      </dgm:prSet>
      <dgm:spPr/>
      <dgm:t>
        <a:bodyPr/>
        <a:lstStyle/>
        <a:p>
          <a:endParaRPr lang="en-US"/>
        </a:p>
      </dgm:t>
    </dgm:pt>
    <dgm:pt modelId="{C6FF0EBB-2D82-45F6-84A5-1D53A46C6107}" type="pres">
      <dgm:prSet presAssocID="{EB891C72-4D32-418B-B430-B044A5684595}" presName="funnel" presStyleLbl="trAlignAcc1" presStyleIdx="0" presStyleCnt="1"/>
      <dgm:spPr/>
    </dgm:pt>
  </dgm:ptLst>
  <dgm:cxnLst>
    <dgm:cxn modelId="{5CC8630B-6D20-4BCF-ABF1-4EE057B4B506}" type="presOf" srcId="{94389FFD-3412-44F5-8EC8-866A844CE2D5}" destId="{DC67F0E8-9E0C-4AE7-89C2-7927F65A474C}" srcOrd="0" destOrd="0" presId="urn:microsoft.com/office/officeart/2005/8/layout/funnel1"/>
    <dgm:cxn modelId="{2155DD9D-3848-47A5-8EC0-3675A08114F2}" type="presOf" srcId="{63195BBE-F7E2-4F00-8ACE-3FDF9C7B9A14}" destId="{708BB335-1BF1-4651-A0FF-4040C0933F86}" srcOrd="0" destOrd="0" presId="urn:microsoft.com/office/officeart/2005/8/layout/funnel1"/>
    <dgm:cxn modelId="{85A0A0C2-686E-44EC-BEF2-D9E3F9AA0B82}" type="presOf" srcId="{C713CB33-5E0D-4219-B3C9-D36B0C61A01C}" destId="{ADA8858E-1DD8-4587-ABBF-5A6DBA2E3701}" srcOrd="0" destOrd="0" presId="urn:microsoft.com/office/officeart/2005/8/layout/funnel1"/>
    <dgm:cxn modelId="{B958C74A-1DDD-4A8F-A59C-9DDD453586D0}" srcId="{EB891C72-4D32-418B-B430-B044A5684595}" destId="{C713CB33-5E0D-4219-B3C9-D36B0C61A01C}" srcOrd="1" destOrd="0" parTransId="{3AFACD05-20D4-4876-A602-733F0EFBE3AE}" sibTransId="{397828F0-8378-4A2F-AE0F-88B553520329}"/>
    <dgm:cxn modelId="{952F4FE4-03AF-4913-9682-942B5A6F5955}" srcId="{EB891C72-4D32-418B-B430-B044A5684595}" destId="{94389FFD-3412-44F5-8EC8-866A844CE2D5}" srcOrd="3" destOrd="0" parTransId="{CCBBEBE9-B602-47A4-8BB1-5E02D7B47FA1}" sibTransId="{B355BC93-8C5A-4EE7-93F6-889EAB471655}"/>
    <dgm:cxn modelId="{F843DBEF-F818-4912-BE89-2173DCB3BDB1}" srcId="{EB891C72-4D32-418B-B430-B044A5684595}" destId="{63195BBE-F7E2-4F00-8ACE-3FDF9C7B9A14}" srcOrd="2" destOrd="0" parTransId="{0B42D66A-1A34-48BB-9BEA-79C315A231B5}" sibTransId="{43239D83-1042-469B-8BBD-8A7531E3ADF0}"/>
    <dgm:cxn modelId="{754C4D79-FAE0-4D2F-A958-16A0E4DB1A99}" type="presOf" srcId="{EB891C72-4D32-418B-B430-B044A5684595}" destId="{CA6C5464-39C0-44CF-8812-D54726CEF8B0}" srcOrd="0" destOrd="0" presId="urn:microsoft.com/office/officeart/2005/8/layout/funnel1"/>
    <dgm:cxn modelId="{98CC2373-AA0E-4C60-9587-9E1DFC645A8E}" srcId="{EB891C72-4D32-418B-B430-B044A5684595}" destId="{17D01A1A-2942-42F9-A491-088B24F69EA7}" srcOrd="0" destOrd="0" parTransId="{E32FD5F9-D565-4A25-8AD7-A8E6301995CE}" sibTransId="{600DDC80-0A51-458A-A8F5-2A9F5EF95E0C}"/>
    <dgm:cxn modelId="{0C88059E-FA2B-4895-BB2C-982511F22CEC}" type="presOf" srcId="{17D01A1A-2942-42F9-A491-088B24F69EA7}" destId="{03C2D2ED-7975-4D04-8AB1-58C15583AFF4}" srcOrd="0" destOrd="0" presId="urn:microsoft.com/office/officeart/2005/8/layout/funnel1"/>
    <dgm:cxn modelId="{EB750CFE-2F41-4E69-9E8F-B3F77B267342}" type="presParOf" srcId="{CA6C5464-39C0-44CF-8812-D54726CEF8B0}" destId="{9A368009-FCB1-4B77-BBC8-11DB74C1B553}" srcOrd="0" destOrd="0" presId="urn:microsoft.com/office/officeart/2005/8/layout/funnel1"/>
    <dgm:cxn modelId="{E650D629-A026-4322-B227-D3FCD0E26B29}" type="presParOf" srcId="{CA6C5464-39C0-44CF-8812-D54726CEF8B0}" destId="{E2CD8E27-B4AF-4B4C-B846-A6D6638C7036}" srcOrd="1" destOrd="0" presId="urn:microsoft.com/office/officeart/2005/8/layout/funnel1"/>
    <dgm:cxn modelId="{607FE576-0ECA-4176-9F2E-697B18735A40}" type="presParOf" srcId="{CA6C5464-39C0-44CF-8812-D54726CEF8B0}" destId="{DC67F0E8-9E0C-4AE7-89C2-7927F65A474C}" srcOrd="2" destOrd="0" presId="urn:microsoft.com/office/officeart/2005/8/layout/funnel1"/>
    <dgm:cxn modelId="{CC537563-A4A7-4AC3-9F02-837EDBD111DE}" type="presParOf" srcId="{CA6C5464-39C0-44CF-8812-D54726CEF8B0}" destId="{708BB335-1BF1-4651-A0FF-4040C0933F86}" srcOrd="3" destOrd="0" presId="urn:microsoft.com/office/officeart/2005/8/layout/funnel1"/>
    <dgm:cxn modelId="{F567826A-DA84-4348-8BC9-776672967394}" type="presParOf" srcId="{CA6C5464-39C0-44CF-8812-D54726CEF8B0}" destId="{ADA8858E-1DD8-4587-ABBF-5A6DBA2E3701}" srcOrd="4" destOrd="0" presId="urn:microsoft.com/office/officeart/2005/8/layout/funnel1"/>
    <dgm:cxn modelId="{D485B560-B7C6-41A8-A214-CEF1A7C8D04B}" type="presParOf" srcId="{CA6C5464-39C0-44CF-8812-D54726CEF8B0}" destId="{03C2D2ED-7975-4D04-8AB1-58C15583AFF4}" srcOrd="5" destOrd="0" presId="urn:microsoft.com/office/officeart/2005/8/layout/funnel1"/>
    <dgm:cxn modelId="{D7CEA391-00EA-4775-8562-421CEADB98C5}" type="presParOf" srcId="{CA6C5464-39C0-44CF-8812-D54726CEF8B0}" destId="{C6FF0EBB-2D82-45F6-84A5-1D53A46C6107}" srcOrd="6" destOrd="0" presId="urn:microsoft.com/office/officeart/2005/8/layout/funne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B39FEF-E6D3-4C23-810D-41FD08CC7CA8}" type="doc">
      <dgm:prSet loTypeId="urn:microsoft.com/office/officeart/2009/3/layout/StepUpProcess" loCatId="process" qsTypeId="urn:microsoft.com/office/officeart/2005/8/quickstyle/simple1" qsCatId="simple" csTypeId="urn:microsoft.com/office/officeart/2005/8/colors/accent0_3" csCatId="mainScheme" phldr="1"/>
      <dgm:spPr/>
      <dgm:t>
        <a:bodyPr/>
        <a:lstStyle/>
        <a:p>
          <a:endParaRPr lang="en-US"/>
        </a:p>
      </dgm:t>
    </dgm:pt>
    <dgm:pt modelId="{2B57C23C-3654-4EEE-A39A-5A534FD80193}">
      <dgm:prSet phldrT="[Text]"/>
      <dgm:spPr/>
      <dgm:t>
        <a:bodyPr/>
        <a:lstStyle/>
        <a:p>
          <a:r>
            <a:rPr lang="en-US" u="sng" dirty="0"/>
            <a:t>Local data</a:t>
          </a:r>
        </a:p>
      </dgm:t>
    </dgm:pt>
    <dgm:pt modelId="{44C5DE47-0305-403E-AA8F-D01B46B4B322}" type="parTrans" cxnId="{C2E45F56-760D-44FF-ADD6-849B7B660A4A}">
      <dgm:prSet/>
      <dgm:spPr/>
      <dgm:t>
        <a:bodyPr/>
        <a:lstStyle/>
        <a:p>
          <a:endParaRPr lang="en-US"/>
        </a:p>
      </dgm:t>
    </dgm:pt>
    <dgm:pt modelId="{17FC95E3-6D93-4017-BF4E-9C3360CFFCE5}" type="sibTrans" cxnId="{C2E45F56-760D-44FF-ADD6-849B7B660A4A}">
      <dgm:prSet/>
      <dgm:spPr/>
      <dgm:t>
        <a:bodyPr/>
        <a:lstStyle/>
        <a:p>
          <a:endParaRPr lang="en-US"/>
        </a:p>
      </dgm:t>
    </dgm:pt>
    <dgm:pt modelId="{CF218820-CFDF-4A84-ADA7-29F9C47C8E23}">
      <dgm:prSet phldrT="[Text]"/>
      <dgm:spPr/>
      <dgm:t>
        <a:bodyPr/>
        <a:lstStyle/>
        <a:p>
          <a:r>
            <a:rPr lang="en-US" u="sng" dirty="0"/>
            <a:t>Regional data</a:t>
          </a:r>
        </a:p>
      </dgm:t>
    </dgm:pt>
    <dgm:pt modelId="{D4C25563-B195-4DE2-8113-461DE4702B47}" type="parTrans" cxnId="{18009ABA-5C0F-44D7-97AE-3F4656662809}">
      <dgm:prSet/>
      <dgm:spPr/>
      <dgm:t>
        <a:bodyPr/>
        <a:lstStyle/>
        <a:p>
          <a:endParaRPr lang="en-US"/>
        </a:p>
      </dgm:t>
    </dgm:pt>
    <dgm:pt modelId="{3B8AB620-AF43-4FC3-823F-71A6F49F1E9B}" type="sibTrans" cxnId="{18009ABA-5C0F-44D7-97AE-3F4656662809}">
      <dgm:prSet/>
      <dgm:spPr/>
      <dgm:t>
        <a:bodyPr/>
        <a:lstStyle/>
        <a:p>
          <a:endParaRPr lang="en-US"/>
        </a:p>
      </dgm:t>
    </dgm:pt>
    <dgm:pt modelId="{3EC6718B-8A8E-4CA5-8D9B-707F9F90A4E7}">
      <dgm:prSet phldrT="[Text]"/>
      <dgm:spPr/>
      <dgm:t>
        <a:bodyPr/>
        <a:lstStyle/>
        <a:p>
          <a:r>
            <a:rPr lang="en-US" dirty="0"/>
            <a:t>Surveillance data</a:t>
          </a:r>
        </a:p>
      </dgm:t>
    </dgm:pt>
    <dgm:pt modelId="{C3367473-9AC7-494B-96D5-718EAFC22438}" type="parTrans" cxnId="{D24E5A80-FF94-49F3-A757-505777A0FBCB}">
      <dgm:prSet/>
      <dgm:spPr/>
      <dgm:t>
        <a:bodyPr/>
        <a:lstStyle/>
        <a:p>
          <a:endParaRPr lang="en-US"/>
        </a:p>
      </dgm:t>
    </dgm:pt>
    <dgm:pt modelId="{3D612421-D58C-4486-B943-0B2FAC96ED6D}" type="sibTrans" cxnId="{D24E5A80-FF94-49F3-A757-505777A0FBCB}">
      <dgm:prSet/>
      <dgm:spPr/>
      <dgm:t>
        <a:bodyPr/>
        <a:lstStyle/>
        <a:p>
          <a:endParaRPr lang="en-US"/>
        </a:p>
      </dgm:t>
    </dgm:pt>
    <dgm:pt modelId="{3785DCBB-08F1-47BF-BD9A-10FDA43B35A3}">
      <dgm:prSet phldrT="[Text]"/>
      <dgm:spPr/>
      <dgm:t>
        <a:bodyPr/>
        <a:lstStyle/>
        <a:p>
          <a:r>
            <a:rPr lang="en-US" u="sng" dirty="0"/>
            <a:t>State data</a:t>
          </a:r>
        </a:p>
      </dgm:t>
    </dgm:pt>
    <dgm:pt modelId="{AC3BB6C0-A887-4F22-98F7-931C906FF1A4}" type="parTrans" cxnId="{191C49D0-470E-49C5-BE49-F9E90B193752}">
      <dgm:prSet/>
      <dgm:spPr/>
      <dgm:t>
        <a:bodyPr/>
        <a:lstStyle/>
        <a:p>
          <a:endParaRPr lang="en-US"/>
        </a:p>
      </dgm:t>
    </dgm:pt>
    <dgm:pt modelId="{F576158C-F954-4D30-A484-1059E8347069}" type="sibTrans" cxnId="{191C49D0-470E-49C5-BE49-F9E90B193752}">
      <dgm:prSet/>
      <dgm:spPr/>
      <dgm:t>
        <a:bodyPr/>
        <a:lstStyle/>
        <a:p>
          <a:endParaRPr lang="en-US"/>
        </a:p>
      </dgm:t>
    </dgm:pt>
    <dgm:pt modelId="{8A05F537-65BB-49D4-B494-1E44036DE5E6}">
      <dgm:prSet phldrT="[Text]"/>
      <dgm:spPr/>
      <dgm:t>
        <a:bodyPr/>
        <a:lstStyle/>
        <a:p>
          <a:r>
            <a:rPr lang="en-US" dirty="0"/>
            <a:t>Morbidity</a:t>
          </a:r>
        </a:p>
      </dgm:t>
    </dgm:pt>
    <dgm:pt modelId="{93F479C3-C59F-4EAC-BBA1-F1F86DDC32CE}" type="parTrans" cxnId="{C5D8DBB7-F5A6-45BC-8E06-38012F9C7129}">
      <dgm:prSet/>
      <dgm:spPr/>
      <dgm:t>
        <a:bodyPr/>
        <a:lstStyle/>
        <a:p>
          <a:endParaRPr lang="en-US"/>
        </a:p>
      </dgm:t>
    </dgm:pt>
    <dgm:pt modelId="{61D057F9-B90D-45D8-992D-EB0E71DA56D5}" type="sibTrans" cxnId="{C5D8DBB7-F5A6-45BC-8E06-38012F9C7129}">
      <dgm:prSet/>
      <dgm:spPr/>
      <dgm:t>
        <a:bodyPr/>
        <a:lstStyle/>
        <a:p>
          <a:endParaRPr lang="en-US"/>
        </a:p>
      </dgm:t>
    </dgm:pt>
    <dgm:pt modelId="{F7CD0D57-FFA2-413B-BC31-466CF60D13CB}">
      <dgm:prSet phldrT="[Text]"/>
      <dgm:spPr/>
      <dgm:t>
        <a:bodyPr/>
        <a:lstStyle/>
        <a:p>
          <a:r>
            <a:rPr lang="en-US" dirty="0"/>
            <a:t>Mortality data</a:t>
          </a:r>
        </a:p>
      </dgm:t>
    </dgm:pt>
    <dgm:pt modelId="{80740EC1-9202-4F23-91EB-B992F5B942F6}" type="parTrans" cxnId="{6E99A2E6-1FE8-4EBE-A932-7FECD2982EF5}">
      <dgm:prSet/>
      <dgm:spPr/>
      <dgm:t>
        <a:bodyPr/>
        <a:lstStyle/>
        <a:p>
          <a:endParaRPr lang="en-US"/>
        </a:p>
      </dgm:t>
    </dgm:pt>
    <dgm:pt modelId="{64A5A6C2-E5CE-4ADF-9787-E77F30FC60F9}" type="sibTrans" cxnId="{6E99A2E6-1FE8-4EBE-A932-7FECD2982EF5}">
      <dgm:prSet/>
      <dgm:spPr/>
      <dgm:t>
        <a:bodyPr/>
        <a:lstStyle/>
        <a:p>
          <a:endParaRPr lang="en-US"/>
        </a:p>
      </dgm:t>
    </dgm:pt>
    <dgm:pt modelId="{2D7E123D-3D44-4891-B443-42F60EA87858}">
      <dgm:prSet phldrT="[Text]"/>
      <dgm:spPr/>
      <dgm:t>
        <a:bodyPr/>
        <a:lstStyle/>
        <a:p>
          <a:r>
            <a:rPr lang="en-US" u="sng" dirty="0"/>
            <a:t>National data</a:t>
          </a:r>
        </a:p>
      </dgm:t>
    </dgm:pt>
    <dgm:pt modelId="{EBA228BF-4E84-4B86-B296-36ECD35CFE13}" type="parTrans" cxnId="{39380AC6-850C-443D-A3C3-D45687F4C6A5}">
      <dgm:prSet/>
      <dgm:spPr/>
      <dgm:t>
        <a:bodyPr/>
        <a:lstStyle/>
        <a:p>
          <a:endParaRPr lang="en-US"/>
        </a:p>
      </dgm:t>
    </dgm:pt>
    <dgm:pt modelId="{D4302E17-EC64-496A-B39B-E5BBE9319D4A}" type="sibTrans" cxnId="{39380AC6-850C-443D-A3C3-D45687F4C6A5}">
      <dgm:prSet/>
      <dgm:spPr/>
      <dgm:t>
        <a:bodyPr/>
        <a:lstStyle/>
        <a:p>
          <a:endParaRPr lang="en-US"/>
        </a:p>
      </dgm:t>
    </dgm:pt>
    <dgm:pt modelId="{D2B23F97-32D3-44BD-BF46-5DFFB9DD1A68}">
      <dgm:prSet phldrT="[Text]"/>
      <dgm:spPr/>
      <dgm:t>
        <a:bodyPr/>
        <a:lstStyle/>
        <a:p>
          <a:r>
            <a:rPr lang="en-US" dirty="0"/>
            <a:t>Morbidity</a:t>
          </a:r>
        </a:p>
      </dgm:t>
    </dgm:pt>
    <dgm:pt modelId="{FCAEAA62-FE4E-48DC-B59B-085B49BBC506}" type="parTrans" cxnId="{89476870-8B1E-4D2F-A74C-978EE4BBEC91}">
      <dgm:prSet/>
      <dgm:spPr/>
      <dgm:t>
        <a:bodyPr/>
        <a:lstStyle/>
        <a:p>
          <a:endParaRPr lang="en-US"/>
        </a:p>
      </dgm:t>
    </dgm:pt>
    <dgm:pt modelId="{21D21A9D-4C84-49D8-9F87-76A5057D2419}" type="sibTrans" cxnId="{89476870-8B1E-4D2F-A74C-978EE4BBEC91}">
      <dgm:prSet/>
      <dgm:spPr/>
      <dgm:t>
        <a:bodyPr/>
        <a:lstStyle/>
        <a:p>
          <a:endParaRPr lang="en-US"/>
        </a:p>
      </dgm:t>
    </dgm:pt>
    <dgm:pt modelId="{EE519D7B-A507-4157-BB62-E78D259B41E4}">
      <dgm:prSet phldrT="[Text]"/>
      <dgm:spPr/>
      <dgm:t>
        <a:bodyPr/>
        <a:lstStyle/>
        <a:p>
          <a:r>
            <a:rPr lang="en-US" dirty="0"/>
            <a:t>CHNA</a:t>
          </a:r>
        </a:p>
      </dgm:t>
    </dgm:pt>
    <dgm:pt modelId="{DAF9D54B-D997-4EFE-8C0A-6C7498D1ADC6}" type="parTrans" cxnId="{C91DFB5F-C05D-477D-AE78-B811DEC3D3C9}">
      <dgm:prSet/>
      <dgm:spPr/>
      <dgm:t>
        <a:bodyPr/>
        <a:lstStyle/>
        <a:p>
          <a:endParaRPr lang="en-US"/>
        </a:p>
      </dgm:t>
    </dgm:pt>
    <dgm:pt modelId="{26EEBF6D-55A7-46A1-A321-79DE4A80B424}" type="sibTrans" cxnId="{C91DFB5F-C05D-477D-AE78-B811DEC3D3C9}">
      <dgm:prSet/>
      <dgm:spPr/>
      <dgm:t>
        <a:bodyPr/>
        <a:lstStyle/>
        <a:p>
          <a:endParaRPr lang="en-US"/>
        </a:p>
      </dgm:t>
    </dgm:pt>
    <dgm:pt modelId="{AE8C9BAB-F665-4882-9064-E1B903135AB6}">
      <dgm:prSet phldrT="[Text]"/>
      <dgm:spPr/>
      <dgm:t>
        <a:bodyPr/>
        <a:lstStyle/>
        <a:p>
          <a:r>
            <a:rPr lang="en-US" dirty="0"/>
            <a:t>Pre &amp; post evaluations</a:t>
          </a:r>
        </a:p>
      </dgm:t>
    </dgm:pt>
    <dgm:pt modelId="{F40D9502-4E1E-41B1-91AA-2A70885FCC9F}" type="parTrans" cxnId="{DAD781AA-B8D6-4EC1-A185-968662F9206D}">
      <dgm:prSet/>
      <dgm:spPr/>
      <dgm:t>
        <a:bodyPr/>
        <a:lstStyle/>
        <a:p>
          <a:endParaRPr lang="en-US"/>
        </a:p>
      </dgm:t>
    </dgm:pt>
    <dgm:pt modelId="{B7E14418-E4A9-4B63-BDD7-D8412C3833A7}" type="sibTrans" cxnId="{DAD781AA-B8D6-4EC1-A185-968662F9206D}">
      <dgm:prSet/>
      <dgm:spPr/>
      <dgm:t>
        <a:bodyPr/>
        <a:lstStyle/>
        <a:p>
          <a:endParaRPr lang="en-US"/>
        </a:p>
      </dgm:t>
    </dgm:pt>
    <dgm:pt modelId="{717ED9D1-A841-49AC-9F79-77E76EBB80F6}">
      <dgm:prSet phldrT="[Text]"/>
      <dgm:spPr/>
      <dgm:t>
        <a:bodyPr/>
        <a:lstStyle/>
        <a:p>
          <a:r>
            <a:rPr lang="en-US" dirty="0"/>
            <a:t>Healthcare system data</a:t>
          </a:r>
        </a:p>
      </dgm:t>
    </dgm:pt>
    <dgm:pt modelId="{95F5E2CC-BDF3-4FD6-BD67-7F5DF73DD771}" type="parTrans" cxnId="{EDF0B570-1496-4A84-AF18-21B785A8B3A0}">
      <dgm:prSet/>
      <dgm:spPr/>
      <dgm:t>
        <a:bodyPr/>
        <a:lstStyle/>
        <a:p>
          <a:endParaRPr lang="en-US"/>
        </a:p>
      </dgm:t>
    </dgm:pt>
    <dgm:pt modelId="{B50FC173-CA4B-4C9C-BBAE-51B759EBAD2F}" type="sibTrans" cxnId="{EDF0B570-1496-4A84-AF18-21B785A8B3A0}">
      <dgm:prSet/>
      <dgm:spPr/>
      <dgm:t>
        <a:bodyPr/>
        <a:lstStyle/>
        <a:p>
          <a:endParaRPr lang="en-US"/>
        </a:p>
      </dgm:t>
    </dgm:pt>
    <dgm:pt modelId="{0EDD161B-56FE-49D1-B624-662FAD5B73DB}">
      <dgm:prSet phldrT="[Text]"/>
      <dgm:spPr/>
      <dgm:t>
        <a:bodyPr/>
        <a:lstStyle/>
        <a:p>
          <a:r>
            <a:rPr lang="en-US" dirty="0"/>
            <a:t>Healthcare system data</a:t>
          </a:r>
        </a:p>
      </dgm:t>
    </dgm:pt>
    <dgm:pt modelId="{FC833F3C-FC8E-48D4-9614-954FAC4472AE}" type="parTrans" cxnId="{602EECB8-0439-43B7-95FF-6C7B9F5F2CEA}">
      <dgm:prSet/>
      <dgm:spPr/>
      <dgm:t>
        <a:bodyPr/>
        <a:lstStyle/>
        <a:p>
          <a:endParaRPr lang="en-US"/>
        </a:p>
      </dgm:t>
    </dgm:pt>
    <dgm:pt modelId="{FD72A2D4-33F8-4982-B016-3FA454DE13CB}" type="sibTrans" cxnId="{602EECB8-0439-43B7-95FF-6C7B9F5F2CEA}">
      <dgm:prSet/>
      <dgm:spPr/>
      <dgm:t>
        <a:bodyPr/>
        <a:lstStyle/>
        <a:p>
          <a:endParaRPr lang="en-US"/>
        </a:p>
      </dgm:t>
    </dgm:pt>
    <dgm:pt modelId="{6BF32515-D413-48C1-A0F2-C4D40DAD2DC0}">
      <dgm:prSet phldrT="[Text]"/>
      <dgm:spPr/>
      <dgm:t>
        <a:bodyPr/>
        <a:lstStyle/>
        <a:p>
          <a:r>
            <a:rPr lang="en-US" dirty="0"/>
            <a:t>Mortality</a:t>
          </a:r>
        </a:p>
      </dgm:t>
    </dgm:pt>
    <dgm:pt modelId="{D33F4414-EF06-4190-8C87-DE34A911E1B8}" type="parTrans" cxnId="{43097CF4-C820-4BC9-B04C-2F09D7CF4CF5}">
      <dgm:prSet/>
      <dgm:spPr/>
      <dgm:t>
        <a:bodyPr/>
        <a:lstStyle/>
        <a:p>
          <a:endParaRPr lang="en-US"/>
        </a:p>
      </dgm:t>
    </dgm:pt>
    <dgm:pt modelId="{521BB34E-FC21-45A9-92BB-D19A3140F290}" type="sibTrans" cxnId="{43097CF4-C820-4BC9-B04C-2F09D7CF4CF5}">
      <dgm:prSet/>
      <dgm:spPr/>
      <dgm:t>
        <a:bodyPr/>
        <a:lstStyle/>
        <a:p>
          <a:endParaRPr lang="en-US"/>
        </a:p>
      </dgm:t>
    </dgm:pt>
    <dgm:pt modelId="{3277CD75-B5D5-4F7B-84E0-99398E08565C}">
      <dgm:prSet phldrT="[Text]"/>
      <dgm:spPr/>
      <dgm:t>
        <a:bodyPr/>
        <a:lstStyle/>
        <a:p>
          <a:r>
            <a:rPr lang="en-US" dirty="0"/>
            <a:t>SDoH</a:t>
          </a:r>
        </a:p>
      </dgm:t>
    </dgm:pt>
    <dgm:pt modelId="{54EC79F7-50F6-4BEE-9E2C-02DC4B206361}" type="parTrans" cxnId="{6BA2E6EE-1AB7-44F5-8FCC-48C850776642}">
      <dgm:prSet/>
      <dgm:spPr/>
      <dgm:t>
        <a:bodyPr/>
        <a:lstStyle/>
        <a:p>
          <a:endParaRPr lang="en-US"/>
        </a:p>
      </dgm:t>
    </dgm:pt>
    <dgm:pt modelId="{5C29F565-3C87-4059-A2FC-55F23650A1B1}" type="sibTrans" cxnId="{6BA2E6EE-1AB7-44F5-8FCC-48C850776642}">
      <dgm:prSet/>
      <dgm:spPr/>
      <dgm:t>
        <a:bodyPr/>
        <a:lstStyle/>
        <a:p>
          <a:endParaRPr lang="en-US"/>
        </a:p>
      </dgm:t>
    </dgm:pt>
    <dgm:pt modelId="{9D2212DE-8ADB-4863-A177-C6134D9E879F}">
      <dgm:prSet phldrT="[Text]"/>
      <dgm:spPr/>
      <dgm:t>
        <a:bodyPr/>
        <a:lstStyle/>
        <a:p>
          <a:r>
            <a:rPr lang="en-US" dirty="0"/>
            <a:t>Health equity</a:t>
          </a:r>
        </a:p>
      </dgm:t>
    </dgm:pt>
    <dgm:pt modelId="{BB2CC566-436A-4AE5-8200-7CB11B7BBCB0}" type="parTrans" cxnId="{4ADEF525-7192-4AB2-9903-7E04DB9D0F20}">
      <dgm:prSet/>
      <dgm:spPr/>
      <dgm:t>
        <a:bodyPr/>
        <a:lstStyle/>
        <a:p>
          <a:endParaRPr lang="en-US"/>
        </a:p>
      </dgm:t>
    </dgm:pt>
    <dgm:pt modelId="{032E11B0-CD8E-4E3E-A188-5157248A0D61}" type="sibTrans" cxnId="{4ADEF525-7192-4AB2-9903-7E04DB9D0F20}">
      <dgm:prSet/>
      <dgm:spPr/>
      <dgm:t>
        <a:bodyPr/>
        <a:lstStyle/>
        <a:p>
          <a:endParaRPr lang="en-US"/>
        </a:p>
      </dgm:t>
    </dgm:pt>
    <dgm:pt modelId="{089B4B6D-2FA7-41DF-9B60-2A225B5B90BD}">
      <dgm:prSet phldrT="[Text]"/>
      <dgm:spPr/>
      <dgm:t>
        <a:bodyPr/>
        <a:lstStyle/>
        <a:p>
          <a:r>
            <a:rPr lang="en-US" dirty="0"/>
            <a:t>SDoH</a:t>
          </a:r>
        </a:p>
      </dgm:t>
    </dgm:pt>
    <dgm:pt modelId="{661A0124-985A-45E0-B0B3-326D49DF9274}" type="parTrans" cxnId="{CF8FBCEB-A9C5-4F12-A1C0-23E6FC9C8420}">
      <dgm:prSet/>
      <dgm:spPr/>
      <dgm:t>
        <a:bodyPr/>
        <a:lstStyle/>
        <a:p>
          <a:endParaRPr lang="en-US"/>
        </a:p>
      </dgm:t>
    </dgm:pt>
    <dgm:pt modelId="{595F6435-66C1-48BC-BA25-4AB0F5F05CBE}" type="sibTrans" cxnId="{CF8FBCEB-A9C5-4F12-A1C0-23E6FC9C8420}">
      <dgm:prSet/>
      <dgm:spPr/>
      <dgm:t>
        <a:bodyPr/>
        <a:lstStyle/>
        <a:p>
          <a:endParaRPr lang="en-US"/>
        </a:p>
      </dgm:t>
    </dgm:pt>
    <dgm:pt modelId="{3835925A-50C7-481F-B514-9E5F525A7286}">
      <dgm:prSet phldrT="[Text]"/>
      <dgm:spPr/>
      <dgm:t>
        <a:bodyPr/>
        <a:lstStyle/>
        <a:p>
          <a:r>
            <a:rPr lang="en-US" dirty="0"/>
            <a:t>Health equity</a:t>
          </a:r>
        </a:p>
      </dgm:t>
    </dgm:pt>
    <dgm:pt modelId="{307A7B8D-95AC-4EFB-9652-21BE989F42AF}" type="parTrans" cxnId="{C5D23D23-2842-4CC4-9EF4-9A44497E6B88}">
      <dgm:prSet/>
      <dgm:spPr/>
      <dgm:t>
        <a:bodyPr/>
        <a:lstStyle/>
        <a:p>
          <a:endParaRPr lang="en-US"/>
        </a:p>
      </dgm:t>
    </dgm:pt>
    <dgm:pt modelId="{A66EE348-5DEF-4887-A776-186CFEFC4409}" type="sibTrans" cxnId="{C5D23D23-2842-4CC4-9EF4-9A44497E6B88}">
      <dgm:prSet/>
      <dgm:spPr/>
      <dgm:t>
        <a:bodyPr/>
        <a:lstStyle/>
        <a:p>
          <a:endParaRPr lang="en-US"/>
        </a:p>
      </dgm:t>
    </dgm:pt>
    <dgm:pt modelId="{1DB601C6-1BD1-4C19-B561-DA544688D438}">
      <dgm:prSet phldrT="[Text]"/>
      <dgm:spPr/>
      <dgm:t>
        <a:bodyPr/>
        <a:lstStyle/>
        <a:p>
          <a:r>
            <a:rPr lang="en-US" dirty="0"/>
            <a:t>Health equity</a:t>
          </a:r>
        </a:p>
      </dgm:t>
    </dgm:pt>
    <dgm:pt modelId="{97107560-1E25-4490-AD5B-E85896840334}" type="parTrans" cxnId="{FD5E8E45-5715-4598-9AC9-32046C3A58A0}">
      <dgm:prSet/>
      <dgm:spPr/>
      <dgm:t>
        <a:bodyPr/>
        <a:lstStyle/>
        <a:p>
          <a:endParaRPr lang="en-US"/>
        </a:p>
      </dgm:t>
    </dgm:pt>
    <dgm:pt modelId="{796952D3-AB0E-406B-BFB4-292D7075D62E}" type="sibTrans" cxnId="{FD5E8E45-5715-4598-9AC9-32046C3A58A0}">
      <dgm:prSet/>
      <dgm:spPr/>
      <dgm:t>
        <a:bodyPr/>
        <a:lstStyle/>
        <a:p>
          <a:endParaRPr lang="en-US"/>
        </a:p>
      </dgm:t>
    </dgm:pt>
    <dgm:pt modelId="{64E24BA4-E082-428A-B97C-223C6C5A000D}">
      <dgm:prSet phldrT="[Text]"/>
      <dgm:spPr/>
      <dgm:t>
        <a:bodyPr/>
        <a:lstStyle/>
        <a:p>
          <a:r>
            <a:rPr lang="en-US" dirty="0"/>
            <a:t>SDoH</a:t>
          </a:r>
        </a:p>
      </dgm:t>
    </dgm:pt>
    <dgm:pt modelId="{C8B386ED-7006-48D4-B9BA-78323167C549}" type="parTrans" cxnId="{87BB4769-D984-4539-8596-5A5592FBEA7A}">
      <dgm:prSet/>
      <dgm:spPr/>
      <dgm:t>
        <a:bodyPr/>
        <a:lstStyle/>
        <a:p>
          <a:endParaRPr lang="en-US"/>
        </a:p>
      </dgm:t>
    </dgm:pt>
    <dgm:pt modelId="{ED3B9F38-D7F3-446A-8339-05F4C924C2DA}" type="sibTrans" cxnId="{87BB4769-D984-4539-8596-5A5592FBEA7A}">
      <dgm:prSet/>
      <dgm:spPr/>
      <dgm:t>
        <a:bodyPr/>
        <a:lstStyle/>
        <a:p>
          <a:endParaRPr lang="en-US"/>
        </a:p>
      </dgm:t>
    </dgm:pt>
    <dgm:pt modelId="{B9B45D87-C396-4630-89DD-71CDB66E6FE9}">
      <dgm:prSet phldrT="[Text]"/>
      <dgm:spPr/>
      <dgm:t>
        <a:bodyPr/>
        <a:lstStyle/>
        <a:p>
          <a:r>
            <a:rPr lang="en-US" dirty="0"/>
            <a:t>SDoH</a:t>
          </a:r>
        </a:p>
      </dgm:t>
    </dgm:pt>
    <dgm:pt modelId="{BF6CC02B-57CA-4338-88DF-E022B2D75AAD}" type="parTrans" cxnId="{28D3CF41-FC5B-45B1-8F0E-5C7335E7431C}">
      <dgm:prSet/>
      <dgm:spPr/>
      <dgm:t>
        <a:bodyPr/>
        <a:lstStyle/>
        <a:p>
          <a:endParaRPr lang="en-US"/>
        </a:p>
      </dgm:t>
    </dgm:pt>
    <dgm:pt modelId="{5B1ACF64-5B28-436F-B8B2-0AD2AAE7430F}" type="sibTrans" cxnId="{28D3CF41-FC5B-45B1-8F0E-5C7335E7431C}">
      <dgm:prSet/>
      <dgm:spPr/>
      <dgm:t>
        <a:bodyPr/>
        <a:lstStyle/>
        <a:p>
          <a:endParaRPr lang="en-US"/>
        </a:p>
      </dgm:t>
    </dgm:pt>
    <dgm:pt modelId="{9063FC50-DAFE-4D61-A8FA-AA931C503A8F}">
      <dgm:prSet phldrT="[Text]"/>
      <dgm:spPr/>
      <dgm:t>
        <a:bodyPr/>
        <a:lstStyle/>
        <a:p>
          <a:r>
            <a:rPr lang="en-US" dirty="0"/>
            <a:t>Health equity</a:t>
          </a:r>
        </a:p>
        <a:p>
          <a:endParaRPr lang="en-US" dirty="0"/>
        </a:p>
      </dgm:t>
    </dgm:pt>
    <dgm:pt modelId="{4B6068D0-EC5A-4437-BA4C-D0BF515D82C8}" type="parTrans" cxnId="{D51BA02A-4C5F-4FA4-B75B-178A50B09455}">
      <dgm:prSet/>
      <dgm:spPr/>
      <dgm:t>
        <a:bodyPr/>
        <a:lstStyle/>
        <a:p>
          <a:endParaRPr lang="en-US"/>
        </a:p>
      </dgm:t>
    </dgm:pt>
    <dgm:pt modelId="{B1933EC6-CC17-478B-B998-77432C94B303}" type="sibTrans" cxnId="{D51BA02A-4C5F-4FA4-B75B-178A50B09455}">
      <dgm:prSet/>
      <dgm:spPr/>
      <dgm:t>
        <a:bodyPr/>
        <a:lstStyle/>
        <a:p>
          <a:endParaRPr lang="en-US"/>
        </a:p>
      </dgm:t>
    </dgm:pt>
    <dgm:pt modelId="{F6BF1C7E-1A84-4366-81ED-C5A109537049}">
      <dgm:prSet phldrT="[Text]"/>
      <dgm:spPr/>
      <dgm:t>
        <a:bodyPr/>
        <a:lstStyle/>
        <a:p>
          <a:r>
            <a:rPr lang="en-US" dirty="0"/>
            <a:t>Surveillance data</a:t>
          </a:r>
        </a:p>
      </dgm:t>
    </dgm:pt>
    <dgm:pt modelId="{8E906E62-3192-499F-BDE0-1EA873504017}" type="parTrans" cxnId="{D1573574-EB93-4293-A982-F9F8A18B7ACA}">
      <dgm:prSet/>
      <dgm:spPr/>
      <dgm:t>
        <a:bodyPr/>
        <a:lstStyle/>
        <a:p>
          <a:endParaRPr lang="en-US"/>
        </a:p>
      </dgm:t>
    </dgm:pt>
    <dgm:pt modelId="{75FD524C-12BF-4EC2-92D2-0ECCF721AA9C}" type="sibTrans" cxnId="{D1573574-EB93-4293-A982-F9F8A18B7ACA}">
      <dgm:prSet/>
      <dgm:spPr/>
      <dgm:t>
        <a:bodyPr/>
        <a:lstStyle/>
        <a:p>
          <a:endParaRPr lang="en-US"/>
        </a:p>
      </dgm:t>
    </dgm:pt>
    <dgm:pt modelId="{D9222AC6-AFFE-401D-90F7-63EE9203F013}">
      <dgm:prSet phldrT="[Text]"/>
      <dgm:spPr/>
      <dgm:t>
        <a:bodyPr/>
        <a:lstStyle/>
        <a:p>
          <a:r>
            <a:rPr lang="en-US" dirty="0"/>
            <a:t>Surveillance data</a:t>
          </a:r>
        </a:p>
      </dgm:t>
    </dgm:pt>
    <dgm:pt modelId="{DD2AE27D-0551-4D09-B56C-FA116478F549}" type="parTrans" cxnId="{A9C2C804-B9DA-4EFE-8A89-E8843BFB2854}">
      <dgm:prSet/>
      <dgm:spPr/>
      <dgm:t>
        <a:bodyPr/>
        <a:lstStyle/>
        <a:p>
          <a:endParaRPr lang="en-US"/>
        </a:p>
      </dgm:t>
    </dgm:pt>
    <dgm:pt modelId="{D3AC4AE1-5E57-4FB0-8CD8-BF5954E1E030}" type="sibTrans" cxnId="{A9C2C804-B9DA-4EFE-8A89-E8843BFB2854}">
      <dgm:prSet/>
      <dgm:spPr/>
      <dgm:t>
        <a:bodyPr/>
        <a:lstStyle/>
        <a:p>
          <a:endParaRPr lang="en-US"/>
        </a:p>
      </dgm:t>
    </dgm:pt>
    <dgm:pt modelId="{C0192DE7-C4AA-4274-86C0-D1D34FC0A2B0}" type="pres">
      <dgm:prSet presAssocID="{17B39FEF-E6D3-4C23-810D-41FD08CC7CA8}" presName="rootnode" presStyleCnt="0">
        <dgm:presLayoutVars>
          <dgm:chMax/>
          <dgm:chPref/>
          <dgm:dir/>
          <dgm:animLvl val="lvl"/>
        </dgm:presLayoutVars>
      </dgm:prSet>
      <dgm:spPr/>
      <dgm:t>
        <a:bodyPr/>
        <a:lstStyle/>
        <a:p>
          <a:endParaRPr lang="en-US"/>
        </a:p>
      </dgm:t>
    </dgm:pt>
    <dgm:pt modelId="{0376BD41-F527-4349-A514-87053B05F30A}" type="pres">
      <dgm:prSet presAssocID="{2B57C23C-3654-4EEE-A39A-5A534FD80193}" presName="composite" presStyleCnt="0"/>
      <dgm:spPr/>
    </dgm:pt>
    <dgm:pt modelId="{F1028BD7-DABA-4A7C-9276-05FE5A7BBD6D}" type="pres">
      <dgm:prSet presAssocID="{2B57C23C-3654-4EEE-A39A-5A534FD80193}" presName="LShape" presStyleLbl="alignNode1" presStyleIdx="0" presStyleCnt="7"/>
      <dgm:spPr/>
    </dgm:pt>
    <dgm:pt modelId="{666EF69B-803B-410F-967A-085BB5CD2F69}" type="pres">
      <dgm:prSet presAssocID="{2B57C23C-3654-4EEE-A39A-5A534FD80193}" presName="ParentText" presStyleLbl="revTx" presStyleIdx="0" presStyleCnt="4">
        <dgm:presLayoutVars>
          <dgm:chMax val="0"/>
          <dgm:chPref val="0"/>
          <dgm:bulletEnabled val="1"/>
        </dgm:presLayoutVars>
      </dgm:prSet>
      <dgm:spPr/>
      <dgm:t>
        <a:bodyPr/>
        <a:lstStyle/>
        <a:p>
          <a:endParaRPr lang="en-US"/>
        </a:p>
      </dgm:t>
    </dgm:pt>
    <dgm:pt modelId="{F907A420-583C-4E1A-ACEF-C162ACFD6269}" type="pres">
      <dgm:prSet presAssocID="{2B57C23C-3654-4EEE-A39A-5A534FD80193}" presName="Triangle" presStyleLbl="alignNode1" presStyleIdx="1" presStyleCnt="7"/>
      <dgm:spPr/>
    </dgm:pt>
    <dgm:pt modelId="{364C3788-5116-489F-BD05-6FBFA3DC4C1D}" type="pres">
      <dgm:prSet presAssocID="{17FC95E3-6D93-4017-BF4E-9C3360CFFCE5}" presName="sibTrans" presStyleCnt="0"/>
      <dgm:spPr/>
    </dgm:pt>
    <dgm:pt modelId="{C541AC24-57F0-4B37-9E03-FF2A8FCCBFC2}" type="pres">
      <dgm:prSet presAssocID="{17FC95E3-6D93-4017-BF4E-9C3360CFFCE5}" presName="space" presStyleCnt="0"/>
      <dgm:spPr/>
    </dgm:pt>
    <dgm:pt modelId="{2A47C8DB-C351-4764-A51E-BF1D0E495652}" type="pres">
      <dgm:prSet presAssocID="{CF218820-CFDF-4A84-ADA7-29F9C47C8E23}" presName="composite" presStyleCnt="0"/>
      <dgm:spPr/>
    </dgm:pt>
    <dgm:pt modelId="{B300E911-BB7A-45CF-A4AB-6F67F552F00A}" type="pres">
      <dgm:prSet presAssocID="{CF218820-CFDF-4A84-ADA7-29F9C47C8E23}" presName="LShape" presStyleLbl="alignNode1" presStyleIdx="2" presStyleCnt="7"/>
      <dgm:spPr/>
    </dgm:pt>
    <dgm:pt modelId="{3A621A73-DF65-4D7B-AAC9-9D7948849267}" type="pres">
      <dgm:prSet presAssocID="{CF218820-CFDF-4A84-ADA7-29F9C47C8E23}" presName="ParentText" presStyleLbl="revTx" presStyleIdx="1" presStyleCnt="4">
        <dgm:presLayoutVars>
          <dgm:chMax val="0"/>
          <dgm:chPref val="0"/>
          <dgm:bulletEnabled val="1"/>
        </dgm:presLayoutVars>
      </dgm:prSet>
      <dgm:spPr/>
      <dgm:t>
        <a:bodyPr/>
        <a:lstStyle/>
        <a:p>
          <a:endParaRPr lang="en-US"/>
        </a:p>
      </dgm:t>
    </dgm:pt>
    <dgm:pt modelId="{00F0B004-6F77-4C26-81D4-4E016D5CC64B}" type="pres">
      <dgm:prSet presAssocID="{CF218820-CFDF-4A84-ADA7-29F9C47C8E23}" presName="Triangle" presStyleLbl="alignNode1" presStyleIdx="3" presStyleCnt="7"/>
      <dgm:spPr/>
    </dgm:pt>
    <dgm:pt modelId="{0151C57C-9835-4F69-9E8A-13F6CD576BBE}" type="pres">
      <dgm:prSet presAssocID="{3B8AB620-AF43-4FC3-823F-71A6F49F1E9B}" presName="sibTrans" presStyleCnt="0"/>
      <dgm:spPr/>
    </dgm:pt>
    <dgm:pt modelId="{AD70655D-BAF9-4F4B-A10D-10A7FCFE90FA}" type="pres">
      <dgm:prSet presAssocID="{3B8AB620-AF43-4FC3-823F-71A6F49F1E9B}" presName="space" presStyleCnt="0"/>
      <dgm:spPr/>
    </dgm:pt>
    <dgm:pt modelId="{FDB15469-6449-4E4F-90BA-71669C2A9006}" type="pres">
      <dgm:prSet presAssocID="{3785DCBB-08F1-47BF-BD9A-10FDA43B35A3}" presName="composite" presStyleCnt="0"/>
      <dgm:spPr/>
    </dgm:pt>
    <dgm:pt modelId="{2AB7FE79-B831-4025-85C4-92D982863821}" type="pres">
      <dgm:prSet presAssocID="{3785DCBB-08F1-47BF-BD9A-10FDA43B35A3}" presName="LShape" presStyleLbl="alignNode1" presStyleIdx="4" presStyleCnt="7"/>
      <dgm:spPr/>
    </dgm:pt>
    <dgm:pt modelId="{F4E8C614-C91F-4811-B3AE-1F8D64B3A7CF}" type="pres">
      <dgm:prSet presAssocID="{3785DCBB-08F1-47BF-BD9A-10FDA43B35A3}" presName="ParentText" presStyleLbl="revTx" presStyleIdx="2" presStyleCnt="4">
        <dgm:presLayoutVars>
          <dgm:chMax val="0"/>
          <dgm:chPref val="0"/>
          <dgm:bulletEnabled val="1"/>
        </dgm:presLayoutVars>
      </dgm:prSet>
      <dgm:spPr/>
      <dgm:t>
        <a:bodyPr/>
        <a:lstStyle/>
        <a:p>
          <a:endParaRPr lang="en-US"/>
        </a:p>
      </dgm:t>
    </dgm:pt>
    <dgm:pt modelId="{278C45A2-33F4-4C21-8C91-7A538FCAA3F8}" type="pres">
      <dgm:prSet presAssocID="{3785DCBB-08F1-47BF-BD9A-10FDA43B35A3}" presName="Triangle" presStyleLbl="alignNode1" presStyleIdx="5" presStyleCnt="7"/>
      <dgm:spPr/>
    </dgm:pt>
    <dgm:pt modelId="{66F2AB6A-E413-4525-BA6F-C248E6866C18}" type="pres">
      <dgm:prSet presAssocID="{F576158C-F954-4D30-A484-1059E8347069}" presName="sibTrans" presStyleCnt="0"/>
      <dgm:spPr/>
    </dgm:pt>
    <dgm:pt modelId="{012A3C56-7BC3-4A97-9820-2854AA7E8E8A}" type="pres">
      <dgm:prSet presAssocID="{F576158C-F954-4D30-A484-1059E8347069}" presName="space" presStyleCnt="0"/>
      <dgm:spPr/>
    </dgm:pt>
    <dgm:pt modelId="{FD735393-36EE-477A-B236-93C568ACAEC3}" type="pres">
      <dgm:prSet presAssocID="{2D7E123D-3D44-4891-B443-42F60EA87858}" presName="composite" presStyleCnt="0"/>
      <dgm:spPr/>
    </dgm:pt>
    <dgm:pt modelId="{E1EAABC1-D264-441C-9472-DA6070283CB8}" type="pres">
      <dgm:prSet presAssocID="{2D7E123D-3D44-4891-B443-42F60EA87858}" presName="LShape" presStyleLbl="alignNode1" presStyleIdx="6" presStyleCnt="7"/>
      <dgm:spPr/>
    </dgm:pt>
    <dgm:pt modelId="{A529021D-3A53-484D-BFE8-A3E72E14AC42}" type="pres">
      <dgm:prSet presAssocID="{2D7E123D-3D44-4891-B443-42F60EA87858}" presName="ParentText" presStyleLbl="revTx" presStyleIdx="3" presStyleCnt="4">
        <dgm:presLayoutVars>
          <dgm:chMax val="0"/>
          <dgm:chPref val="0"/>
          <dgm:bulletEnabled val="1"/>
        </dgm:presLayoutVars>
      </dgm:prSet>
      <dgm:spPr/>
      <dgm:t>
        <a:bodyPr/>
        <a:lstStyle/>
        <a:p>
          <a:endParaRPr lang="en-US"/>
        </a:p>
      </dgm:t>
    </dgm:pt>
  </dgm:ptLst>
  <dgm:cxnLst>
    <dgm:cxn modelId="{C91DFB5F-C05D-477D-AE78-B811DEC3D3C9}" srcId="{2B57C23C-3654-4EEE-A39A-5A534FD80193}" destId="{EE519D7B-A507-4157-BB62-E78D259B41E4}" srcOrd="0" destOrd="0" parTransId="{DAF9D54B-D997-4EFE-8C0A-6C7498D1ADC6}" sibTransId="{26EEBF6D-55A7-46A1-A321-79DE4A80B424}"/>
    <dgm:cxn modelId="{1A78E2D2-15E8-4436-AA11-AA59A1CE0289}" type="presOf" srcId="{717ED9D1-A841-49AC-9F79-77E76EBB80F6}" destId="{666EF69B-803B-410F-967A-085BB5CD2F69}" srcOrd="0" destOrd="3" presId="urn:microsoft.com/office/officeart/2009/3/layout/StepUpProcess"/>
    <dgm:cxn modelId="{60F4EDBF-2FB5-4698-B7C4-68D6CA0432E0}" type="presOf" srcId="{2B57C23C-3654-4EEE-A39A-5A534FD80193}" destId="{666EF69B-803B-410F-967A-085BB5CD2F69}" srcOrd="0" destOrd="0" presId="urn:microsoft.com/office/officeart/2009/3/layout/StepUpProcess"/>
    <dgm:cxn modelId="{18009ABA-5C0F-44D7-97AE-3F4656662809}" srcId="{17B39FEF-E6D3-4C23-810D-41FD08CC7CA8}" destId="{CF218820-CFDF-4A84-ADA7-29F9C47C8E23}" srcOrd="1" destOrd="0" parTransId="{D4C25563-B195-4DE2-8113-461DE4702B47}" sibTransId="{3B8AB620-AF43-4FC3-823F-71A6F49F1E9B}"/>
    <dgm:cxn modelId="{B6AE22A5-FBF7-404B-AACE-515CA07CE1A4}" type="presOf" srcId="{3EC6718B-8A8E-4CA5-8D9B-707F9F90A4E7}" destId="{3A621A73-DF65-4D7B-AAC9-9D7948849267}" srcOrd="0" destOrd="1" presId="urn:microsoft.com/office/officeart/2009/3/layout/StepUpProcess"/>
    <dgm:cxn modelId="{D9408D25-7F42-44D2-A3F6-2A6FC1EFEEE3}" type="presOf" srcId="{D2B23F97-32D3-44BD-BF46-5DFFB9DD1A68}" destId="{A529021D-3A53-484D-BFE8-A3E72E14AC42}" srcOrd="0" destOrd="1" presId="urn:microsoft.com/office/officeart/2009/3/layout/StepUpProcess"/>
    <dgm:cxn modelId="{F22BFAF9-CEE9-4F12-BB8C-3459678978B7}" type="presOf" srcId="{EE519D7B-A507-4157-BB62-E78D259B41E4}" destId="{666EF69B-803B-410F-967A-085BB5CD2F69}" srcOrd="0" destOrd="1" presId="urn:microsoft.com/office/officeart/2009/3/layout/StepUpProcess"/>
    <dgm:cxn modelId="{D1573574-EB93-4293-A982-F9F8A18B7ACA}" srcId="{3785DCBB-08F1-47BF-BD9A-10FDA43B35A3}" destId="{F6BF1C7E-1A84-4366-81ED-C5A109537049}" srcOrd="2" destOrd="0" parTransId="{8E906E62-3192-499F-BDE0-1EA873504017}" sibTransId="{75FD524C-12BF-4EC2-92D2-0ECCF721AA9C}"/>
    <dgm:cxn modelId="{CF8FBCEB-A9C5-4F12-A1C0-23E6FC9C8420}" srcId="{3785DCBB-08F1-47BF-BD9A-10FDA43B35A3}" destId="{089B4B6D-2FA7-41DF-9B60-2A225B5B90BD}" srcOrd="3" destOrd="0" parTransId="{661A0124-985A-45E0-B0B3-326D49DF9274}" sibTransId="{595F6435-66C1-48BC-BA25-4AB0F5F05CBE}"/>
    <dgm:cxn modelId="{EDDE3E16-B157-444F-BA65-06FDE2BA20F0}" type="presOf" srcId="{089B4B6D-2FA7-41DF-9B60-2A225B5B90BD}" destId="{F4E8C614-C91F-4811-B3AE-1F8D64B3A7CF}" srcOrd="0" destOrd="4" presId="urn:microsoft.com/office/officeart/2009/3/layout/StepUpProcess"/>
    <dgm:cxn modelId="{146F91D8-F911-4A4C-B581-E9AE77E26ECC}" type="presOf" srcId="{3835925A-50C7-481F-B514-9E5F525A7286}" destId="{F4E8C614-C91F-4811-B3AE-1F8D64B3A7CF}" srcOrd="0" destOrd="5" presId="urn:microsoft.com/office/officeart/2009/3/layout/StepUpProcess"/>
    <dgm:cxn modelId="{D24E5A80-FF94-49F3-A757-505777A0FBCB}" srcId="{CF218820-CFDF-4A84-ADA7-29F9C47C8E23}" destId="{3EC6718B-8A8E-4CA5-8D9B-707F9F90A4E7}" srcOrd="0" destOrd="0" parTransId="{C3367473-9AC7-494B-96D5-718EAFC22438}" sibTransId="{3D612421-D58C-4486-B943-0B2FAC96ED6D}"/>
    <dgm:cxn modelId="{76CD6970-2030-43C7-889C-881632AE5758}" type="presOf" srcId="{3277CD75-B5D5-4F7B-84E0-99398E08565C}" destId="{A529021D-3A53-484D-BFE8-A3E72E14AC42}" srcOrd="0" destOrd="4" presId="urn:microsoft.com/office/officeart/2009/3/layout/StepUpProcess"/>
    <dgm:cxn modelId="{B5869E24-D07A-49FA-B910-B8CD85C3E027}" type="presOf" srcId="{AE8C9BAB-F665-4882-9064-E1B903135AB6}" destId="{666EF69B-803B-410F-967A-085BB5CD2F69}" srcOrd="0" destOrd="2" presId="urn:microsoft.com/office/officeart/2009/3/layout/StepUpProcess"/>
    <dgm:cxn modelId="{FD5E8E45-5715-4598-9AC9-32046C3A58A0}" srcId="{CF218820-CFDF-4A84-ADA7-29F9C47C8E23}" destId="{1DB601C6-1BD1-4C19-B561-DA544688D438}" srcOrd="3" destOrd="0" parTransId="{97107560-1E25-4490-AD5B-E85896840334}" sibTransId="{796952D3-AB0E-406B-BFB4-292D7075D62E}"/>
    <dgm:cxn modelId="{82150955-CA22-4626-87EA-0A073BCAABFB}" type="presOf" srcId="{17B39FEF-E6D3-4C23-810D-41FD08CC7CA8}" destId="{C0192DE7-C4AA-4274-86C0-D1D34FC0A2B0}" srcOrd="0" destOrd="0" presId="urn:microsoft.com/office/officeart/2009/3/layout/StepUpProcess"/>
    <dgm:cxn modelId="{C6F389D3-6387-4F9B-B31C-04F5C0582ED4}" type="presOf" srcId="{8A05F537-65BB-49D4-B494-1E44036DE5E6}" destId="{F4E8C614-C91F-4811-B3AE-1F8D64B3A7CF}" srcOrd="0" destOrd="1" presId="urn:microsoft.com/office/officeart/2009/3/layout/StepUpProcess"/>
    <dgm:cxn modelId="{B9B362F9-C0C4-46B9-9B89-BE02D86EA310}" type="presOf" srcId="{F7CD0D57-FFA2-413B-BC31-466CF60D13CB}" destId="{F4E8C614-C91F-4811-B3AE-1F8D64B3A7CF}" srcOrd="0" destOrd="2" presId="urn:microsoft.com/office/officeart/2009/3/layout/StepUpProcess"/>
    <dgm:cxn modelId="{56375430-CAB7-46F5-8E1C-411C6E933674}" type="presOf" srcId="{3785DCBB-08F1-47BF-BD9A-10FDA43B35A3}" destId="{F4E8C614-C91F-4811-B3AE-1F8D64B3A7CF}" srcOrd="0" destOrd="0" presId="urn:microsoft.com/office/officeart/2009/3/layout/StepUpProcess"/>
    <dgm:cxn modelId="{F94A0DE8-B553-4F1E-9B36-A99497C1F1AB}" type="presOf" srcId="{64E24BA4-E082-428A-B97C-223C6C5A000D}" destId="{3A621A73-DF65-4D7B-AAC9-9D7948849267}" srcOrd="0" destOrd="3" presId="urn:microsoft.com/office/officeart/2009/3/layout/StepUpProcess"/>
    <dgm:cxn modelId="{28D3CF41-FC5B-45B1-8F0E-5C7335E7431C}" srcId="{2B57C23C-3654-4EEE-A39A-5A534FD80193}" destId="{B9B45D87-C396-4630-89DD-71CDB66E6FE9}" srcOrd="3" destOrd="0" parTransId="{BF6CC02B-57CA-4338-88DF-E022B2D75AAD}" sibTransId="{5B1ACF64-5B28-436F-B8B2-0AD2AAE7430F}"/>
    <dgm:cxn modelId="{89476870-8B1E-4D2F-A74C-978EE4BBEC91}" srcId="{2D7E123D-3D44-4891-B443-42F60EA87858}" destId="{D2B23F97-32D3-44BD-BF46-5DFFB9DD1A68}" srcOrd="0" destOrd="0" parTransId="{FCAEAA62-FE4E-48DC-B59B-085B49BBC506}" sibTransId="{21D21A9D-4C84-49D8-9F87-76A5057D2419}"/>
    <dgm:cxn modelId="{43097CF4-C820-4BC9-B04C-2F09D7CF4CF5}" srcId="{2D7E123D-3D44-4891-B443-42F60EA87858}" destId="{6BF32515-D413-48C1-A0F2-C4D40DAD2DC0}" srcOrd="1" destOrd="0" parTransId="{D33F4414-EF06-4190-8C87-DE34A911E1B8}" sibTransId="{521BB34E-FC21-45A9-92BB-D19A3140F290}"/>
    <dgm:cxn modelId="{DAD781AA-B8D6-4EC1-A185-968662F9206D}" srcId="{2B57C23C-3654-4EEE-A39A-5A534FD80193}" destId="{AE8C9BAB-F665-4882-9064-E1B903135AB6}" srcOrd="1" destOrd="0" parTransId="{F40D9502-4E1E-41B1-91AA-2A70885FCC9F}" sibTransId="{B7E14418-E4A9-4B63-BDD7-D8412C3833A7}"/>
    <dgm:cxn modelId="{191C49D0-470E-49C5-BE49-F9E90B193752}" srcId="{17B39FEF-E6D3-4C23-810D-41FD08CC7CA8}" destId="{3785DCBB-08F1-47BF-BD9A-10FDA43B35A3}" srcOrd="2" destOrd="0" parTransId="{AC3BB6C0-A887-4F22-98F7-931C906FF1A4}" sibTransId="{F576158C-F954-4D30-A484-1059E8347069}"/>
    <dgm:cxn modelId="{784B9830-B46C-4FEF-9E2D-F7D1CB5E8EC3}" type="presOf" srcId="{D9222AC6-AFFE-401D-90F7-63EE9203F013}" destId="{A529021D-3A53-484D-BFE8-A3E72E14AC42}" srcOrd="0" destOrd="3" presId="urn:microsoft.com/office/officeart/2009/3/layout/StepUpProcess"/>
    <dgm:cxn modelId="{61E0B1BA-9A09-4BDE-9579-DF7F6D6F2931}" type="presOf" srcId="{B9B45D87-C396-4630-89DD-71CDB66E6FE9}" destId="{666EF69B-803B-410F-967A-085BB5CD2F69}" srcOrd="0" destOrd="4" presId="urn:microsoft.com/office/officeart/2009/3/layout/StepUpProcess"/>
    <dgm:cxn modelId="{D51BA02A-4C5F-4FA4-B75B-178A50B09455}" srcId="{2B57C23C-3654-4EEE-A39A-5A534FD80193}" destId="{9063FC50-DAFE-4D61-A8FA-AA931C503A8F}" srcOrd="4" destOrd="0" parTransId="{4B6068D0-EC5A-4437-BA4C-D0BF515D82C8}" sibTransId="{B1933EC6-CC17-478B-B998-77432C94B303}"/>
    <dgm:cxn modelId="{602EECB8-0439-43B7-95FF-6C7B9F5F2CEA}" srcId="{CF218820-CFDF-4A84-ADA7-29F9C47C8E23}" destId="{0EDD161B-56FE-49D1-B624-662FAD5B73DB}" srcOrd="1" destOrd="0" parTransId="{FC833F3C-FC8E-48D4-9614-954FAC4472AE}" sibTransId="{FD72A2D4-33F8-4982-B016-3FA454DE13CB}"/>
    <dgm:cxn modelId="{87BB4769-D984-4539-8596-5A5592FBEA7A}" srcId="{CF218820-CFDF-4A84-ADA7-29F9C47C8E23}" destId="{64E24BA4-E082-428A-B97C-223C6C5A000D}" srcOrd="2" destOrd="0" parTransId="{C8B386ED-7006-48D4-B9BA-78323167C549}" sibTransId="{ED3B9F38-D7F3-446A-8339-05F4C924C2DA}"/>
    <dgm:cxn modelId="{A9C2C804-B9DA-4EFE-8A89-E8843BFB2854}" srcId="{2D7E123D-3D44-4891-B443-42F60EA87858}" destId="{D9222AC6-AFFE-401D-90F7-63EE9203F013}" srcOrd="2" destOrd="0" parTransId="{DD2AE27D-0551-4D09-B56C-FA116478F549}" sibTransId="{D3AC4AE1-5E57-4FB0-8CD8-BF5954E1E030}"/>
    <dgm:cxn modelId="{6BA2E6EE-1AB7-44F5-8FCC-48C850776642}" srcId="{2D7E123D-3D44-4891-B443-42F60EA87858}" destId="{3277CD75-B5D5-4F7B-84E0-99398E08565C}" srcOrd="3" destOrd="0" parTransId="{54EC79F7-50F6-4BEE-9E2C-02DC4B206361}" sibTransId="{5C29F565-3C87-4059-A2FC-55F23650A1B1}"/>
    <dgm:cxn modelId="{761BEA6C-ED6B-4EF9-B155-29243A401153}" type="presOf" srcId="{F6BF1C7E-1A84-4366-81ED-C5A109537049}" destId="{F4E8C614-C91F-4811-B3AE-1F8D64B3A7CF}" srcOrd="0" destOrd="3" presId="urn:microsoft.com/office/officeart/2009/3/layout/StepUpProcess"/>
    <dgm:cxn modelId="{6E99A2E6-1FE8-4EBE-A932-7FECD2982EF5}" srcId="{3785DCBB-08F1-47BF-BD9A-10FDA43B35A3}" destId="{F7CD0D57-FFA2-413B-BC31-466CF60D13CB}" srcOrd="1" destOrd="0" parTransId="{80740EC1-9202-4F23-91EB-B992F5B942F6}" sibTransId="{64A5A6C2-E5CE-4ADF-9787-E77F30FC60F9}"/>
    <dgm:cxn modelId="{1883D3DB-2796-469A-8A93-0D4494994FC8}" type="presOf" srcId="{9D2212DE-8ADB-4863-A177-C6134D9E879F}" destId="{A529021D-3A53-484D-BFE8-A3E72E14AC42}" srcOrd="0" destOrd="5" presId="urn:microsoft.com/office/officeart/2009/3/layout/StepUpProcess"/>
    <dgm:cxn modelId="{C1F0B6DF-4CFB-4806-9202-1D935817763B}" type="presOf" srcId="{2D7E123D-3D44-4891-B443-42F60EA87858}" destId="{A529021D-3A53-484D-BFE8-A3E72E14AC42}" srcOrd="0" destOrd="0" presId="urn:microsoft.com/office/officeart/2009/3/layout/StepUpProcess"/>
    <dgm:cxn modelId="{A3ABBF22-F3A1-43D9-8EEC-A061832CBE62}" type="presOf" srcId="{9063FC50-DAFE-4D61-A8FA-AA931C503A8F}" destId="{666EF69B-803B-410F-967A-085BB5CD2F69}" srcOrd="0" destOrd="5" presId="urn:microsoft.com/office/officeart/2009/3/layout/StepUpProcess"/>
    <dgm:cxn modelId="{EDF0B570-1496-4A84-AF18-21B785A8B3A0}" srcId="{2B57C23C-3654-4EEE-A39A-5A534FD80193}" destId="{717ED9D1-A841-49AC-9F79-77E76EBB80F6}" srcOrd="2" destOrd="0" parTransId="{95F5E2CC-BDF3-4FD6-BD67-7F5DF73DD771}" sibTransId="{B50FC173-CA4B-4C9C-BBAE-51B759EBAD2F}"/>
    <dgm:cxn modelId="{C5D23D23-2842-4CC4-9EF4-9A44497E6B88}" srcId="{3785DCBB-08F1-47BF-BD9A-10FDA43B35A3}" destId="{3835925A-50C7-481F-B514-9E5F525A7286}" srcOrd="4" destOrd="0" parTransId="{307A7B8D-95AC-4EFB-9652-21BE989F42AF}" sibTransId="{A66EE348-5DEF-4887-A776-186CFEFC4409}"/>
    <dgm:cxn modelId="{C2E45F56-760D-44FF-ADD6-849B7B660A4A}" srcId="{17B39FEF-E6D3-4C23-810D-41FD08CC7CA8}" destId="{2B57C23C-3654-4EEE-A39A-5A534FD80193}" srcOrd="0" destOrd="0" parTransId="{44C5DE47-0305-403E-AA8F-D01B46B4B322}" sibTransId="{17FC95E3-6D93-4017-BF4E-9C3360CFFCE5}"/>
    <dgm:cxn modelId="{91DA8209-CE23-41F8-9C33-F69482485F4A}" type="presOf" srcId="{0EDD161B-56FE-49D1-B624-662FAD5B73DB}" destId="{3A621A73-DF65-4D7B-AAC9-9D7948849267}" srcOrd="0" destOrd="2" presId="urn:microsoft.com/office/officeart/2009/3/layout/StepUpProcess"/>
    <dgm:cxn modelId="{39380AC6-850C-443D-A3C3-D45687F4C6A5}" srcId="{17B39FEF-E6D3-4C23-810D-41FD08CC7CA8}" destId="{2D7E123D-3D44-4891-B443-42F60EA87858}" srcOrd="3" destOrd="0" parTransId="{EBA228BF-4E84-4B86-B296-36ECD35CFE13}" sibTransId="{D4302E17-EC64-496A-B39B-E5BBE9319D4A}"/>
    <dgm:cxn modelId="{C5D8DBB7-F5A6-45BC-8E06-38012F9C7129}" srcId="{3785DCBB-08F1-47BF-BD9A-10FDA43B35A3}" destId="{8A05F537-65BB-49D4-B494-1E44036DE5E6}" srcOrd="0" destOrd="0" parTransId="{93F479C3-C59F-4EAC-BBA1-F1F86DDC32CE}" sibTransId="{61D057F9-B90D-45D8-992D-EB0E71DA56D5}"/>
    <dgm:cxn modelId="{225DAE0D-9C2E-4862-BAEC-5297DE5EF356}" type="presOf" srcId="{CF218820-CFDF-4A84-ADA7-29F9C47C8E23}" destId="{3A621A73-DF65-4D7B-AAC9-9D7948849267}" srcOrd="0" destOrd="0" presId="urn:microsoft.com/office/officeart/2009/3/layout/StepUpProcess"/>
    <dgm:cxn modelId="{4ADEF525-7192-4AB2-9903-7E04DB9D0F20}" srcId="{2D7E123D-3D44-4891-B443-42F60EA87858}" destId="{9D2212DE-8ADB-4863-A177-C6134D9E879F}" srcOrd="4" destOrd="0" parTransId="{BB2CC566-436A-4AE5-8200-7CB11B7BBCB0}" sibTransId="{032E11B0-CD8E-4E3E-A188-5157248A0D61}"/>
    <dgm:cxn modelId="{F0EF064F-320B-46CB-A5FF-CE09B559BE67}" type="presOf" srcId="{6BF32515-D413-48C1-A0F2-C4D40DAD2DC0}" destId="{A529021D-3A53-484D-BFE8-A3E72E14AC42}" srcOrd="0" destOrd="2" presId="urn:microsoft.com/office/officeart/2009/3/layout/StepUpProcess"/>
    <dgm:cxn modelId="{7BE65B43-AD4B-4280-950D-79792C186D04}" type="presOf" srcId="{1DB601C6-1BD1-4C19-B561-DA544688D438}" destId="{3A621A73-DF65-4D7B-AAC9-9D7948849267}" srcOrd="0" destOrd="4" presId="urn:microsoft.com/office/officeart/2009/3/layout/StepUpProcess"/>
    <dgm:cxn modelId="{B33338AB-9707-4F8B-BD83-9ADD4F577346}" type="presParOf" srcId="{C0192DE7-C4AA-4274-86C0-D1D34FC0A2B0}" destId="{0376BD41-F527-4349-A514-87053B05F30A}" srcOrd="0" destOrd="0" presId="urn:microsoft.com/office/officeart/2009/3/layout/StepUpProcess"/>
    <dgm:cxn modelId="{9B732AC1-38A2-46C2-B7FC-BC614E59E089}" type="presParOf" srcId="{0376BD41-F527-4349-A514-87053B05F30A}" destId="{F1028BD7-DABA-4A7C-9276-05FE5A7BBD6D}" srcOrd="0" destOrd="0" presId="urn:microsoft.com/office/officeart/2009/3/layout/StepUpProcess"/>
    <dgm:cxn modelId="{45502137-96BE-44C2-8D33-70D42360E3C2}" type="presParOf" srcId="{0376BD41-F527-4349-A514-87053B05F30A}" destId="{666EF69B-803B-410F-967A-085BB5CD2F69}" srcOrd="1" destOrd="0" presId="urn:microsoft.com/office/officeart/2009/3/layout/StepUpProcess"/>
    <dgm:cxn modelId="{616091B7-0B15-48A2-8928-0F26C5BE6E83}" type="presParOf" srcId="{0376BD41-F527-4349-A514-87053B05F30A}" destId="{F907A420-583C-4E1A-ACEF-C162ACFD6269}" srcOrd="2" destOrd="0" presId="urn:microsoft.com/office/officeart/2009/3/layout/StepUpProcess"/>
    <dgm:cxn modelId="{A8A16120-FF9C-4813-89C3-59FB6CD3EA12}" type="presParOf" srcId="{C0192DE7-C4AA-4274-86C0-D1D34FC0A2B0}" destId="{364C3788-5116-489F-BD05-6FBFA3DC4C1D}" srcOrd="1" destOrd="0" presId="urn:microsoft.com/office/officeart/2009/3/layout/StepUpProcess"/>
    <dgm:cxn modelId="{146C5118-B24B-4048-8735-F18957783A04}" type="presParOf" srcId="{364C3788-5116-489F-BD05-6FBFA3DC4C1D}" destId="{C541AC24-57F0-4B37-9E03-FF2A8FCCBFC2}" srcOrd="0" destOrd="0" presId="urn:microsoft.com/office/officeart/2009/3/layout/StepUpProcess"/>
    <dgm:cxn modelId="{4B3433A5-916C-4282-A9B9-03C7D1B09AFF}" type="presParOf" srcId="{C0192DE7-C4AA-4274-86C0-D1D34FC0A2B0}" destId="{2A47C8DB-C351-4764-A51E-BF1D0E495652}" srcOrd="2" destOrd="0" presId="urn:microsoft.com/office/officeart/2009/3/layout/StepUpProcess"/>
    <dgm:cxn modelId="{26603769-A2E5-4DFA-81E2-5B95393F1492}" type="presParOf" srcId="{2A47C8DB-C351-4764-A51E-BF1D0E495652}" destId="{B300E911-BB7A-45CF-A4AB-6F67F552F00A}" srcOrd="0" destOrd="0" presId="urn:microsoft.com/office/officeart/2009/3/layout/StepUpProcess"/>
    <dgm:cxn modelId="{BD61EF7A-F15A-4DC1-AC74-14D5C1329C8A}" type="presParOf" srcId="{2A47C8DB-C351-4764-A51E-BF1D0E495652}" destId="{3A621A73-DF65-4D7B-AAC9-9D7948849267}" srcOrd="1" destOrd="0" presId="urn:microsoft.com/office/officeart/2009/3/layout/StepUpProcess"/>
    <dgm:cxn modelId="{40411C25-7C4E-4DDD-B229-2B63A1270995}" type="presParOf" srcId="{2A47C8DB-C351-4764-A51E-BF1D0E495652}" destId="{00F0B004-6F77-4C26-81D4-4E016D5CC64B}" srcOrd="2" destOrd="0" presId="urn:microsoft.com/office/officeart/2009/3/layout/StepUpProcess"/>
    <dgm:cxn modelId="{6695150A-7C68-48F3-AC95-8C4011A4474E}" type="presParOf" srcId="{C0192DE7-C4AA-4274-86C0-D1D34FC0A2B0}" destId="{0151C57C-9835-4F69-9E8A-13F6CD576BBE}" srcOrd="3" destOrd="0" presId="urn:microsoft.com/office/officeart/2009/3/layout/StepUpProcess"/>
    <dgm:cxn modelId="{66E35610-D6AD-4777-868E-C39AA7BA9618}" type="presParOf" srcId="{0151C57C-9835-4F69-9E8A-13F6CD576BBE}" destId="{AD70655D-BAF9-4F4B-A10D-10A7FCFE90FA}" srcOrd="0" destOrd="0" presId="urn:microsoft.com/office/officeart/2009/3/layout/StepUpProcess"/>
    <dgm:cxn modelId="{210E779D-F124-4C9D-B658-D65E725B7287}" type="presParOf" srcId="{C0192DE7-C4AA-4274-86C0-D1D34FC0A2B0}" destId="{FDB15469-6449-4E4F-90BA-71669C2A9006}" srcOrd="4" destOrd="0" presId="urn:microsoft.com/office/officeart/2009/3/layout/StepUpProcess"/>
    <dgm:cxn modelId="{3E1E42D8-4D9E-422A-8389-07189AC07790}" type="presParOf" srcId="{FDB15469-6449-4E4F-90BA-71669C2A9006}" destId="{2AB7FE79-B831-4025-85C4-92D982863821}" srcOrd="0" destOrd="0" presId="urn:microsoft.com/office/officeart/2009/3/layout/StepUpProcess"/>
    <dgm:cxn modelId="{8F016B69-EB70-48B0-94BA-CDCEC189F4E8}" type="presParOf" srcId="{FDB15469-6449-4E4F-90BA-71669C2A9006}" destId="{F4E8C614-C91F-4811-B3AE-1F8D64B3A7CF}" srcOrd="1" destOrd="0" presId="urn:microsoft.com/office/officeart/2009/3/layout/StepUpProcess"/>
    <dgm:cxn modelId="{37BFF600-70D5-4CA1-8C28-8FEB4032C7C6}" type="presParOf" srcId="{FDB15469-6449-4E4F-90BA-71669C2A9006}" destId="{278C45A2-33F4-4C21-8C91-7A538FCAA3F8}" srcOrd="2" destOrd="0" presId="urn:microsoft.com/office/officeart/2009/3/layout/StepUpProcess"/>
    <dgm:cxn modelId="{FDA8461A-E9C5-4F80-853C-262BD038A9B3}" type="presParOf" srcId="{C0192DE7-C4AA-4274-86C0-D1D34FC0A2B0}" destId="{66F2AB6A-E413-4525-BA6F-C248E6866C18}" srcOrd="5" destOrd="0" presId="urn:microsoft.com/office/officeart/2009/3/layout/StepUpProcess"/>
    <dgm:cxn modelId="{F10483EE-8ABF-45EF-9D27-576711757711}" type="presParOf" srcId="{66F2AB6A-E413-4525-BA6F-C248E6866C18}" destId="{012A3C56-7BC3-4A97-9820-2854AA7E8E8A}" srcOrd="0" destOrd="0" presId="urn:microsoft.com/office/officeart/2009/3/layout/StepUpProcess"/>
    <dgm:cxn modelId="{43E07E54-9E33-4E07-8406-5B33EC6C32E1}" type="presParOf" srcId="{C0192DE7-C4AA-4274-86C0-D1D34FC0A2B0}" destId="{FD735393-36EE-477A-B236-93C568ACAEC3}" srcOrd="6" destOrd="0" presId="urn:microsoft.com/office/officeart/2009/3/layout/StepUpProcess"/>
    <dgm:cxn modelId="{FD92A94B-7E32-43D3-90F0-A1D7C6CA07EE}" type="presParOf" srcId="{FD735393-36EE-477A-B236-93C568ACAEC3}" destId="{E1EAABC1-D264-441C-9472-DA6070283CB8}" srcOrd="0" destOrd="0" presId="urn:microsoft.com/office/officeart/2009/3/layout/StepUpProcess"/>
    <dgm:cxn modelId="{27CAEF5D-C59E-4ABD-9C18-4BA8270C0D4F}" type="presParOf" srcId="{FD735393-36EE-477A-B236-93C568ACAEC3}" destId="{A529021D-3A53-484D-BFE8-A3E72E14AC42}"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B39FEF-E6D3-4C23-810D-41FD08CC7CA8}"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2B57C23C-3654-4EEE-A39A-5A534FD80193}">
      <dgm:prSet phldrT="[Text]"/>
      <dgm:spPr/>
      <dgm:t>
        <a:bodyPr/>
        <a:lstStyle/>
        <a:p>
          <a:r>
            <a:rPr lang="en-US" b="1" dirty="0"/>
            <a:t>Evaluation metrics</a:t>
          </a:r>
        </a:p>
      </dgm:t>
    </dgm:pt>
    <dgm:pt modelId="{44C5DE47-0305-403E-AA8F-D01B46B4B322}" type="parTrans" cxnId="{C2E45F56-760D-44FF-ADD6-849B7B660A4A}">
      <dgm:prSet/>
      <dgm:spPr/>
      <dgm:t>
        <a:bodyPr/>
        <a:lstStyle/>
        <a:p>
          <a:endParaRPr lang="en-US"/>
        </a:p>
      </dgm:t>
    </dgm:pt>
    <dgm:pt modelId="{17FC95E3-6D93-4017-BF4E-9C3360CFFCE5}" type="sibTrans" cxnId="{C2E45F56-760D-44FF-ADD6-849B7B660A4A}">
      <dgm:prSet/>
      <dgm:spPr/>
      <dgm:t>
        <a:bodyPr/>
        <a:lstStyle/>
        <a:p>
          <a:endParaRPr lang="en-US"/>
        </a:p>
      </dgm:t>
    </dgm:pt>
    <dgm:pt modelId="{093C5A3A-D49B-427D-836C-05FF235728BB}">
      <dgm:prSet phldrT="[Text]"/>
      <dgm:spPr/>
      <dgm:t>
        <a:bodyPr/>
        <a:lstStyle/>
        <a:p>
          <a:r>
            <a:rPr lang="en-US" dirty="0"/>
            <a:t>Programmatic outputs</a:t>
          </a:r>
        </a:p>
      </dgm:t>
    </dgm:pt>
    <dgm:pt modelId="{805E596C-C1EF-4A3C-9AE4-E3440EC748BC}" type="parTrans" cxnId="{D184B22C-9DBD-474D-BFD8-26464A2889AA}">
      <dgm:prSet/>
      <dgm:spPr/>
      <dgm:t>
        <a:bodyPr/>
        <a:lstStyle/>
        <a:p>
          <a:endParaRPr lang="en-US"/>
        </a:p>
      </dgm:t>
    </dgm:pt>
    <dgm:pt modelId="{47B1C0B4-C5E9-4DA0-ABCF-68D843CB2F40}" type="sibTrans" cxnId="{D184B22C-9DBD-474D-BFD8-26464A2889AA}">
      <dgm:prSet/>
      <dgm:spPr/>
      <dgm:t>
        <a:bodyPr/>
        <a:lstStyle/>
        <a:p>
          <a:endParaRPr lang="en-US"/>
        </a:p>
      </dgm:t>
    </dgm:pt>
    <dgm:pt modelId="{CF218820-CFDF-4A84-ADA7-29F9C47C8E23}">
      <dgm:prSet phldrT="[Text]"/>
      <dgm:spPr/>
      <dgm:t>
        <a:bodyPr/>
        <a:lstStyle/>
        <a:p>
          <a:r>
            <a:rPr lang="en-US" b="1" dirty="0"/>
            <a:t>SDoH</a:t>
          </a:r>
        </a:p>
      </dgm:t>
    </dgm:pt>
    <dgm:pt modelId="{D4C25563-B195-4DE2-8113-461DE4702B47}" type="parTrans" cxnId="{18009ABA-5C0F-44D7-97AE-3F4656662809}">
      <dgm:prSet/>
      <dgm:spPr/>
      <dgm:t>
        <a:bodyPr/>
        <a:lstStyle/>
        <a:p>
          <a:endParaRPr lang="en-US"/>
        </a:p>
      </dgm:t>
    </dgm:pt>
    <dgm:pt modelId="{3B8AB620-AF43-4FC3-823F-71A6F49F1E9B}" type="sibTrans" cxnId="{18009ABA-5C0F-44D7-97AE-3F4656662809}">
      <dgm:prSet/>
      <dgm:spPr/>
      <dgm:t>
        <a:bodyPr/>
        <a:lstStyle/>
        <a:p>
          <a:endParaRPr lang="en-US"/>
        </a:p>
      </dgm:t>
    </dgm:pt>
    <dgm:pt modelId="{3EC6718B-8A8E-4CA5-8D9B-707F9F90A4E7}">
      <dgm:prSet phldrT="[Text]"/>
      <dgm:spPr/>
      <dgm:t>
        <a:bodyPr/>
        <a:lstStyle/>
        <a:p>
          <a:r>
            <a:rPr lang="en-US" dirty="0"/>
            <a:t>Public health surveillance data</a:t>
          </a:r>
        </a:p>
      </dgm:t>
    </dgm:pt>
    <dgm:pt modelId="{C3367473-9AC7-494B-96D5-718EAFC22438}" type="parTrans" cxnId="{D24E5A80-FF94-49F3-A757-505777A0FBCB}">
      <dgm:prSet/>
      <dgm:spPr/>
      <dgm:t>
        <a:bodyPr/>
        <a:lstStyle/>
        <a:p>
          <a:endParaRPr lang="en-US"/>
        </a:p>
      </dgm:t>
    </dgm:pt>
    <dgm:pt modelId="{3D612421-D58C-4486-B943-0B2FAC96ED6D}" type="sibTrans" cxnId="{D24E5A80-FF94-49F3-A757-505777A0FBCB}">
      <dgm:prSet/>
      <dgm:spPr/>
      <dgm:t>
        <a:bodyPr/>
        <a:lstStyle/>
        <a:p>
          <a:endParaRPr lang="en-US"/>
        </a:p>
      </dgm:t>
    </dgm:pt>
    <dgm:pt modelId="{52AFD191-F395-43BB-94B6-42FCFBB061DD}">
      <dgm:prSet phldrT="[Text]"/>
      <dgm:spPr/>
      <dgm:t>
        <a:bodyPr/>
        <a:lstStyle/>
        <a:p>
          <a:r>
            <a:rPr lang="en-US" dirty="0"/>
            <a:t>Health outcomes </a:t>
          </a:r>
        </a:p>
      </dgm:t>
    </dgm:pt>
    <dgm:pt modelId="{1B813DF6-663D-4FA5-9359-5D52D826F397}" type="parTrans" cxnId="{3D570FBC-E8AE-4DAE-89EA-BBA340C17CCA}">
      <dgm:prSet/>
      <dgm:spPr/>
      <dgm:t>
        <a:bodyPr/>
        <a:lstStyle/>
        <a:p>
          <a:endParaRPr lang="en-US"/>
        </a:p>
      </dgm:t>
    </dgm:pt>
    <dgm:pt modelId="{1CA3456D-F875-4154-B09C-F742FC6ED984}" type="sibTrans" cxnId="{3D570FBC-E8AE-4DAE-89EA-BBA340C17CCA}">
      <dgm:prSet/>
      <dgm:spPr/>
      <dgm:t>
        <a:bodyPr/>
        <a:lstStyle/>
        <a:p>
          <a:endParaRPr lang="en-US"/>
        </a:p>
      </dgm:t>
    </dgm:pt>
    <dgm:pt modelId="{3785DCBB-08F1-47BF-BD9A-10FDA43B35A3}">
      <dgm:prSet phldrT="[Text]"/>
      <dgm:spPr/>
      <dgm:t>
        <a:bodyPr/>
        <a:lstStyle/>
        <a:p>
          <a:r>
            <a:rPr lang="en-US" b="1" dirty="0"/>
            <a:t>Health equity </a:t>
          </a:r>
        </a:p>
      </dgm:t>
    </dgm:pt>
    <dgm:pt modelId="{AC3BB6C0-A887-4F22-98F7-931C906FF1A4}" type="parTrans" cxnId="{191C49D0-470E-49C5-BE49-F9E90B193752}">
      <dgm:prSet/>
      <dgm:spPr/>
      <dgm:t>
        <a:bodyPr/>
        <a:lstStyle/>
        <a:p>
          <a:endParaRPr lang="en-US"/>
        </a:p>
      </dgm:t>
    </dgm:pt>
    <dgm:pt modelId="{F576158C-F954-4D30-A484-1059E8347069}" type="sibTrans" cxnId="{191C49D0-470E-49C5-BE49-F9E90B193752}">
      <dgm:prSet/>
      <dgm:spPr/>
      <dgm:t>
        <a:bodyPr/>
        <a:lstStyle/>
        <a:p>
          <a:endParaRPr lang="en-US"/>
        </a:p>
      </dgm:t>
    </dgm:pt>
    <dgm:pt modelId="{8A05F537-65BB-49D4-B494-1E44036DE5E6}">
      <dgm:prSet phldrT="[Text]"/>
      <dgm:spPr/>
      <dgm:t>
        <a:bodyPr/>
        <a:lstStyle/>
        <a:p>
          <a:r>
            <a:rPr lang="en-US" dirty="0" smtClean="0"/>
            <a:t>Public health surveillance data</a:t>
          </a:r>
          <a:endParaRPr lang="en-US" dirty="0"/>
        </a:p>
      </dgm:t>
    </dgm:pt>
    <dgm:pt modelId="{93F479C3-C59F-4EAC-BBA1-F1F86DDC32CE}" type="parTrans" cxnId="{C5D8DBB7-F5A6-45BC-8E06-38012F9C7129}">
      <dgm:prSet/>
      <dgm:spPr/>
      <dgm:t>
        <a:bodyPr/>
        <a:lstStyle/>
        <a:p>
          <a:endParaRPr lang="en-US"/>
        </a:p>
      </dgm:t>
    </dgm:pt>
    <dgm:pt modelId="{61D057F9-B90D-45D8-992D-EB0E71DA56D5}" type="sibTrans" cxnId="{C5D8DBB7-F5A6-45BC-8E06-38012F9C7129}">
      <dgm:prSet/>
      <dgm:spPr/>
      <dgm:t>
        <a:bodyPr/>
        <a:lstStyle/>
        <a:p>
          <a:endParaRPr lang="en-US"/>
        </a:p>
      </dgm:t>
    </dgm:pt>
    <dgm:pt modelId="{F7CD0D57-FFA2-413B-BC31-466CF60D13CB}">
      <dgm:prSet phldrT="[Text]"/>
      <dgm:spPr/>
      <dgm:t>
        <a:bodyPr/>
        <a:lstStyle/>
        <a:p>
          <a:r>
            <a:rPr lang="en-US" dirty="0"/>
            <a:t>Mortality data*</a:t>
          </a:r>
        </a:p>
      </dgm:t>
    </dgm:pt>
    <dgm:pt modelId="{80740EC1-9202-4F23-91EB-B992F5B942F6}" type="parTrans" cxnId="{6E99A2E6-1FE8-4EBE-A932-7FECD2982EF5}">
      <dgm:prSet/>
      <dgm:spPr/>
      <dgm:t>
        <a:bodyPr/>
        <a:lstStyle/>
        <a:p>
          <a:endParaRPr lang="en-US"/>
        </a:p>
      </dgm:t>
    </dgm:pt>
    <dgm:pt modelId="{64A5A6C2-E5CE-4ADF-9787-E77F30FC60F9}" type="sibTrans" cxnId="{6E99A2E6-1FE8-4EBE-A932-7FECD2982EF5}">
      <dgm:prSet/>
      <dgm:spPr/>
      <dgm:t>
        <a:bodyPr/>
        <a:lstStyle/>
        <a:p>
          <a:endParaRPr lang="en-US"/>
        </a:p>
      </dgm:t>
    </dgm:pt>
    <dgm:pt modelId="{BE2274BD-83F1-4289-9237-FC0880875A0C}">
      <dgm:prSet phldrT="[Text]"/>
      <dgm:spPr/>
      <dgm:t>
        <a:bodyPr/>
        <a:lstStyle/>
        <a:p>
          <a:r>
            <a:rPr lang="en-US" dirty="0"/>
            <a:t>Short-term</a:t>
          </a:r>
        </a:p>
      </dgm:t>
    </dgm:pt>
    <dgm:pt modelId="{65A65174-D7A9-4E20-A774-D0A76CF194BE}" type="parTrans" cxnId="{9CEDA56B-8A4F-42AE-BCCA-59B82AE8548E}">
      <dgm:prSet/>
      <dgm:spPr/>
      <dgm:t>
        <a:bodyPr/>
        <a:lstStyle/>
        <a:p>
          <a:endParaRPr lang="en-US"/>
        </a:p>
      </dgm:t>
    </dgm:pt>
    <dgm:pt modelId="{C5E39E08-F36B-45E8-B348-02B96D80EA8B}" type="sibTrans" cxnId="{9CEDA56B-8A4F-42AE-BCCA-59B82AE8548E}">
      <dgm:prSet/>
      <dgm:spPr/>
      <dgm:t>
        <a:bodyPr/>
        <a:lstStyle/>
        <a:p>
          <a:endParaRPr lang="en-US"/>
        </a:p>
      </dgm:t>
    </dgm:pt>
    <dgm:pt modelId="{5DD35E45-67DD-4B79-9712-3990E51974EC}">
      <dgm:prSet phldrT="[Text]"/>
      <dgm:spPr/>
      <dgm:t>
        <a:bodyPr/>
        <a:lstStyle/>
        <a:p>
          <a:r>
            <a:rPr lang="en-US" dirty="0"/>
            <a:t>Long-term</a:t>
          </a:r>
        </a:p>
      </dgm:t>
    </dgm:pt>
    <dgm:pt modelId="{D9658A90-8DAC-4D13-A285-3CCEE858B511}" type="parTrans" cxnId="{6EEC82FC-7484-4524-9EAE-9227C3D5B056}">
      <dgm:prSet/>
      <dgm:spPr/>
      <dgm:t>
        <a:bodyPr/>
        <a:lstStyle/>
        <a:p>
          <a:endParaRPr lang="en-US"/>
        </a:p>
      </dgm:t>
    </dgm:pt>
    <dgm:pt modelId="{4C3E1F22-94EC-4097-ABF8-221EC0CF1C14}" type="sibTrans" cxnId="{6EEC82FC-7484-4524-9EAE-9227C3D5B056}">
      <dgm:prSet/>
      <dgm:spPr/>
      <dgm:t>
        <a:bodyPr/>
        <a:lstStyle/>
        <a:p>
          <a:endParaRPr lang="en-US"/>
        </a:p>
      </dgm:t>
    </dgm:pt>
    <dgm:pt modelId="{52FE5337-901B-4BB2-BB48-546D7DF9BDE0}">
      <dgm:prSet phldrT="[Text]"/>
      <dgm:spPr/>
      <dgm:t>
        <a:bodyPr/>
        <a:lstStyle/>
        <a:p>
          <a:r>
            <a:rPr lang="en-US" dirty="0"/>
            <a:t>Multiple years likely needed</a:t>
          </a:r>
        </a:p>
      </dgm:t>
    </dgm:pt>
    <dgm:pt modelId="{2CA76F55-1813-4274-8D8A-46B7CA917079}" type="parTrans" cxnId="{44961F69-4B65-4A2D-874D-4AD93099D67C}">
      <dgm:prSet/>
      <dgm:spPr/>
      <dgm:t>
        <a:bodyPr/>
        <a:lstStyle/>
        <a:p>
          <a:endParaRPr lang="en-US"/>
        </a:p>
      </dgm:t>
    </dgm:pt>
    <dgm:pt modelId="{C4351BFB-250E-4E48-AA5D-1420FEBA27E3}" type="sibTrans" cxnId="{44961F69-4B65-4A2D-874D-4AD93099D67C}">
      <dgm:prSet/>
      <dgm:spPr/>
      <dgm:t>
        <a:bodyPr/>
        <a:lstStyle/>
        <a:p>
          <a:endParaRPr lang="en-US"/>
        </a:p>
      </dgm:t>
    </dgm:pt>
    <dgm:pt modelId="{B78BA9DB-49D9-4B3E-9807-ECA9B8C221BD}">
      <dgm:prSet phldrT="[Text]"/>
      <dgm:spPr/>
      <dgm:t>
        <a:bodyPr/>
        <a:lstStyle/>
        <a:p>
          <a:r>
            <a:rPr lang="en-US" dirty="0"/>
            <a:t>Challenges and needs</a:t>
          </a:r>
        </a:p>
      </dgm:t>
    </dgm:pt>
    <dgm:pt modelId="{779E36E2-F2C0-4865-A9FE-D715CEFA2F59}" type="parTrans" cxnId="{11A84CCE-3AE7-46BB-98AC-E02517EA4F22}">
      <dgm:prSet/>
      <dgm:spPr/>
      <dgm:t>
        <a:bodyPr/>
        <a:lstStyle/>
        <a:p>
          <a:endParaRPr lang="en-US"/>
        </a:p>
      </dgm:t>
    </dgm:pt>
    <dgm:pt modelId="{A57AD7BA-BA6E-4162-98F7-50EC91F96019}" type="sibTrans" cxnId="{11A84CCE-3AE7-46BB-98AC-E02517EA4F22}">
      <dgm:prSet/>
      <dgm:spPr/>
      <dgm:t>
        <a:bodyPr/>
        <a:lstStyle/>
        <a:p>
          <a:endParaRPr lang="en-US"/>
        </a:p>
      </dgm:t>
    </dgm:pt>
    <dgm:pt modelId="{87C125CA-2CF5-45E1-AEEC-5FD4DB42A411}">
      <dgm:prSet phldrT="[Text]"/>
      <dgm:spPr/>
      <dgm:t>
        <a:bodyPr/>
        <a:lstStyle/>
        <a:p>
          <a:r>
            <a:rPr lang="en-US" dirty="0"/>
            <a:t>Census data</a:t>
          </a:r>
        </a:p>
      </dgm:t>
    </dgm:pt>
    <dgm:pt modelId="{0010110F-34D3-470A-A12B-399127AE1C94}" type="parTrans" cxnId="{8FA06970-C1CE-417D-A4C6-7E94A20BB774}">
      <dgm:prSet/>
      <dgm:spPr/>
      <dgm:t>
        <a:bodyPr/>
        <a:lstStyle/>
        <a:p>
          <a:endParaRPr lang="en-US"/>
        </a:p>
      </dgm:t>
    </dgm:pt>
    <dgm:pt modelId="{C391959B-88BE-49E8-A1AB-B1D64BF75E2A}" type="sibTrans" cxnId="{8FA06970-C1CE-417D-A4C6-7E94A20BB774}">
      <dgm:prSet/>
      <dgm:spPr/>
      <dgm:t>
        <a:bodyPr/>
        <a:lstStyle/>
        <a:p>
          <a:endParaRPr lang="en-US"/>
        </a:p>
      </dgm:t>
    </dgm:pt>
    <dgm:pt modelId="{38525624-1674-4455-BC12-FFF228D1BCBA}">
      <dgm:prSet phldrT="[Text]"/>
      <dgm:spPr/>
      <dgm:t>
        <a:bodyPr/>
        <a:lstStyle/>
        <a:p>
          <a:r>
            <a:rPr lang="en-US" b="1" dirty="0"/>
            <a:t>Additional data</a:t>
          </a:r>
        </a:p>
      </dgm:t>
    </dgm:pt>
    <dgm:pt modelId="{655EBCF7-0801-4DFE-AEB3-85EF516D835D}" type="parTrans" cxnId="{0F97911C-3458-4627-A539-8AA70709F90B}">
      <dgm:prSet/>
      <dgm:spPr/>
      <dgm:t>
        <a:bodyPr/>
        <a:lstStyle/>
        <a:p>
          <a:endParaRPr lang="en-US"/>
        </a:p>
      </dgm:t>
    </dgm:pt>
    <dgm:pt modelId="{84D5E491-2A1A-42F7-B560-45E7BF89C06B}" type="sibTrans" cxnId="{0F97911C-3458-4627-A539-8AA70709F90B}">
      <dgm:prSet/>
      <dgm:spPr/>
      <dgm:t>
        <a:bodyPr/>
        <a:lstStyle/>
        <a:p>
          <a:endParaRPr lang="en-US"/>
        </a:p>
      </dgm:t>
    </dgm:pt>
    <dgm:pt modelId="{1DD96ED3-385D-4E43-ACD2-33CC33C8BBDC}">
      <dgm:prSet phldrT="[Text]"/>
      <dgm:spPr/>
      <dgm:t>
        <a:bodyPr/>
        <a:lstStyle/>
        <a:p>
          <a:r>
            <a:rPr lang="en-US" dirty="0"/>
            <a:t>CHNA data</a:t>
          </a:r>
        </a:p>
      </dgm:t>
    </dgm:pt>
    <dgm:pt modelId="{6BC6B4DF-C35D-4F7B-9D73-4B3062442D19}" type="parTrans" cxnId="{8A917F47-5222-465E-B96B-B23E6C553BA4}">
      <dgm:prSet/>
      <dgm:spPr/>
      <dgm:t>
        <a:bodyPr/>
        <a:lstStyle/>
        <a:p>
          <a:endParaRPr lang="en-US"/>
        </a:p>
      </dgm:t>
    </dgm:pt>
    <dgm:pt modelId="{9D077408-CF8A-431B-96AD-48CEC786D2B2}" type="sibTrans" cxnId="{8A917F47-5222-465E-B96B-B23E6C553BA4}">
      <dgm:prSet/>
      <dgm:spPr/>
      <dgm:t>
        <a:bodyPr/>
        <a:lstStyle/>
        <a:p>
          <a:endParaRPr lang="en-US"/>
        </a:p>
      </dgm:t>
    </dgm:pt>
    <dgm:pt modelId="{01685B5D-41BF-4622-9BA3-BF0380A849BD}">
      <dgm:prSet phldrT="[Text]"/>
      <dgm:spPr/>
      <dgm:t>
        <a:bodyPr/>
        <a:lstStyle/>
        <a:p>
          <a:r>
            <a:rPr lang="en-US" dirty="0"/>
            <a:t>Healthcare system </a:t>
          </a:r>
          <a:r>
            <a:rPr lang="en-US" dirty="0" smtClean="0"/>
            <a:t>data (e.g. readmission, new dx, etc.)</a:t>
          </a:r>
          <a:endParaRPr lang="en-US" dirty="0"/>
        </a:p>
      </dgm:t>
    </dgm:pt>
    <dgm:pt modelId="{B06ACA6B-3351-4504-BD02-00F078451BBD}" type="parTrans" cxnId="{685A096D-553D-41BB-A21C-6CB7FC69516C}">
      <dgm:prSet/>
      <dgm:spPr/>
      <dgm:t>
        <a:bodyPr/>
        <a:lstStyle/>
        <a:p>
          <a:endParaRPr lang="en-US"/>
        </a:p>
      </dgm:t>
    </dgm:pt>
    <dgm:pt modelId="{DDCA3E39-C3D0-4FFA-AEE5-093A6AC998E8}" type="sibTrans" cxnId="{685A096D-553D-41BB-A21C-6CB7FC69516C}">
      <dgm:prSet/>
      <dgm:spPr/>
      <dgm:t>
        <a:bodyPr/>
        <a:lstStyle/>
        <a:p>
          <a:endParaRPr lang="en-US"/>
        </a:p>
      </dgm:t>
    </dgm:pt>
    <dgm:pt modelId="{6402E455-78D2-43A5-9D0B-2F31E5BA9361}">
      <dgm:prSet phldrT="[Text]"/>
      <dgm:spPr/>
      <dgm:t>
        <a:bodyPr/>
        <a:lstStyle/>
        <a:p>
          <a:r>
            <a:rPr lang="en-US" dirty="0"/>
            <a:t>ESSENCE data</a:t>
          </a:r>
        </a:p>
      </dgm:t>
    </dgm:pt>
    <dgm:pt modelId="{92D90EE7-E20A-4D71-BD4A-97920DDEBE7E}" type="parTrans" cxnId="{364B252B-2419-437B-B884-4900AB34E05E}">
      <dgm:prSet/>
      <dgm:spPr/>
      <dgm:t>
        <a:bodyPr/>
        <a:lstStyle/>
        <a:p>
          <a:endParaRPr lang="en-US"/>
        </a:p>
      </dgm:t>
    </dgm:pt>
    <dgm:pt modelId="{5DFCE62B-8CF4-4E57-AC1D-C7E5950E08C1}" type="sibTrans" cxnId="{364B252B-2419-437B-B884-4900AB34E05E}">
      <dgm:prSet/>
      <dgm:spPr/>
      <dgm:t>
        <a:bodyPr/>
        <a:lstStyle/>
        <a:p>
          <a:endParaRPr lang="en-US"/>
        </a:p>
      </dgm:t>
    </dgm:pt>
    <dgm:pt modelId="{6D607AF6-D865-42C5-9069-ACA88DB0D56A}" type="pres">
      <dgm:prSet presAssocID="{17B39FEF-E6D3-4C23-810D-41FD08CC7CA8}" presName="linear" presStyleCnt="0">
        <dgm:presLayoutVars>
          <dgm:animLvl val="lvl"/>
          <dgm:resizeHandles val="exact"/>
        </dgm:presLayoutVars>
      </dgm:prSet>
      <dgm:spPr/>
      <dgm:t>
        <a:bodyPr/>
        <a:lstStyle/>
        <a:p>
          <a:endParaRPr lang="en-US"/>
        </a:p>
      </dgm:t>
    </dgm:pt>
    <dgm:pt modelId="{A88FF66A-402D-43A3-A61F-FFF895FB51B6}" type="pres">
      <dgm:prSet presAssocID="{2B57C23C-3654-4EEE-A39A-5A534FD80193}" presName="parentText" presStyleLbl="node1" presStyleIdx="0" presStyleCnt="4" custLinFactNeighborX="3114" custLinFactNeighborY="-10940">
        <dgm:presLayoutVars>
          <dgm:chMax val="0"/>
          <dgm:bulletEnabled val="1"/>
        </dgm:presLayoutVars>
      </dgm:prSet>
      <dgm:spPr/>
      <dgm:t>
        <a:bodyPr/>
        <a:lstStyle/>
        <a:p>
          <a:endParaRPr lang="en-US"/>
        </a:p>
      </dgm:t>
    </dgm:pt>
    <dgm:pt modelId="{87CCD72E-FE21-41D9-9F65-43BBF2566804}" type="pres">
      <dgm:prSet presAssocID="{2B57C23C-3654-4EEE-A39A-5A534FD80193}" presName="childText" presStyleLbl="revTx" presStyleIdx="0" presStyleCnt="4">
        <dgm:presLayoutVars>
          <dgm:bulletEnabled val="1"/>
        </dgm:presLayoutVars>
      </dgm:prSet>
      <dgm:spPr/>
      <dgm:t>
        <a:bodyPr/>
        <a:lstStyle/>
        <a:p>
          <a:endParaRPr lang="en-US"/>
        </a:p>
      </dgm:t>
    </dgm:pt>
    <dgm:pt modelId="{C5CE8290-F20D-4932-99CC-A84397F6E515}" type="pres">
      <dgm:prSet presAssocID="{CF218820-CFDF-4A84-ADA7-29F9C47C8E23}" presName="parentText" presStyleLbl="node1" presStyleIdx="1" presStyleCnt="4">
        <dgm:presLayoutVars>
          <dgm:chMax val="0"/>
          <dgm:bulletEnabled val="1"/>
        </dgm:presLayoutVars>
      </dgm:prSet>
      <dgm:spPr/>
      <dgm:t>
        <a:bodyPr/>
        <a:lstStyle/>
        <a:p>
          <a:endParaRPr lang="en-US"/>
        </a:p>
      </dgm:t>
    </dgm:pt>
    <dgm:pt modelId="{8C5014FD-DABD-4344-B12E-B0BB5BA15F72}" type="pres">
      <dgm:prSet presAssocID="{CF218820-CFDF-4A84-ADA7-29F9C47C8E23}" presName="childText" presStyleLbl="revTx" presStyleIdx="1" presStyleCnt="4">
        <dgm:presLayoutVars>
          <dgm:bulletEnabled val="1"/>
        </dgm:presLayoutVars>
      </dgm:prSet>
      <dgm:spPr/>
      <dgm:t>
        <a:bodyPr/>
        <a:lstStyle/>
        <a:p>
          <a:endParaRPr lang="en-US"/>
        </a:p>
      </dgm:t>
    </dgm:pt>
    <dgm:pt modelId="{8A86B697-704B-4AD4-B125-B71744E9F3A8}" type="pres">
      <dgm:prSet presAssocID="{3785DCBB-08F1-47BF-BD9A-10FDA43B35A3}" presName="parentText" presStyleLbl="node1" presStyleIdx="2" presStyleCnt="4">
        <dgm:presLayoutVars>
          <dgm:chMax val="0"/>
          <dgm:bulletEnabled val="1"/>
        </dgm:presLayoutVars>
      </dgm:prSet>
      <dgm:spPr/>
      <dgm:t>
        <a:bodyPr/>
        <a:lstStyle/>
        <a:p>
          <a:endParaRPr lang="en-US"/>
        </a:p>
      </dgm:t>
    </dgm:pt>
    <dgm:pt modelId="{CAD95F57-A583-471D-A5D8-0D165992E829}" type="pres">
      <dgm:prSet presAssocID="{3785DCBB-08F1-47BF-BD9A-10FDA43B35A3}" presName="childText" presStyleLbl="revTx" presStyleIdx="2" presStyleCnt="4">
        <dgm:presLayoutVars>
          <dgm:bulletEnabled val="1"/>
        </dgm:presLayoutVars>
      </dgm:prSet>
      <dgm:spPr/>
      <dgm:t>
        <a:bodyPr/>
        <a:lstStyle/>
        <a:p>
          <a:endParaRPr lang="en-US"/>
        </a:p>
      </dgm:t>
    </dgm:pt>
    <dgm:pt modelId="{EDD4674A-FF32-41F6-B9F1-7975CC92D441}" type="pres">
      <dgm:prSet presAssocID="{38525624-1674-4455-BC12-FFF228D1BCBA}" presName="parentText" presStyleLbl="node1" presStyleIdx="3" presStyleCnt="4">
        <dgm:presLayoutVars>
          <dgm:chMax val="0"/>
          <dgm:bulletEnabled val="1"/>
        </dgm:presLayoutVars>
      </dgm:prSet>
      <dgm:spPr/>
      <dgm:t>
        <a:bodyPr/>
        <a:lstStyle/>
        <a:p>
          <a:endParaRPr lang="en-US"/>
        </a:p>
      </dgm:t>
    </dgm:pt>
    <dgm:pt modelId="{09CA1384-B3E9-4A6F-B098-B2C56250FC49}" type="pres">
      <dgm:prSet presAssocID="{38525624-1674-4455-BC12-FFF228D1BCBA}" presName="childText" presStyleLbl="revTx" presStyleIdx="3" presStyleCnt="4">
        <dgm:presLayoutVars>
          <dgm:bulletEnabled val="1"/>
        </dgm:presLayoutVars>
      </dgm:prSet>
      <dgm:spPr/>
      <dgm:t>
        <a:bodyPr/>
        <a:lstStyle/>
        <a:p>
          <a:endParaRPr lang="en-US"/>
        </a:p>
      </dgm:t>
    </dgm:pt>
  </dgm:ptLst>
  <dgm:cxnLst>
    <dgm:cxn modelId="{8FA06970-C1CE-417D-A4C6-7E94A20BB774}" srcId="{CF218820-CFDF-4A84-ADA7-29F9C47C8E23}" destId="{87C125CA-2CF5-45E1-AEEC-5FD4DB42A411}" srcOrd="0" destOrd="0" parTransId="{0010110F-34D3-470A-A12B-399127AE1C94}" sibTransId="{C391959B-88BE-49E8-A1AB-B1D64BF75E2A}"/>
    <dgm:cxn modelId="{2C7FF422-69EA-4E8B-B5A1-8E092B008F79}" type="presOf" srcId="{B78BA9DB-49D9-4B3E-9807-ECA9B8C221BD}" destId="{87CCD72E-FE21-41D9-9F65-43BBF2566804}" srcOrd="0" destOrd="4" presId="urn:microsoft.com/office/officeart/2005/8/layout/vList2"/>
    <dgm:cxn modelId="{685A096D-553D-41BB-A21C-6CB7FC69516C}" srcId="{38525624-1674-4455-BC12-FFF228D1BCBA}" destId="{01685B5D-41BF-4622-9BA3-BF0380A849BD}" srcOrd="1" destOrd="0" parTransId="{B06ACA6B-3351-4504-BD02-00F078451BBD}" sibTransId="{DDCA3E39-C3D0-4FFA-AEE5-093A6AC998E8}"/>
    <dgm:cxn modelId="{D184B22C-9DBD-474D-BFD8-26464A2889AA}" srcId="{2B57C23C-3654-4EEE-A39A-5A534FD80193}" destId="{093C5A3A-D49B-427D-836C-05FF235728BB}" srcOrd="0" destOrd="0" parTransId="{805E596C-C1EF-4A3C-9AE4-E3440EC748BC}" sibTransId="{47B1C0B4-C5E9-4DA0-ABCF-68D843CB2F40}"/>
    <dgm:cxn modelId="{F39AB615-3DB6-482C-B0B4-76C0EF6617C9}" type="presOf" srcId="{CF218820-CFDF-4A84-ADA7-29F9C47C8E23}" destId="{C5CE8290-F20D-4932-99CC-A84397F6E515}" srcOrd="0" destOrd="0" presId="urn:microsoft.com/office/officeart/2005/8/layout/vList2"/>
    <dgm:cxn modelId="{0F97911C-3458-4627-A539-8AA70709F90B}" srcId="{17B39FEF-E6D3-4C23-810D-41FD08CC7CA8}" destId="{38525624-1674-4455-BC12-FFF228D1BCBA}" srcOrd="3" destOrd="0" parTransId="{655EBCF7-0801-4DFE-AEB3-85EF516D835D}" sibTransId="{84D5E491-2A1A-42F7-B560-45E7BF89C06B}"/>
    <dgm:cxn modelId="{32EF45EA-826A-4E20-908E-3AB6A85C9A6B}" type="presOf" srcId="{BE2274BD-83F1-4289-9237-FC0880875A0C}" destId="{87CCD72E-FE21-41D9-9F65-43BBF2566804}" srcOrd="0" destOrd="2" presId="urn:microsoft.com/office/officeart/2005/8/layout/vList2"/>
    <dgm:cxn modelId="{364B252B-2419-437B-B884-4900AB34E05E}" srcId="{38525624-1674-4455-BC12-FFF228D1BCBA}" destId="{6402E455-78D2-43A5-9D0B-2F31E5BA9361}" srcOrd="2" destOrd="0" parTransId="{92D90EE7-E20A-4D71-BD4A-97920DDEBE7E}" sibTransId="{5DFCE62B-8CF4-4E57-AC1D-C7E5950E08C1}"/>
    <dgm:cxn modelId="{ADE358BF-97F8-4049-A31C-D29DE88B14E3}" type="presOf" srcId="{F7CD0D57-FFA2-413B-BC31-466CF60D13CB}" destId="{CAD95F57-A583-471D-A5D8-0D165992E829}" srcOrd="0" destOrd="1" presId="urn:microsoft.com/office/officeart/2005/8/layout/vList2"/>
    <dgm:cxn modelId="{2B71FFC7-B02B-49AE-953B-983C1808BDB7}" type="presOf" srcId="{01685B5D-41BF-4622-9BA3-BF0380A849BD}" destId="{09CA1384-B3E9-4A6F-B098-B2C56250FC49}" srcOrd="0" destOrd="1" presId="urn:microsoft.com/office/officeart/2005/8/layout/vList2"/>
    <dgm:cxn modelId="{44961F69-4B65-4A2D-874D-4AD93099D67C}" srcId="{F7CD0D57-FFA2-413B-BC31-466CF60D13CB}" destId="{52FE5337-901B-4BB2-BB48-546D7DF9BDE0}" srcOrd="0" destOrd="0" parTransId="{2CA76F55-1813-4274-8D8A-46B7CA917079}" sibTransId="{C4351BFB-250E-4E48-AA5D-1420FEBA27E3}"/>
    <dgm:cxn modelId="{6EEC82FC-7484-4524-9EAE-9227C3D5B056}" srcId="{52AFD191-F395-43BB-94B6-42FCFBB061DD}" destId="{5DD35E45-67DD-4B79-9712-3990E51974EC}" srcOrd="1" destOrd="0" parTransId="{D9658A90-8DAC-4D13-A285-3CCEE858B511}" sibTransId="{4C3E1F22-94EC-4097-ABF8-221EC0CF1C14}"/>
    <dgm:cxn modelId="{DEA172AA-7857-4B0A-A154-4999C81DDAC3}" type="presOf" srcId="{3785DCBB-08F1-47BF-BD9A-10FDA43B35A3}" destId="{8A86B697-704B-4AD4-B125-B71744E9F3A8}" srcOrd="0" destOrd="0" presId="urn:microsoft.com/office/officeart/2005/8/layout/vList2"/>
    <dgm:cxn modelId="{A2A47776-FEFB-4917-974A-A325D0D13E78}" type="presOf" srcId="{38525624-1674-4455-BC12-FFF228D1BCBA}" destId="{EDD4674A-FF32-41F6-B9F1-7975CC92D441}" srcOrd="0" destOrd="0" presId="urn:microsoft.com/office/officeart/2005/8/layout/vList2"/>
    <dgm:cxn modelId="{130C1F5E-8CFC-49CD-8BAF-F40EA7F4460F}" type="presOf" srcId="{6402E455-78D2-43A5-9D0B-2F31E5BA9361}" destId="{09CA1384-B3E9-4A6F-B098-B2C56250FC49}" srcOrd="0" destOrd="2" presId="urn:microsoft.com/office/officeart/2005/8/layout/vList2"/>
    <dgm:cxn modelId="{7F0167F5-807A-4873-9B51-852AB85411F7}" type="presOf" srcId="{17B39FEF-E6D3-4C23-810D-41FD08CC7CA8}" destId="{6D607AF6-D865-42C5-9069-ACA88DB0D56A}" srcOrd="0" destOrd="0" presId="urn:microsoft.com/office/officeart/2005/8/layout/vList2"/>
    <dgm:cxn modelId="{191C49D0-470E-49C5-BE49-F9E90B193752}" srcId="{17B39FEF-E6D3-4C23-810D-41FD08CC7CA8}" destId="{3785DCBB-08F1-47BF-BD9A-10FDA43B35A3}" srcOrd="2" destOrd="0" parTransId="{AC3BB6C0-A887-4F22-98F7-931C906FF1A4}" sibTransId="{F576158C-F954-4D30-A484-1059E8347069}"/>
    <dgm:cxn modelId="{3D570FBC-E8AE-4DAE-89EA-BBA340C17CCA}" srcId="{2B57C23C-3654-4EEE-A39A-5A534FD80193}" destId="{52AFD191-F395-43BB-94B6-42FCFBB061DD}" srcOrd="1" destOrd="0" parTransId="{1B813DF6-663D-4FA5-9359-5D52D826F397}" sibTransId="{1CA3456D-F875-4154-B09C-F742FC6ED984}"/>
    <dgm:cxn modelId="{6621B578-BC7D-49EA-AF6A-F91EE9D3FB32}" type="presOf" srcId="{8A05F537-65BB-49D4-B494-1E44036DE5E6}" destId="{CAD95F57-A583-471D-A5D8-0D165992E829}" srcOrd="0" destOrd="0" presId="urn:microsoft.com/office/officeart/2005/8/layout/vList2"/>
    <dgm:cxn modelId="{C5D8DBB7-F5A6-45BC-8E06-38012F9C7129}" srcId="{3785DCBB-08F1-47BF-BD9A-10FDA43B35A3}" destId="{8A05F537-65BB-49D4-B494-1E44036DE5E6}" srcOrd="0" destOrd="0" parTransId="{93F479C3-C59F-4EAC-BBA1-F1F86DDC32CE}" sibTransId="{61D057F9-B90D-45D8-992D-EB0E71DA56D5}"/>
    <dgm:cxn modelId="{FF9BFF13-23A3-4915-9994-7AC60A58F2DD}" type="presOf" srcId="{52FE5337-901B-4BB2-BB48-546D7DF9BDE0}" destId="{CAD95F57-A583-471D-A5D8-0D165992E829}" srcOrd="0" destOrd="2" presId="urn:microsoft.com/office/officeart/2005/8/layout/vList2"/>
    <dgm:cxn modelId="{8A917F47-5222-465E-B96B-B23E6C553BA4}" srcId="{38525624-1674-4455-BC12-FFF228D1BCBA}" destId="{1DD96ED3-385D-4E43-ACD2-33CC33C8BBDC}" srcOrd="0" destOrd="0" parTransId="{6BC6B4DF-C35D-4F7B-9D73-4B3062442D19}" sibTransId="{9D077408-CF8A-431B-96AD-48CEC786D2B2}"/>
    <dgm:cxn modelId="{ED099AD7-7825-4455-A9C2-9D541378F60D}" type="presOf" srcId="{87C125CA-2CF5-45E1-AEEC-5FD4DB42A411}" destId="{8C5014FD-DABD-4344-B12E-B0BB5BA15F72}" srcOrd="0" destOrd="0" presId="urn:microsoft.com/office/officeart/2005/8/layout/vList2"/>
    <dgm:cxn modelId="{6E99A2E6-1FE8-4EBE-A932-7FECD2982EF5}" srcId="{3785DCBB-08F1-47BF-BD9A-10FDA43B35A3}" destId="{F7CD0D57-FFA2-413B-BC31-466CF60D13CB}" srcOrd="1" destOrd="0" parTransId="{80740EC1-9202-4F23-91EB-B992F5B942F6}" sibTransId="{64A5A6C2-E5CE-4ADF-9787-E77F30FC60F9}"/>
    <dgm:cxn modelId="{C86EF2D0-FD0E-4CB7-9426-FC3EF9F2A885}" type="presOf" srcId="{093C5A3A-D49B-427D-836C-05FF235728BB}" destId="{87CCD72E-FE21-41D9-9F65-43BBF2566804}" srcOrd="0" destOrd="0" presId="urn:microsoft.com/office/officeart/2005/8/layout/vList2"/>
    <dgm:cxn modelId="{49BA4C69-3E13-41FC-A447-A92325CA48E6}" type="presOf" srcId="{1DD96ED3-385D-4E43-ACD2-33CC33C8BBDC}" destId="{09CA1384-B3E9-4A6F-B098-B2C56250FC49}" srcOrd="0" destOrd="0" presId="urn:microsoft.com/office/officeart/2005/8/layout/vList2"/>
    <dgm:cxn modelId="{18009ABA-5C0F-44D7-97AE-3F4656662809}" srcId="{17B39FEF-E6D3-4C23-810D-41FD08CC7CA8}" destId="{CF218820-CFDF-4A84-ADA7-29F9C47C8E23}" srcOrd="1" destOrd="0" parTransId="{D4C25563-B195-4DE2-8113-461DE4702B47}" sibTransId="{3B8AB620-AF43-4FC3-823F-71A6F49F1E9B}"/>
    <dgm:cxn modelId="{C2E45F56-760D-44FF-ADD6-849B7B660A4A}" srcId="{17B39FEF-E6D3-4C23-810D-41FD08CC7CA8}" destId="{2B57C23C-3654-4EEE-A39A-5A534FD80193}" srcOrd="0" destOrd="0" parTransId="{44C5DE47-0305-403E-AA8F-D01B46B4B322}" sibTransId="{17FC95E3-6D93-4017-BF4E-9C3360CFFCE5}"/>
    <dgm:cxn modelId="{11A84CCE-3AE7-46BB-98AC-E02517EA4F22}" srcId="{2B57C23C-3654-4EEE-A39A-5A534FD80193}" destId="{B78BA9DB-49D9-4B3E-9807-ECA9B8C221BD}" srcOrd="2" destOrd="0" parTransId="{779E36E2-F2C0-4865-A9FE-D715CEFA2F59}" sibTransId="{A57AD7BA-BA6E-4162-98F7-50EC91F96019}"/>
    <dgm:cxn modelId="{445D1F0C-4A85-48CB-9187-A3BA1E13B342}" type="presOf" srcId="{3EC6718B-8A8E-4CA5-8D9B-707F9F90A4E7}" destId="{8C5014FD-DABD-4344-B12E-B0BB5BA15F72}" srcOrd="0" destOrd="1" presId="urn:microsoft.com/office/officeart/2005/8/layout/vList2"/>
    <dgm:cxn modelId="{E81414DA-E93F-49DB-A426-F30606F952D7}" type="presOf" srcId="{52AFD191-F395-43BB-94B6-42FCFBB061DD}" destId="{87CCD72E-FE21-41D9-9F65-43BBF2566804}" srcOrd="0" destOrd="1" presId="urn:microsoft.com/office/officeart/2005/8/layout/vList2"/>
    <dgm:cxn modelId="{441B34BD-8FB3-4BA1-9223-A5640FD2073B}" type="presOf" srcId="{5DD35E45-67DD-4B79-9712-3990E51974EC}" destId="{87CCD72E-FE21-41D9-9F65-43BBF2566804}" srcOrd="0" destOrd="3" presId="urn:microsoft.com/office/officeart/2005/8/layout/vList2"/>
    <dgm:cxn modelId="{9CEDA56B-8A4F-42AE-BCCA-59B82AE8548E}" srcId="{52AFD191-F395-43BB-94B6-42FCFBB061DD}" destId="{BE2274BD-83F1-4289-9237-FC0880875A0C}" srcOrd="0" destOrd="0" parTransId="{65A65174-D7A9-4E20-A774-D0A76CF194BE}" sibTransId="{C5E39E08-F36B-45E8-B348-02B96D80EA8B}"/>
    <dgm:cxn modelId="{4414CF38-3916-4A91-8C3A-00CE90218870}" type="presOf" srcId="{2B57C23C-3654-4EEE-A39A-5A534FD80193}" destId="{A88FF66A-402D-43A3-A61F-FFF895FB51B6}" srcOrd="0" destOrd="0" presId="urn:microsoft.com/office/officeart/2005/8/layout/vList2"/>
    <dgm:cxn modelId="{D24E5A80-FF94-49F3-A757-505777A0FBCB}" srcId="{CF218820-CFDF-4A84-ADA7-29F9C47C8E23}" destId="{3EC6718B-8A8E-4CA5-8D9B-707F9F90A4E7}" srcOrd="1" destOrd="0" parTransId="{C3367473-9AC7-494B-96D5-718EAFC22438}" sibTransId="{3D612421-D58C-4486-B943-0B2FAC96ED6D}"/>
    <dgm:cxn modelId="{EB8B12EA-D2C0-4B46-939C-336FE4C21712}" type="presParOf" srcId="{6D607AF6-D865-42C5-9069-ACA88DB0D56A}" destId="{A88FF66A-402D-43A3-A61F-FFF895FB51B6}" srcOrd="0" destOrd="0" presId="urn:microsoft.com/office/officeart/2005/8/layout/vList2"/>
    <dgm:cxn modelId="{B2F0FD4D-52A6-4D87-958C-6940176778FC}" type="presParOf" srcId="{6D607AF6-D865-42C5-9069-ACA88DB0D56A}" destId="{87CCD72E-FE21-41D9-9F65-43BBF2566804}" srcOrd="1" destOrd="0" presId="urn:microsoft.com/office/officeart/2005/8/layout/vList2"/>
    <dgm:cxn modelId="{A1134B0A-E0CC-437D-B232-587AC5EB21CB}" type="presParOf" srcId="{6D607AF6-D865-42C5-9069-ACA88DB0D56A}" destId="{C5CE8290-F20D-4932-99CC-A84397F6E515}" srcOrd="2" destOrd="0" presId="urn:microsoft.com/office/officeart/2005/8/layout/vList2"/>
    <dgm:cxn modelId="{5DAC2583-00EE-4CCE-BDF4-F6F6421A30F6}" type="presParOf" srcId="{6D607AF6-D865-42C5-9069-ACA88DB0D56A}" destId="{8C5014FD-DABD-4344-B12E-B0BB5BA15F72}" srcOrd="3" destOrd="0" presId="urn:microsoft.com/office/officeart/2005/8/layout/vList2"/>
    <dgm:cxn modelId="{6B6D7CF0-4318-4D09-9780-59EEE5B86023}" type="presParOf" srcId="{6D607AF6-D865-42C5-9069-ACA88DB0D56A}" destId="{8A86B697-704B-4AD4-B125-B71744E9F3A8}" srcOrd="4" destOrd="0" presId="urn:microsoft.com/office/officeart/2005/8/layout/vList2"/>
    <dgm:cxn modelId="{162832AC-59D2-4712-89D0-B2247B86A076}" type="presParOf" srcId="{6D607AF6-D865-42C5-9069-ACA88DB0D56A}" destId="{CAD95F57-A583-471D-A5D8-0D165992E829}" srcOrd="5" destOrd="0" presId="urn:microsoft.com/office/officeart/2005/8/layout/vList2"/>
    <dgm:cxn modelId="{8327C615-C619-4F64-956B-9EC8171CD7FB}" type="presParOf" srcId="{6D607AF6-D865-42C5-9069-ACA88DB0D56A}" destId="{EDD4674A-FF32-41F6-B9F1-7975CC92D441}" srcOrd="6" destOrd="0" presId="urn:microsoft.com/office/officeart/2005/8/layout/vList2"/>
    <dgm:cxn modelId="{EB3BAC93-9BFB-40D7-B93E-6629127A4BC0}" type="presParOf" srcId="{6D607AF6-D865-42C5-9069-ACA88DB0D56A}" destId="{09CA1384-B3E9-4A6F-B098-B2C56250FC49}"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4997EC-6172-41A7-8581-FF8FB6764A03}">
      <dsp:nvSpPr>
        <dsp:cNvPr id="0" name=""/>
        <dsp:cNvSpPr/>
      </dsp:nvSpPr>
      <dsp:spPr>
        <a:xfrm>
          <a:off x="44" y="1295842"/>
          <a:ext cx="2452117" cy="202248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US" sz="1900" kern="1200" dirty="0"/>
            <a:t>Evaluation </a:t>
          </a:r>
          <a:r>
            <a:rPr lang="en-US" sz="1900" kern="1200" dirty="0" smtClean="0"/>
            <a:t>metrics (needs and challenges)</a:t>
          </a:r>
          <a:endParaRPr lang="en-US" sz="1900" kern="1200" dirty="0"/>
        </a:p>
        <a:p>
          <a:pPr marL="171450" lvl="1" indent="-171450" algn="l" defTabSz="844550">
            <a:lnSpc>
              <a:spcPct val="90000"/>
            </a:lnSpc>
            <a:spcBef>
              <a:spcPct val="0"/>
            </a:spcBef>
            <a:spcAft>
              <a:spcPct val="15000"/>
            </a:spcAft>
            <a:buChar char="••"/>
          </a:pPr>
          <a:r>
            <a:rPr lang="en-US" sz="1900" kern="1200" dirty="0"/>
            <a:t>SDoH</a:t>
          </a:r>
        </a:p>
        <a:p>
          <a:pPr marL="171450" lvl="1" indent="-171450" algn="l" defTabSz="844550">
            <a:lnSpc>
              <a:spcPct val="90000"/>
            </a:lnSpc>
            <a:spcBef>
              <a:spcPct val="0"/>
            </a:spcBef>
            <a:spcAft>
              <a:spcPct val="15000"/>
            </a:spcAft>
            <a:buChar char="••"/>
          </a:pPr>
          <a:r>
            <a:rPr lang="en-US" sz="1900" kern="1200" dirty="0"/>
            <a:t>Health equity</a:t>
          </a:r>
        </a:p>
      </dsp:txBody>
      <dsp:txXfrm>
        <a:off x="46587" y="1342385"/>
        <a:ext cx="2359031" cy="1496008"/>
      </dsp:txXfrm>
    </dsp:sp>
    <dsp:sp modelId="{BACA1446-A36C-4DA0-94A0-C563B783A286}">
      <dsp:nvSpPr>
        <dsp:cNvPr id="0" name=""/>
        <dsp:cNvSpPr/>
      </dsp:nvSpPr>
      <dsp:spPr>
        <a:xfrm>
          <a:off x="1423766" y="1941652"/>
          <a:ext cx="2461781" cy="2461781"/>
        </a:xfrm>
        <a:prstGeom prst="leftCircularArrow">
          <a:avLst>
            <a:gd name="adj1" fmla="val 2176"/>
            <a:gd name="adj2" fmla="val 261806"/>
            <a:gd name="adj3" fmla="val 2037317"/>
            <a:gd name="adj4" fmla="val 9024489"/>
            <a:gd name="adj5" fmla="val 253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FF9D89D-87AE-4B39-9AB3-8A5D6BD3F318}">
      <dsp:nvSpPr>
        <dsp:cNvPr id="0" name=""/>
        <dsp:cNvSpPr/>
      </dsp:nvSpPr>
      <dsp:spPr>
        <a:xfrm>
          <a:off x="544960" y="2884937"/>
          <a:ext cx="2179660" cy="86677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a:t>Quarterly data reports </a:t>
          </a:r>
        </a:p>
      </dsp:txBody>
      <dsp:txXfrm>
        <a:off x="570347" y="2910324"/>
        <a:ext cx="2128886" cy="816005"/>
      </dsp:txXfrm>
    </dsp:sp>
    <dsp:sp modelId="{4BE23DF0-5926-453F-8DE6-F21B24D90A28}">
      <dsp:nvSpPr>
        <dsp:cNvPr id="0" name=""/>
        <dsp:cNvSpPr/>
      </dsp:nvSpPr>
      <dsp:spPr>
        <a:xfrm>
          <a:off x="2979757" y="1295842"/>
          <a:ext cx="2452117" cy="202248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US" sz="1900" i="1" kern="1200" dirty="0"/>
            <a:t>Mortality data</a:t>
          </a:r>
        </a:p>
        <a:p>
          <a:pPr marL="171450" lvl="1" indent="-171450" algn="l" defTabSz="844550">
            <a:lnSpc>
              <a:spcPct val="90000"/>
            </a:lnSpc>
            <a:spcBef>
              <a:spcPct val="0"/>
            </a:spcBef>
            <a:spcAft>
              <a:spcPct val="15000"/>
            </a:spcAft>
            <a:buChar char="••"/>
          </a:pPr>
          <a:r>
            <a:rPr lang="en-US" sz="1900" kern="1200" dirty="0"/>
            <a:t>SDoH</a:t>
          </a:r>
        </a:p>
        <a:p>
          <a:pPr marL="171450" lvl="1" indent="-171450" algn="l" defTabSz="844550">
            <a:lnSpc>
              <a:spcPct val="90000"/>
            </a:lnSpc>
            <a:spcBef>
              <a:spcPct val="0"/>
            </a:spcBef>
            <a:spcAft>
              <a:spcPct val="15000"/>
            </a:spcAft>
            <a:buChar char="••"/>
          </a:pPr>
          <a:r>
            <a:rPr lang="en-US" sz="1900" kern="1200" dirty="0"/>
            <a:t>Health equity</a:t>
          </a:r>
        </a:p>
        <a:p>
          <a:pPr marL="171450" lvl="1" indent="-171450" algn="l" defTabSz="844550">
            <a:lnSpc>
              <a:spcPct val="90000"/>
            </a:lnSpc>
            <a:spcBef>
              <a:spcPct val="0"/>
            </a:spcBef>
            <a:spcAft>
              <a:spcPct val="15000"/>
            </a:spcAft>
            <a:buChar char="••"/>
          </a:pPr>
          <a:r>
            <a:rPr lang="en-US" sz="1900" kern="1200" dirty="0"/>
            <a:t>Evaluation metrics </a:t>
          </a:r>
        </a:p>
      </dsp:txBody>
      <dsp:txXfrm>
        <a:off x="3026300" y="1775775"/>
        <a:ext cx="2359031" cy="1496008"/>
      </dsp:txXfrm>
    </dsp:sp>
    <dsp:sp modelId="{F93C6A3D-8B89-4ECA-8118-2305A68F9C1F}">
      <dsp:nvSpPr>
        <dsp:cNvPr id="0" name=""/>
        <dsp:cNvSpPr/>
      </dsp:nvSpPr>
      <dsp:spPr>
        <a:xfrm>
          <a:off x="3524672" y="862453"/>
          <a:ext cx="2179660" cy="86677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US" sz="2600" kern="1200" dirty="0"/>
            <a:t>Annual data reports</a:t>
          </a:r>
        </a:p>
      </dsp:txBody>
      <dsp:txXfrm>
        <a:off x="3550059" y="887840"/>
        <a:ext cx="2128886" cy="8160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368009-FCB1-4B77-BBC8-11DB74C1B553}">
      <dsp:nvSpPr>
        <dsp:cNvPr id="0" name=""/>
        <dsp:cNvSpPr/>
      </dsp:nvSpPr>
      <dsp:spPr>
        <a:xfrm>
          <a:off x="1300736" y="193770"/>
          <a:ext cx="3845591" cy="1335523"/>
        </a:xfrm>
        <a:prstGeom prst="ellipse">
          <a:avLst/>
        </a:prstGeom>
        <a:solidFill>
          <a:schemeClr val="dk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CD8E27-B4AF-4B4C-B846-A6D6638C7036}">
      <dsp:nvSpPr>
        <dsp:cNvPr id="0" name=""/>
        <dsp:cNvSpPr/>
      </dsp:nvSpPr>
      <dsp:spPr>
        <a:xfrm>
          <a:off x="2856859" y="3464013"/>
          <a:ext cx="745269" cy="476972"/>
        </a:xfrm>
        <a:prstGeom prst="downArrow">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67F0E8-9E0C-4AE7-89C2-7927F65A474C}">
      <dsp:nvSpPr>
        <dsp:cNvPr id="0" name=""/>
        <dsp:cNvSpPr/>
      </dsp:nvSpPr>
      <dsp:spPr>
        <a:xfrm>
          <a:off x="1440847" y="3845591"/>
          <a:ext cx="3577294" cy="894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kern="1200" dirty="0"/>
            <a:t>Monthly reports</a:t>
          </a:r>
        </a:p>
      </dsp:txBody>
      <dsp:txXfrm>
        <a:off x="1440847" y="3845591"/>
        <a:ext cx="3577294" cy="894323"/>
      </dsp:txXfrm>
    </dsp:sp>
    <dsp:sp modelId="{708BB335-1BF1-4651-A0FF-4040C0933F86}">
      <dsp:nvSpPr>
        <dsp:cNvPr id="0" name=""/>
        <dsp:cNvSpPr/>
      </dsp:nvSpPr>
      <dsp:spPr>
        <a:xfrm>
          <a:off x="2698862" y="1632438"/>
          <a:ext cx="1341485" cy="1341485"/>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a:t>Mental Health</a:t>
          </a:r>
        </a:p>
      </dsp:txBody>
      <dsp:txXfrm>
        <a:off x="2895318" y="1828894"/>
        <a:ext cx="948573" cy="948573"/>
      </dsp:txXfrm>
    </dsp:sp>
    <dsp:sp modelId="{ADA8858E-1DD8-4587-ABBF-5A6DBA2E3701}">
      <dsp:nvSpPr>
        <dsp:cNvPr id="0" name=""/>
        <dsp:cNvSpPr/>
      </dsp:nvSpPr>
      <dsp:spPr>
        <a:xfrm>
          <a:off x="1738955" y="626026"/>
          <a:ext cx="1341485" cy="1341485"/>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a:t>Obesity</a:t>
          </a:r>
        </a:p>
      </dsp:txBody>
      <dsp:txXfrm>
        <a:off x="1935411" y="822482"/>
        <a:ext cx="948573" cy="948573"/>
      </dsp:txXfrm>
    </dsp:sp>
    <dsp:sp modelId="{03C2D2ED-7975-4D04-8AB1-58C15583AFF4}">
      <dsp:nvSpPr>
        <dsp:cNvPr id="0" name=""/>
        <dsp:cNvSpPr/>
      </dsp:nvSpPr>
      <dsp:spPr>
        <a:xfrm>
          <a:off x="3110251" y="301685"/>
          <a:ext cx="1341485" cy="1341485"/>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a:t>HEAL</a:t>
          </a:r>
        </a:p>
      </dsp:txBody>
      <dsp:txXfrm>
        <a:off x="3306707" y="498141"/>
        <a:ext cx="948573" cy="948573"/>
      </dsp:txXfrm>
    </dsp:sp>
    <dsp:sp modelId="{C6FF0EBB-2D82-45F6-84A5-1D53A46C6107}">
      <dsp:nvSpPr>
        <dsp:cNvPr id="0" name=""/>
        <dsp:cNvSpPr/>
      </dsp:nvSpPr>
      <dsp:spPr>
        <a:xfrm>
          <a:off x="1142739" y="29810"/>
          <a:ext cx="4173510" cy="3338808"/>
        </a:xfrm>
        <a:prstGeom prst="funnel">
          <a:avLst/>
        </a:prstGeom>
        <a:solidFill>
          <a:schemeClr val="lt2">
            <a:alpha val="4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28BD7-DABA-4A7C-9276-05FE5A7BBD6D}">
      <dsp:nvSpPr>
        <dsp:cNvPr id="0" name=""/>
        <dsp:cNvSpPr/>
      </dsp:nvSpPr>
      <dsp:spPr>
        <a:xfrm rot="5400000">
          <a:off x="495426" y="1554190"/>
          <a:ext cx="1488013" cy="2476020"/>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6EF69B-803B-410F-967A-085BB5CD2F69}">
      <dsp:nvSpPr>
        <dsp:cNvPr id="0" name=""/>
        <dsp:cNvSpPr/>
      </dsp:nvSpPr>
      <dsp:spPr>
        <a:xfrm>
          <a:off x="247039" y="2293987"/>
          <a:ext cx="2235365" cy="1959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u="sng" kern="1200" dirty="0"/>
            <a:t>Local data</a:t>
          </a:r>
        </a:p>
        <a:p>
          <a:pPr marL="114300" lvl="1" indent="-114300" algn="l" defTabSz="666750">
            <a:lnSpc>
              <a:spcPct val="90000"/>
            </a:lnSpc>
            <a:spcBef>
              <a:spcPct val="0"/>
            </a:spcBef>
            <a:spcAft>
              <a:spcPct val="15000"/>
            </a:spcAft>
            <a:buChar char="••"/>
          </a:pPr>
          <a:r>
            <a:rPr lang="en-US" sz="1500" kern="1200" dirty="0"/>
            <a:t>CHNA</a:t>
          </a:r>
        </a:p>
        <a:p>
          <a:pPr marL="114300" lvl="1" indent="-114300" algn="l" defTabSz="666750">
            <a:lnSpc>
              <a:spcPct val="90000"/>
            </a:lnSpc>
            <a:spcBef>
              <a:spcPct val="0"/>
            </a:spcBef>
            <a:spcAft>
              <a:spcPct val="15000"/>
            </a:spcAft>
            <a:buChar char="••"/>
          </a:pPr>
          <a:r>
            <a:rPr lang="en-US" sz="1500" kern="1200" dirty="0"/>
            <a:t>Pre &amp; post evaluations</a:t>
          </a:r>
        </a:p>
        <a:p>
          <a:pPr marL="114300" lvl="1" indent="-114300" algn="l" defTabSz="666750">
            <a:lnSpc>
              <a:spcPct val="90000"/>
            </a:lnSpc>
            <a:spcBef>
              <a:spcPct val="0"/>
            </a:spcBef>
            <a:spcAft>
              <a:spcPct val="15000"/>
            </a:spcAft>
            <a:buChar char="••"/>
          </a:pPr>
          <a:r>
            <a:rPr lang="en-US" sz="1500" kern="1200" dirty="0"/>
            <a:t>Healthcare system data</a:t>
          </a:r>
        </a:p>
        <a:p>
          <a:pPr marL="114300" lvl="1" indent="-114300" algn="l" defTabSz="666750">
            <a:lnSpc>
              <a:spcPct val="90000"/>
            </a:lnSpc>
            <a:spcBef>
              <a:spcPct val="0"/>
            </a:spcBef>
            <a:spcAft>
              <a:spcPct val="15000"/>
            </a:spcAft>
            <a:buChar char="••"/>
          </a:pPr>
          <a:r>
            <a:rPr lang="en-US" sz="1500" kern="1200" dirty="0"/>
            <a:t>SDoH</a:t>
          </a:r>
        </a:p>
        <a:p>
          <a:pPr marL="114300" lvl="1" indent="-114300" algn="l" defTabSz="666750">
            <a:lnSpc>
              <a:spcPct val="90000"/>
            </a:lnSpc>
            <a:spcBef>
              <a:spcPct val="0"/>
            </a:spcBef>
            <a:spcAft>
              <a:spcPct val="15000"/>
            </a:spcAft>
            <a:buChar char="••"/>
          </a:pPr>
          <a:r>
            <a:rPr lang="en-US" sz="1500" kern="1200" dirty="0"/>
            <a:t>Health equity</a:t>
          </a:r>
        </a:p>
        <a:p>
          <a:pPr marL="114300" lvl="1" indent="-114300" algn="l" defTabSz="666750">
            <a:lnSpc>
              <a:spcPct val="90000"/>
            </a:lnSpc>
            <a:spcBef>
              <a:spcPct val="0"/>
            </a:spcBef>
            <a:spcAft>
              <a:spcPct val="15000"/>
            </a:spcAft>
            <a:buChar char="••"/>
          </a:pPr>
          <a:endParaRPr lang="en-US" sz="1500" kern="1200" dirty="0"/>
        </a:p>
      </dsp:txBody>
      <dsp:txXfrm>
        <a:off x="247039" y="2293987"/>
        <a:ext cx="2235365" cy="1959428"/>
      </dsp:txXfrm>
    </dsp:sp>
    <dsp:sp modelId="{F907A420-583C-4E1A-ACEF-C162ACFD6269}">
      <dsp:nvSpPr>
        <dsp:cNvPr id="0" name=""/>
        <dsp:cNvSpPr/>
      </dsp:nvSpPr>
      <dsp:spPr>
        <a:xfrm>
          <a:off x="2060638" y="1371903"/>
          <a:ext cx="421767" cy="421767"/>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00E911-BB7A-45CF-A4AB-6F67F552F00A}">
      <dsp:nvSpPr>
        <dsp:cNvPr id="0" name=""/>
        <dsp:cNvSpPr/>
      </dsp:nvSpPr>
      <dsp:spPr>
        <a:xfrm rot="5400000">
          <a:off x="3231950" y="877035"/>
          <a:ext cx="1488013" cy="2476020"/>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621A73-DF65-4D7B-AAC9-9D7948849267}">
      <dsp:nvSpPr>
        <dsp:cNvPr id="0" name=""/>
        <dsp:cNvSpPr/>
      </dsp:nvSpPr>
      <dsp:spPr>
        <a:xfrm>
          <a:off x="2983563" y="1616831"/>
          <a:ext cx="2235365" cy="1959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u="sng" kern="1200" dirty="0"/>
            <a:t>Regional data</a:t>
          </a:r>
        </a:p>
        <a:p>
          <a:pPr marL="114300" lvl="1" indent="-114300" algn="l" defTabSz="666750">
            <a:lnSpc>
              <a:spcPct val="90000"/>
            </a:lnSpc>
            <a:spcBef>
              <a:spcPct val="0"/>
            </a:spcBef>
            <a:spcAft>
              <a:spcPct val="15000"/>
            </a:spcAft>
            <a:buChar char="••"/>
          </a:pPr>
          <a:r>
            <a:rPr lang="en-US" sz="1500" kern="1200" dirty="0"/>
            <a:t>Surveillance data</a:t>
          </a:r>
        </a:p>
        <a:p>
          <a:pPr marL="114300" lvl="1" indent="-114300" algn="l" defTabSz="666750">
            <a:lnSpc>
              <a:spcPct val="90000"/>
            </a:lnSpc>
            <a:spcBef>
              <a:spcPct val="0"/>
            </a:spcBef>
            <a:spcAft>
              <a:spcPct val="15000"/>
            </a:spcAft>
            <a:buChar char="••"/>
          </a:pPr>
          <a:r>
            <a:rPr lang="en-US" sz="1500" kern="1200" dirty="0"/>
            <a:t>Healthcare system data</a:t>
          </a:r>
        </a:p>
        <a:p>
          <a:pPr marL="114300" lvl="1" indent="-114300" algn="l" defTabSz="666750">
            <a:lnSpc>
              <a:spcPct val="90000"/>
            </a:lnSpc>
            <a:spcBef>
              <a:spcPct val="0"/>
            </a:spcBef>
            <a:spcAft>
              <a:spcPct val="15000"/>
            </a:spcAft>
            <a:buChar char="••"/>
          </a:pPr>
          <a:r>
            <a:rPr lang="en-US" sz="1500" kern="1200" dirty="0"/>
            <a:t>SDoH</a:t>
          </a:r>
        </a:p>
        <a:p>
          <a:pPr marL="114300" lvl="1" indent="-114300" algn="l" defTabSz="666750">
            <a:lnSpc>
              <a:spcPct val="90000"/>
            </a:lnSpc>
            <a:spcBef>
              <a:spcPct val="0"/>
            </a:spcBef>
            <a:spcAft>
              <a:spcPct val="15000"/>
            </a:spcAft>
            <a:buChar char="••"/>
          </a:pPr>
          <a:r>
            <a:rPr lang="en-US" sz="1500" kern="1200" dirty="0"/>
            <a:t>Health equity</a:t>
          </a:r>
        </a:p>
      </dsp:txBody>
      <dsp:txXfrm>
        <a:off x="2983563" y="1616831"/>
        <a:ext cx="2235365" cy="1959428"/>
      </dsp:txXfrm>
    </dsp:sp>
    <dsp:sp modelId="{00F0B004-6F77-4C26-81D4-4E016D5CC64B}">
      <dsp:nvSpPr>
        <dsp:cNvPr id="0" name=""/>
        <dsp:cNvSpPr/>
      </dsp:nvSpPr>
      <dsp:spPr>
        <a:xfrm>
          <a:off x="4797162" y="694747"/>
          <a:ext cx="421767" cy="421767"/>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B7FE79-B831-4025-85C4-92D982863821}">
      <dsp:nvSpPr>
        <dsp:cNvPr id="0" name=""/>
        <dsp:cNvSpPr/>
      </dsp:nvSpPr>
      <dsp:spPr>
        <a:xfrm rot="5400000">
          <a:off x="5968474" y="199879"/>
          <a:ext cx="1488013" cy="2476020"/>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E8C614-C91F-4811-B3AE-1F8D64B3A7CF}">
      <dsp:nvSpPr>
        <dsp:cNvPr id="0" name=""/>
        <dsp:cNvSpPr/>
      </dsp:nvSpPr>
      <dsp:spPr>
        <a:xfrm>
          <a:off x="5720087" y="939676"/>
          <a:ext cx="2235365" cy="1959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u="sng" kern="1200" dirty="0"/>
            <a:t>State data</a:t>
          </a:r>
        </a:p>
        <a:p>
          <a:pPr marL="114300" lvl="1" indent="-114300" algn="l" defTabSz="666750">
            <a:lnSpc>
              <a:spcPct val="90000"/>
            </a:lnSpc>
            <a:spcBef>
              <a:spcPct val="0"/>
            </a:spcBef>
            <a:spcAft>
              <a:spcPct val="15000"/>
            </a:spcAft>
            <a:buChar char="••"/>
          </a:pPr>
          <a:r>
            <a:rPr lang="en-US" sz="1500" kern="1200" dirty="0"/>
            <a:t>Morbidity</a:t>
          </a:r>
        </a:p>
        <a:p>
          <a:pPr marL="114300" lvl="1" indent="-114300" algn="l" defTabSz="666750">
            <a:lnSpc>
              <a:spcPct val="90000"/>
            </a:lnSpc>
            <a:spcBef>
              <a:spcPct val="0"/>
            </a:spcBef>
            <a:spcAft>
              <a:spcPct val="15000"/>
            </a:spcAft>
            <a:buChar char="••"/>
          </a:pPr>
          <a:r>
            <a:rPr lang="en-US" sz="1500" kern="1200" dirty="0"/>
            <a:t>Mortality data</a:t>
          </a:r>
        </a:p>
        <a:p>
          <a:pPr marL="114300" lvl="1" indent="-114300" algn="l" defTabSz="666750">
            <a:lnSpc>
              <a:spcPct val="90000"/>
            </a:lnSpc>
            <a:spcBef>
              <a:spcPct val="0"/>
            </a:spcBef>
            <a:spcAft>
              <a:spcPct val="15000"/>
            </a:spcAft>
            <a:buChar char="••"/>
          </a:pPr>
          <a:r>
            <a:rPr lang="en-US" sz="1500" kern="1200" dirty="0"/>
            <a:t>Surveillance data</a:t>
          </a:r>
        </a:p>
        <a:p>
          <a:pPr marL="114300" lvl="1" indent="-114300" algn="l" defTabSz="666750">
            <a:lnSpc>
              <a:spcPct val="90000"/>
            </a:lnSpc>
            <a:spcBef>
              <a:spcPct val="0"/>
            </a:spcBef>
            <a:spcAft>
              <a:spcPct val="15000"/>
            </a:spcAft>
            <a:buChar char="••"/>
          </a:pPr>
          <a:r>
            <a:rPr lang="en-US" sz="1500" kern="1200" dirty="0"/>
            <a:t>SDoH</a:t>
          </a:r>
        </a:p>
        <a:p>
          <a:pPr marL="114300" lvl="1" indent="-114300" algn="l" defTabSz="666750">
            <a:lnSpc>
              <a:spcPct val="90000"/>
            </a:lnSpc>
            <a:spcBef>
              <a:spcPct val="0"/>
            </a:spcBef>
            <a:spcAft>
              <a:spcPct val="15000"/>
            </a:spcAft>
            <a:buChar char="••"/>
          </a:pPr>
          <a:r>
            <a:rPr lang="en-US" sz="1500" kern="1200" dirty="0"/>
            <a:t>Health equity</a:t>
          </a:r>
        </a:p>
      </dsp:txBody>
      <dsp:txXfrm>
        <a:off x="5720087" y="939676"/>
        <a:ext cx="2235365" cy="1959428"/>
      </dsp:txXfrm>
    </dsp:sp>
    <dsp:sp modelId="{278C45A2-33F4-4C21-8C91-7A538FCAA3F8}">
      <dsp:nvSpPr>
        <dsp:cNvPr id="0" name=""/>
        <dsp:cNvSpPr/>
      </dsp:nvSpPr>
      <dsp:spPr>
        <a:xfrm>
          <a:off x="7533686" y="17592"/>
          <a:ext cx="421767" cy="421767"/>
        </a:xfrm>
        <a:prstGeom prst="triangle">
          <a:avLst>
            <a:gd name="adj" fmla="val 10000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EAABC1-D264-441C-9472-DA6070283CB8}">
      <dsp:nvSpPr>
        <dsp:cNvPr id="0" name=""/>
        <dsp:cNvSpPr/>
      </dsp:nvSpPr>
      <dsp:spPr>
        <a:xfrm rot="5400000">
          <a:off x="8704998" y="-477276"/>
          <a:ext cx="1488013" cy="2476020"/>
        </a:xfrm>
        <a:prstGeom prst="corner">
          <a:avLst>
            <a:gd name="adj1" fmla="val 16120"/>
            <a:gd name="adj2" fmla="val 16110"/>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29021D-3A53-484D-BFE8-A3E72E14AC42}">
      <dsp:nvSpPr>
        <dsp:cNvPr id="0" name=""/>
        <dsp:cNvSpPr/>
      </dsp:nvSpPr>
      <dsp:spPr>
        <a:xfrm>
          <a:off x="8456612" y="262520"/>
          <a:ext cx="2235365" cy="1959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u="sng" kern="1200" dirty="0"/>
            <a:t>National data</a:t>
          </a:r>
        </a:p>
        <a:p>
          <a:pPr marL="114300" lvl="1" indent="-114300" algn="l" defTabSz="666750">
            <a:lnSpc>
              <a:spcPct val="90000"/>
            </a:lnSpc>
            <a:spcBef>
              <a:spcPct val="0"/>
            </a:spcBef>
            <a:spcAft>
              <a:spcPct val="15000"/>
            </a:spcAft>
            <a:buChar char="••"/>
          </a:pPr>
          <a:r>
            <a:rPr lang="en-US" sz="1500" kern="1200" dirty="0"/>
            <a:t>Morbidity</a:t>
          </a:r>
        </a:p>
        <a:p>
          <a:pPr marL="114300" lvl="1" indent="-114300" algn="l" defTabSz="666750">
            <a:lnSpc>
              <a:spcPct val="90000"/>
            </a:lnSpc>
            <a:spcBef>
              <a:spcPct val="0"/>
            </a:spcBef>
            <a:spcAft>
              <a:spcPct val="15000"/>
            </a:spcAft>
            <a:buChar char="••"/>
          </a:pPr>
          <a:r>
            <a:rPr lang="en-US" sz="1500" kern="1200" dirty="0"/>
            <a:t>Mortality</a:t>
          </a:r>
        </a:p>
        <a:p>
          <a:pPr marL="114300" lvl="1" indent="-114300" algn="l" defTabSz="666750">
            <a:lnSpc>
              <a:spcPct val="90000"/>
            </a:lnSpc>
            <a:spcBef>
              <a:spcPct val="0"/>
            </a:spcBef>
            <a:spcAft>
              <a:spcPct val="15000"/>
            </a:spcAft>
            <a:buChar char="••"/>
          </a:pPr>
          <a:r>
            <a:rPr lang="en-US" sz="1500" kern="1200" dirty="0"/>
            <a:t>Surveillance data</a:t>
          </a:r>
        </a:p>
        <a:p>
          <a:pPr marL="114300" lvl="1" indent="-114300" algn="l" defTabSz="666750">
            <a:lnSpc>
              <a:spcPct val="90000"/>
            </a:lnSpc>
            <a:spcBef>
              <a:spcPct val="0"/>
            </a:spcBef>
            <a:spcAft>
              <a:spcPct val="15000"/>
            </a:spcAft>
            <a:buChar char="••"/>
          </a:pPr>
          <a:r>
            <a:rPr lang="en-US" sz="1500" kern="1200" dirty="0"/>
            <a:t>SDoH</a:t>
          </a:r>
        </a:p>
        <a:p>
          <a:pPr marL="114300" lvl="1" indent="-114300" algn="l" defTabSz="666750">
            <a:lnSpc>
              <a:spcPct val="90000"/>
            </a:lnSpc>
            <a:spcBef>
              <a:spcPct val="0"/>
            </a:spcBef>
            <a:spcAft>
              <a:spcPct val="15000"/>
            </a:spcAft>
            <a:buChar char="••"/>
          </a:pPr>
          <a:r>
            <a:rPr lang="en-US" sz="1500" kern="1200" dirty="0"/>
            <a:t>Health equity</a:t>
          </a:r>
        </a:p>
      </dsp:txBody>
      <dsp:txXfrm>
        <a:off x="8456612" y="262520"/>
        <a:ext cx="2235365" cy="19594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FF66A-402D-43A3-A61F-FFF895FB51B6}">
      <dsp:nvSpPr>
        <dsp:cNvPr id="0" name=""/>
        <dsp:cNvSpPr/>
      </dsp:nvSpPr>
      <dsp:spPr>
        <a:xfrm>
          <a:off x="0" y="0"/>
          <a:ext cx="10693400" cy="38376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t>Evaluation metrics</a:t>
          </a:r>
        </a:p>
      </dsp:txBody>
      <dsp:txXfrm>
        <a:off x="18734" y="18734"/>
        <a:ext cx="10655932" cy="346292"/>
      </dsp:txXfrm>
    </dsp:sp>
    <dsp:sp modelId="{87CCD72E-FE21-41D9-9F65-43BBF2566804}">
      <dsp:nvSpPr>
        <dsp:cNvPr id="0" name=""/>
        <dsp:cNvSpPr/>
      </dsp:nvSpPr>
      <dsp:spPr>
        <a:xfrm>
          <a:off x="0" y="393391"/>
          <a:ext cx="10693400" cy="10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515"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dirty="0"/>
            <a:t>Programmatic outputs</a:t>
          </a:r>
        </a:p>
        <a:p>
          <a:pPr marL="114300" lvl="1" indent="-114300" algn="l" defTabSz="533400">
            <a:lnSpc>
              <a:spcPct val="90000"/>
            </a:lnSpc>
            <a:spcBef>
              <a:spcPct val="0"/>
            </a:spcBef>
            <a:spcAft>
              <a:spcPct val="20000"/>
            </a:spcAft>
            <a:buChar char="••"/>
          </a:pPr>
          <a:r>
            <a:rPr lang="en-US" sz="1200" kern="1200" dirty="0"/>
            <a:t>Health outcomes </a:t>
          </a:r>
        </a:p>
        <a:p>
          <a:pPr marL="228600" lvl="2" indent="-114300" algn="l" defTabSz="533400">
            <a:lnSpc>
              <a:spcPct val="90000"/>
            </a:lnSpc>
            <a:spcBef>
              <a:spcPct val="0"/>
            </a:spcBef>
            <a:spcAft>
              <a:spcPct val="20000"/>
            </a:spcAft>
            <a:buChar char="••"/>
          </a:pPr>
          <a:r>
            <a:rPr lang="en-US" sz="1200" kern="1200" dirty="0"/>
            <a:t>Short-term</a:t>
          </a:r>
        </a:p>
        <a:p>
          <a:pPr marL="228600" lvl="2" indent="-114300" algn="l" defTabSz="533400">
            <a:lnSpc>
              <a:spcPct val="90000"/>
            </a:lnSpc>
            <a:spcBef>
              <a:spcPct val="0"/>
            </a:spcBef>
            <a:spcAft>
              <a:spcPct val="20000"/>
            </a:spcAft>
            <a:buChar char="••"/>
          </a:pPr>
          <a:r>
            <a:rPr lang="en-US" sz="1200" kern="1200" dirty="0"/>
            <a:t>Long-term</a:t>
          </a:r>
        </a:p>
        <a:p>
          <a:pPr marL="114300" lvl="1" indent="-114300" algn="l" defTabSz="533400">
            <a:lnSpc>
              <a:spcPct val="90000"/>
            </a:lnSpc>
            <a:spcBef>
              <a:spcPct val="0"/>
            </a:spcBef>
            <a:spcAft>
              <a:spcPct val="20000"/>
            </a:spcAft>
            <a:buChar char="••"/>
          </a:pPr>
          <a:r>
            <a:rPr lang="en-US" sz="1200" kern="1200" dirty="0"/>
            <a:t>Challenges and needs</a:t>
          </a:r>
        </a:p>
      </dsp:txBody>
      <dsp:txXfrm>
        <a:off x="0" y="393391"/>
        <a:ext cx="10693400" cy="1043280"/>
      </dsp:txXfrm>
    </dsp:sp>
    <dsp:sp modelId="{C5CE8290-F20D-4932-99CC-A84397F6E515}">
      <dsp:nvSpPr>
        <dsp:cNvPr id="0" name=""/>
        <dsp:cNvSpPr/>
      </dsp:nvSpPr>
      <dsp:spPr>
        <a:xfrm>
          <a:off x="0" y="1436672"/>
          <a:ext cx="10693400" cy="38376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t>SDoH</a:t>
          </a:r>
        </a:p>
      </dsp:txBody>
      <dsp:txXfrm>
        <a:off x="18734" y="1455406"/>
        <a:ext cx="10655932" cy="346292"/>
      </dsp:txXfrm>
    </dsp:sp>
    <dsp:sp modelId="{8C5014FD-DABD-4344-B12E-B0BB5BA15F72}">
      <dsp:nvSpPr>
        <dsp:cNvPr id="0" name=""/>
        <dsp:cNvSpPr/>
      </dsp:nvSpPr>
      <dsp:spPr>
        <a:xfrm>
          <a:off x="0" y="1820432"/>
          <a:ext cx="106934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515"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dirty="0"/>
            <a:t>Census data</a:t>
          </a:r>
        </a:p>
        <a:p>
          <a:pPr marL="114300" lvl="1" indent="-114300" algn="l" defTabSz="533400">
            <a:lnSpc>
              <a:spcPct val="90000"/>
            </a:lnSpc>
            <a:spcBef>
              <a:spcPct val="0"/>
            </a:spcBef>
            <a:spcAft>
              <a:spcPct val="20000"/>
            </a:spcAft>
            <a:buChar char="••"/>
          </a:pPr>
          <a:r>
            <a:rPr lang="en-US" sz="1200" kern="1200" dirty="0"/>
            <a:t>Public health surveillance data</a:t>
          </a:r>
        </a:p>
      </dsp:txBody>
      <dsp:txXfrm>
        <a:off x="0" y="1820432"/>
        <a:ext cx="10693400" cy="414000"/>
      </dsp:txXfrm>
    </dsp:sp>
    <dsp:sp modelId="{8A86B697-704B-4AD4-B125-B71744E9F3A8}">
      <dsp:nvSpPr>
        <dsp:cNvPr id="0" name=""/>
        <dsp:cNvSpPr/>
      </dsp:nvSpPr>
      <dsp:spPr>
        <a:xfrm>
          <a:off x="0" y="2234432"/>
          <a:ext cx="10693400" cy="38376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t>Health equity </a:t>
          </a:r>
        </a:p>
      </dsp:txBody>
      <dsp:txXfrm>
        <a:off x="18734" y="2253166"/>
        <a:ext cx="10655932" cy="346292"/>
      </dsp:txXfrm>
    </dsp:sp>
    <dsp:sp modelId="{CAD95F57-A583-471D-A5D8-0D165992E829}">
      <dsp:nvSpPr>
        <dsp:cNvPr id="0" name=""/>
        <dsp:cNvSpPr/>
      </dsp:nvSpPr>
      <dsp:spPr>
        <a:xfrm>
          <a:off x="0" y="2618192"/>
          <a:ext cx="10693400"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515"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dirty="0" smtClean="0"/>
            <a:t>Public health surveillance data</a:t>
          </a:r>
          <a:endParaRPr lang="en-US" sz="1200" kern="1200" dirty="0"/>
        </a:p>
        <a:p>
          <a:pPr marL="114300" lvl="1" indent="-114300" algn="l" defTabSz="533400">
            <a:lnSpc>
              <a:spcPct val="90000"/>
            </a:lnSpc>
            <a:spcBef>
              <a:spcPct val="0"/>
            </a:spcBef>
            <a:spcAft>
              <a:spcPct val="20000"/>
            </a:spcAft>
            <a:buChar char="••"/>
          </a:pPr>
          <a:r>
            <a:rPr lang="en-US" sz="1200" kern="1200" dirty="0"/>
            <a:t>Mortality data*</a:t>
          </a:r>
        </a:p>
        <a:p>
          <a:pPr marL="228600" lvl="2" indent="-114300" algn="l" defTabSz="533400">
            <a:lnSpc>
              <a:spcPct val="90000"/>
            </a:lnSpc>
            <a:spcBef>
              <a:spcPct val="0"/>
            </a:spcBef>
            <a:spcAft>
              <a:spcPct val="20000"/>
            </a:spcAft>
            <a:buChar char="••"/>
          </a:pPr>
          <a:r>
            <a:rPr lang="en-US" sz="1200" kern="1200" dirty="0"/>
            <a:t>Multiple years likely needed</a:t>
          </a:r>
        </a:p>
      </dsp:txBody>
      <dsp:txXfrm>
        <a:off x="0" y="2618192"/>
        <a:ext cx="10693400" cy="629280"/>
      </dsp:txXfrm>
    </dsp:sp>
    <dsp:sp modelId="{EDD4674A-FF32-41F6-B9F1-7975CC92D441}">
      <dsp:nvSpPr>
        <dsp:cNvPr id="0" name=""/>
        <dsp:cNvSpPr/>
      </dsp:nvSpPr>
      <dsp:spPr>
        <a:xfrm>
          <a:off x="0" y="3247472"/>
          <a:ext cx="10693400" cy="38376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t>Additional data</a:t>
          </a:r>
        </a:p>
      </dsp:txBody>
      <dsp:txXfrm>
        <a:off x="18734" y="3266206"/>
        <a:ext cx="10655932" cy="346292"/>
      </dsp:txXfrm>
    </dsp:sp>
    <dsp:sp modelId="{09CA1384-B3E9-4A6F-B098-B2C56250FC49}">
      <dsp:nvSpPr>
        <dsp:cNvPr id="0" name=""/>
        <dsp:cNvSpPr/>
      </dsp:nvSpPr>
      <dsp:spPr>
        <a:xfrm>
          <a:off x="0" y="3631232"/>
          <a:ext cx="10693400"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515"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dirty="0"/>
            <a:t>CHNA data</a:t>
          </a:r>
        </a:p>
        <a:p>
          <a:pPr marL="114300" lvl="1" indent="-114300" algn="l" defTabSz="533400">
            <a:lnSpc>
              <a:spcPct val="90000"/>
            </a:lnSpc>
            <a:spcBef>
              <a:spcPct val="0"/>
            </a:spcBef>
            <a:spcAft>
              <a:spcPct val="20000"/>
            </a:spcAft>
            <a:buChar char="••"/>
          </a:pPr>
          <a:r>
            <a:rPr lang="en-US" sz="1200" kern="1200" dirty="0"/>
            <a:t>Healthcare system </a:t>
          </a:r>
          <a:r>
            <a:rPr lang="en-US" sz="1200" kern="1200" dirty="0" smtClean="0"/>
            <a:t>data (e.g. readmission, new dx, etc.)</a:t>
          </a:r>
          <a:endParaRPr lang="en-US" sz="1200" kern="1200" dirty="0"/>
        </a:p>
        <a:p>
          <a:pPr marL="114300" lvl="1" indent="-114300" algn="l" defTabSz="533400">
            <a:lnSpc>
              <a:spcPct val="90000"/>
            </a:lnSpc>
            <a:spcBef>
              <a:spcPct val="0"/>
            </a:spcBef>
            <a:spcAft>
              <a:spcPct val="20000"/>
            </a:spcAft>
            <a:buChar char="••"/>
          </a:pPr>
          <a:r>
            <a:rPr lang="en-US" sz="1200" kern="1200" dirty="0"/>
            <a:t>ESSENCE data</a:t>
          </a:r>
        </a:p>
      </dsp:txBody>
      <dsp:txXfrm>
        <a:off x="0" y="3631232"/>
        <a:ext cx="10693400" cy="62928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B0B803E-881C-4958-B577-22D7F0CD39DB}"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4A7DD-ECEF-4910-A7C9-5FEFA04C2707}" type="slidenum">
              <a:rPr lang="en-US" smtClean="0"/>
              <a:t>‹#›</a:t>
            </a:fld>
            <a:endParaRPr lang="en-US"/>
          </a:p>
        </p:txBody>
      </p:sp>
    </p:spTree>
    <p:extLst>
      <p:ext uri="{BB962C8B-B14F-4D97-AF65-F5344CB8AC3E}">
        <p14:creationId xmlns:p14="http://schemas.microsoft.com/office/powerpoint/2010/main" val="350261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0B803E-881C-4958-B577-22D7F0CD39DB}"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4A7DD-ECEF-4910-A7C9-5FEFA04C2707}" type="slidenum">
              <a:rPr lang="en-US" smtClean="0"/>
              <a:t>‹#›</a:t>
            </a:fld>
            <a:endParaRPr lang="en-US"/>
          </a:p>
        </p:txBody>
      </p:sp>
    </p:spTree>
    <p:extLst>
      <p:ext uri="{BB962C8B-B14F-4D97-AF65-F5344CB8AC3E}">
        <p14:creationId xmlns:p14="http://schemas.microsoft.com/office/powerpoint/2010/main" val="591415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0B803E-881C-4958-B577-22D7F0CD39DB}"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4A7DD-ECEF-4910-A7C9-5FEFA04C2707}" type="slidenum">
              <a:rPr lang="en-US" smtClean="0"/>
              <a:t>‹#›</a:t>
            </a:fld>
            <a:endParaRPr lang="en-US"/>
          </a:p>
        </p:txBody>
      </p:sp>
    </p:spTree>
    <p:extLst>
      <p:ext uri="{BB962C8B-B14F-4D97-AF65-F5344CB8AC3E}">
        <p14:creationId xmlns:p14="http://schemas.microsoft.com/office/powerpoint/2010/main" val="978423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0B803E-881C-4958-B577-22D7F0CD39DB}"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4A7DD-ECEF-4910-A7C9-5FEFA04C2707}" type="slidenum">
              <a:rPr lang="en-US" smtClean="0"/>
              <a:t>‹#›</a:t>
            </a:fld>
            <a:endParaRPr lang="en-US"/>
          </a:p>
        </p:txBody>
      </p:sp>
    </p:spTree>
    <p:extLst>
      <p:ext uri="{BB962C8B-B14F-4D97-AF65-F5344CB8AC3E}">
        <p14:creationId xmlns:p14="http://schemas.microsoft.com/office/powerpoint/2010/main" val="2454846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0B803E-881C-4958-B577-22D7F0CD39DB}"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4A7DD-ECEF-4910-A7C9-5FEFA04C2707}" type="slidenum">
              <a:rPr lang="en-US" smtClean="0"/>
              <a:t>‹#›</a:t>
            </a:fld>
            <a:endParaRPr lang="en-US"/>
          </a:p>
        </p:txBody>
      </p:sp>
    </p:spTree>
    <p:extLst>
      <p:ext uri="{BB962C8B-B14F-4D97-AF65-F5344CB8AC3E}">
        <p14:creationId xmlns:p14="http://schemas.microsoft.com/office/powerpoint/2010/main" val="190003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0B803E-881C-4958-B577-22D7F0CD39DB}"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4A7DD-ECEF-4910-A7C9-5FEFA04C2707}" type="slidenum">
              <a:rPr lang="en-US" smtClean="0"/>
              <a:t>‹#›</a:t>
            </a:fld>
            <a:endParaRPr lang="en-US"/>
          </a:p>
        </p:txBody>
      </p:sp>
    </p:spTree>
    <p:extLst>
      <p:ext uri="{BB962C8B-B14F-4D97-AF65-F5344CB8AC3E}">
        <p14:creationId xmlns:p14="http://schemas.microsoft.com/office/powerpoint/2010/main" val="1228642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0B803E-881C-4958-B577-22D7F0CD39DB}" type="datetimeFigureOut">
              <a:rPr lang="en-US" smtClean="0"/>
              <a:t>4/27/2023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04A7DD-ECEF-4910-A7C9-5FEFA04C2707}" type="slidenum">
              <a:rPr lang="en-US" smtClean="0"/>
              <a:t>‹#›</a:t>
            </a:fld>
            <a:endParaRPr lang="en-US"/>
          </a:p>
        </p:txBody>
      </p:sp>
    </p:spTree>
    <p:extLst>
      <p:ext uri="{BB962C8B-B14F-4D97-AF65-F5344CB8AC3E}">
        <p14:creationId xmlns:p14="http://schemas.microsoft.com/office/powerpoint/2010/main" val="214730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0B803E-881C-4958-B577-22D7F0CD39DB}"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04A7DD-ECEF-4910-A7C9-5FEFA04C2707}" type="slidenum">
              <a:rPr lang="en-US" smtClean="0"/>
              <a:t>‹#›</a:t>
            </a:fld>
            <a:endParaRPr lang="en-US"/>
          </a:p>
        </p:txBody>
      </p:sp>
    </p:spTree>
    <p:extLst>
      <p:ext uri="{BB962C8B-B14F-4D97-AF65-F5344CB8AC3E}">
        <p14:creationId xmlns:p14="http://schemas.microsoft.com/office/powerpoint/2010/main" val="515855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B803E-881C-4958-B577-22D7F0CD39DB}" type="datetimeFigureOut">
              <a:rPr lang="en-US" smtClean="0"/>
              <a:t>4/27/2023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04A7DD-ECEF-4910-A7C9-5FEFA04C2707}" type="slidenum">
              <a:rPr lang="en-US" smtClean="0"/>
              <a:t>‹#›</a:t>
            </a:fld>
            <a:endParaRPr lang="en-US"/>
          </a:p>
        </p:txBody>
      </p:sp>
    </p:spTree>
    <p:extLst>
      <p:ext uri="{BB962C8B-B14F-4D97-AF65-F5344CB8AC3E}">
        <p14:creationId xmlns:p14="http://schemas.microsoft.com/office/powerpoint/2010/main" val="2456039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0B803E-881C-4958-B577-22D7F0CD39DB}"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4A7DD-ECEF-4910-A7C9-5FEFA04C2707}" type="slidenum">
              <a:rPr lang="en-US" smtClean="0"/>
              <a:t>‹#›</a:t>
            </a:fld>
            <a:endParaRPr lang="en-US"/>
          </a:p>
        </p:txBody>
      </p:sp>
    </p:spTree>
    <p:extLst>
      <p:ext uri="{BB962C8B-B14F-4D97-AF65-F5344CB8AC3E}">
        <p14:creationId xmlns:p14="http://schemas.microsoft.com/office/powerpoint/2010/main" val="2877190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0B803E-881C-4958-B577-22D7F0CD39DB}"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4A7DD-ECEF-4910-A7C9-5FEFA04C2707}" type="slidenum">
              <a:rPr lang="en-US" smtClean="0"/>
              <a:t>‹#›</a:t>
            </a:fld>
            <a:endParaRPr lang="en-US"/>
          </a:p>
        </p:txBody>
      </p:sp>
    </p:spTree>
    <p:extLst>
      <p:ext uri="{BB962C8B-B14F-4D97-AF65-F5344CB8AC3E}">
        <p14:creationId xmlns:p14="http://schemas.microsoft.com/office/powerpoint/2010/main" val="4035329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B803E-881C-4958-B577-22D7F0CD39DB}" type="datetimeFigureOut">
              <a:rPr lang="en-US" smtClean="0"/>
              <a:t>4/27/2023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04A7DD-ECEF-4910-A7C9-5FEFA04C2707}" type="slidenum">
              <a:rPr lang="en-US" smtClean="0"/>
              <a:t>‹#›</a:t>
            </a:fld>
            <a:endParaRPr lang="en-US"/>
          </a:p>
        </p:txBody>
      </p:sp>
    </p:spTree>
    <p:extLst>
      <p:ext uri="{BB962C8B-B14F-4D97-AF65-F5344CB8AC3E}">
        <p14:creationId xmlns:p14="http://schemas.microsoft.com/office/powerpoint/2010/main" val="308919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cap="all" dirty="0">
                <a:solidFill>
                  <a:srgbClr val="002060"/>
                </a:solidFill>
                <a:latin typeface="Arial" panose="020B0604020202020204" pitchFamily="34" charset="0"/>
                <a:cs typeface="Arial" panose="020B0604020202020204" pitchFamily="34" charset="0"/>
              </a:rPr>
              <a:t>Data reporting and evaluation plan for tri-county region</a:t>
            </a:r>
          </a:p>
        </p:txBody>
      </p:sp>
      <p:sp>
        <p:nvSpPr>
          <p:cNvPr id="3" name="Subtitle 2"/>
          <p:cNvSpPr>
            <a:spLocks noGrp="1"/>
          </p:cNvSpPr>
          <p:nvPr>
            <p:ph type="subTitle" idx="1"/>
          </p:nvPr>
        </p:nvSpPr>
        <p:spPr>
          <a:xfrm>
            <a:off x="1524000" y="3823854"/>
            <a:ext cx="9144000" cy="1433945"/>
          </a:xfrm>
        </p:spPr>
        <p:txBody>
          <a:bodyPr/>
          <a:lstStyle/>
          <a:p>
            <a:r>
              <a:rPr lang="en-US" b="1" dirty="0" smtClean="0">
                <a:solidFill>
                  <a:schemeClr val="tx2"/>
                </a:solidFill>
              </a:rPr>
              <a:t>Sara </a:t>
            </a:r>
            <a:r>
              <a:rPr lang="en-US" b="1" dirty="0">
                <a:solidFill>
                  <a:schemeClr val="tx2"/>
                </a:solidFill>
              </a:rPr>
              <a:t>Kelly, PhD, MPH</a:t>
            </a:r>
          </a:p>
          <a:p>
            <a:r>
              <a:rPr lang="en-US" b="1" dirty="0">
                <a:solidFill>
                  <a:schemeClr val="tx2"/>
                </a:solidFill>
              </a:rPr>
              <a:t>April 2023</a:t>
            </a:r>
          </a:p>
        </p:txBody>
      </p:sp>
    </p:spTree>
    <p:extLst>
      <p:ext uri="{BB962C8B-B14F-4D97-AF65-F5344CB8AC3E}">
        <p14:creationId xmlns:p14="http://schemas.microsoft.com/office/powerpoint/2010/main" val="2881694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smtClean="0">
                <a:solidFill>
                  <a:srgbClr val="002060"/>
                </a:solidFill>
                <a:latin typeface="Arial" panose="020B0604020202020204" pitchFamily="34" charset="0"/>
                <a:cs typeface="Arial" panose="020B0604020202020204" pitchFamily="34" charset="0"/>
              </a:rPr>
              <a:t>Evaluation questions</a:t>
            </a:r>
            <a:endParaRPr lang="en-US" b="1" cap="all" dirty="0">
              <a:solidFill>
                <a:srgbClr val="00206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normAutofit fontScale="92500" lnSpcReduction="20000"/>
          </a:bodyPr>
          <a:lstStyle/>
          <a:p>
            <a:r>
              <a:rPr lang="en-US" b="1" dirty="0" smtClean="0"/>
              <a:t>What is the effect on population served?</a:t>
            </a:r>
            <a:endParaRPr lang="en-US" b="1" dirty="0"/>
          </a:p>
          <a:p>
            <a:pPr lvl="1"/>
            <a:r>
              <a:rPr lang="en-US" dirty="0" smtClean="0"/>
              <a:t>Short-term goals</a:t>
            </a:r>
          </a:p>
          <a:p>
            <a:pPr lvl="2"/>
            <a:r>
              <a:rPr lang="en-US" dirty="0" smtClean="0"/>
              <a:t>Outputs</a:t>
            </a:r>
          </a:p>
          <a:p>
            <a:pPr lvl="3"/>
            <a:r>
              <a:rPr lang="en-US" dirty="0" smtClean="0"/>
              <a:t>Promotion</a:t>
            </a:r>
          </a:p>
          <a:p>
            <a:pPr lvl="3"/>
            <a:r>
              <a:rPr lang="en-US" dirty="0" smtClean="0"/>
              <a:t>Recruitment </a:t>
            </a:r>
          </a:p>
          <a:p>
            <a:pPr lvl="3"/>
            <a:r>
              <a:rPr lang="en-US" dirty="0" smtClean="0"/>
              <a:t>Retention</a:t>
            </a:r>
          </a:p>
          <a:p>
            <a:pPr lvl="3"/>
            <a:r>
              <a:rPr lang="en-US" dirty="0" smtClean="0"/>
              <a:t>Completion</a:t>
            </a:r>
          </a:p>
          <a:p>
            <a:pPr lvl="2"/>
            <a:r>
              <a:rPr lang="en-US" dirty="0" smtClean="0"/>
              <a:t>Health-related outcomes</a:t>
            </a:r>
          </a:p>
          <a:p>
            <a:pPr lvl="3"/>
            <a:r>
              <a:rPr lang="en-US" dirty="0" smtClean="0"/>
              <a:t>Health behavior</a:t>
            </a:r>
          </a:p>
          <a:p>
            <a:pPr lvl="3"/>
            <a:r>
              <a:rPr lang="en-US" dirty="0" smtClean="0"/>
              <a:t>Health outcome</a:t>
            </a:r>
          </a:p>
          <a:p>
            <a:pPr lvl="3"/>
            <a:r>
              <a:rPr lang="en-US" dirty="0" smtClean="0"/>
              <a:t>Related outcomes (</a:t>
            </a:r>
            <a:r>
              <a:rPr lang="en-US" dirty="0" err="1" smtClean="0"/>
              <a:t>eg</a:t>
            </a:r>
            <a:r>
              <a:rPr lang="en-US" dirty="0" smtClean="0"/>
              <a:t>.,quality of life, access to healthy foods, etc.)</a:t>
            </a:r>
          </a:p>
          <a:p>
            <a:pPr lvl="2"/>
            <a:endParaRPr lang="en-US" dirty="0"/>
          </a:p>
          <a:p>
            <a:r>
              <a:rPr lang="en-US" b="1" dirty="0" smtClean="0"/>
              <a:t>What is the effect on the community?</a:t>
            </a:r>
            <a:endParaRPr lang="en-US" dirty="0"/>
          </a:p>
          <a:p>
            <a:pPr lvl="1"/>
            <a:r>
              <a:rPr lang="en-US" dirty="0" smtClean="0"/>
              <a:t>Long-term goals</a:t>
            </a:r>
          </a:p>
          <a:p>
            <a:pPr lvl="2"/>
            <a:r>
              <a:rPr lang="en-US" dirty="0" smtClean="0"/>
              <a:t>Aligned with Health People/national trends as well as predicted outcomes</a:t>
            </a:r>
            <a:endParaRPr lang="en-US" dirty="0"/>
          </a:p>
          <a:p>
            <a:pPr marL="457200" lvl="1"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2415484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38200" y="57554"/>
            <a:ext cx="10515600" cy="1325563"/>
          </a:xfrm>
        </p:spPr>
        <p:txBody>
          <a:bodyPr>
            <a:normAutofit/>
          </a:bodyPr>
          <a:lstStyle/>
          <a:p>
            <a:r>
              <a:rPr lang="en-US" sz="3600" b="1" cap="all" dirty="0" smtClean="0">
                <a:solidFill>
                  <a:srgbClr val="002060"/>
                </a:solidFill>
                <a:latin typeface="Arial" panose="020B0604020202020204" pitchFamily="34" charset="0"/>
                <a:cs typeface="Arial" panose="020B0604020202020204" pitchFamily="34" charset="0"/>
              </a:rPr>
              <a:t>Short-term Evaluation </a:t>
            </a:r>
            <a:r>
              <a:rPr lang="en-US" sz="3600" b="1" cap="all" dirty="0">
                <a:solidFill>
                  <a:srgbClr val="002060"/>
                </a:solidFill>
                <a:latin typeface="Arial" panose="020B0604020202020204" pitchFamily="34" charset="0"/>
                <a:cs typeface="Arial" panose="020B0604020202020204" pitchFamily="34" charset="0"/>
              </a:rPr>
              <a:t>metrics: HEAL</a:t>
            </a:r>
          </a:p>
        </p:txBody>
      </p:sp>
      <p:graphicFrame>
        <p:nvGraphicFramePr>
          <p:cNvPr id="6" name="Table 5"/>
          <p:cNvGraphicFramePr>
            <a:graphicFrameLocks noGrp="1"/>
          </p:cNvGraphicFramePr>
          <p:nvPr>
            <p:extLst>
              <p:ext uri="{D42A27DB-BD31-4B8C-83A1-F6EECF244321}">
                <p14:modId xmlns:p14="http://schemas.microsoft.com/office/powerpoint/2010/main" val="2703528028"/>
              </p:ext>
            </p:extLst>
          </p:nvPr>
        </p:nvGraphicFramePr>
        <p:xfrm>
          <a:off x="971204" y="1125422"/>
          <a:ext cx="9285318" cy="4891376"/>
        </p:xfrm>
        <a:graphic>
          <a:graphicData uri="http://schemas.openxmlformats.org/drawingml/2006/table">
            <a:tbl>
              <a:tblPr firstRow="1" firstCol="1" bandRow="1">
                <a:tableStyleId>{5C22544A-7EE6-4342-B048-85BDC9FD1C3A}</a:tableStyleId>
              </a:tblPr>
              <a:tblGrid>
                <a:gridCol w="2475090">
                  <a:extLst>
                    <a:ext uri="{9D8B030D-6E8A-4147-A177-3AD203B41FA5}">
                      <a16:colId xmlns:a16="http://schemas.microsoft.com/office/drawing/2014/main" val="3298658929"/>
                    </a:ext>
                  </a:extLst>
                </a:gridCol>
                <a:gridCol w="3405114">
                  <a:extLst>
                    <a:ext uri="{9D8B030D-6E8A-4147-A177-3AD203B41FA5}">
                      <a16:colId xmlns:a16="http://schemas.microsoft.com/office/drawing/2014/main" val="3490158794"/>
                    </a:ext>
                  </a:extLst>
                </a:gridCol>
                <a:gridCol w="3405114">
                  <a:extLst>
                    <a:ext uri="{9D8B030D-6E8A-4147-A177-3AD203B41FA5}">
                      <a16:colId xmlns:a16="http://schemas.microsoft.com/office/drawing/2014/main" val="1529869438"/>
                    </a:ext>
                  </a:extLst>
                </a:gridCol>
              </a:tblGrid>
              <a:tr h="222766">
                <a:tc gridSpan="3">
                  <a:txBody>
                    <a:bodyPr/>
                    <a:lstStyle/>
                    <a:p>
                      <a:pPr marL="0" marR="0">
                        <a:lnSpc>
                          <a:spcPct val="107000"/>
                        </a:lnSpc>
                        <a:spcBef>
                          <a:spcPts val="0"/>
                        </a:spcBef>
                        <a:spcAft>
                          <a:spcPts val="0"/>
                        </a:spcAft>
                      </a:pPr>
                      <a:r>
                        <a:rPr lang="en-US" sz="1000" dirty="0" smtClean="0">
                          <a:effectLst/>
                        </a:rPr>
                        <a:t>Tasks for obesity prevention and control intervention: </a:t>
                      </a:r>
                      <a:r>
                        <a:rPr lang="en-US" sz="1000" i="1" dirty="0" smtClean="0">
                          <a:effectLst/>
                        </a:rPr>
                        <a:t>Gardening Interventions and Social Support Interventions</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981991765"/>
                  </a:ext>
                </a:extLst>
              </a:tr>
              <a:tr h="222766">
                <a:tc>
                  <a:txBody>
                    <a:bodyPr/>
                    <a:lstStyle/>
                    <a:p>
                      <a:pPr marL="0" marR="0">
                        <a:lnSpc>
                          <a:spcPct val="107000"/>
                        </a:lnSpc>
                        <a:spcBef>
                          <a:spcPts val="0"/>
                        </a:spcBef>
                        <a:spcAft>
                          <a:spcPts val="0"/>
                        </a:spcAft>
                      </a:pPr>
                      <a:r>
                        <a:rPr lang="en-US" sz="1050" b="1" dirty="0">
                          <a:effectLst/>
                        </a:rPr>
                        <a:t>Type of </a:t>
                      </a:r>
                      <a:r>
                        <a:rPr lang="en-US" sz="1050" b="1" dirty="0" smtClean="0">
                          <a:effectLst/>
                        </a:rPr>
                        <a:t>task</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763394773"/>
                  </a:ext>
                </a:extLst>
              </a:tr>
              <a:tr h="22276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a:t>
                      </a:r>
                      <a:r>
                        <a:rPr lang="en-US" sz="1050" b="1" dirty="0" smtClean="0">
                          <a:effectLst/>
                        </a:rPr>
                        <a:t>pre-implementation phase</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348770284"/>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Stakeholders &amp; partners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Solidify stakeholders for the gardening</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initiative</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Identify community partners engaged for the gardening</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initiative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 2023</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2023, Q1 2024, Q1 2025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1832461767"/>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Environmental</a:t>
                      </a:r>
                      <a:r>
                        <a:rPr lang="en-US" sz="1000" i="1" baseline="0" dirty="0" smtClean="0">
                          <a:effectLst/>
                          <a:latin typeface="Calibri" panose="020F0502020204030204" pitchFamily="34" charset="0"/>
                          <a:ea typeface="Calibri" panose="020F0502020204030204" pitchFamily="34" charset="0"/>
                          <a:cs typeface="Times New Roman" panose="02020603050405020304" pitchFamily="18" charset="0"/>
                        </a:rPr>
                        <a:t> scan &amp; baseline data</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Establish a</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comprehensive list of community gardens</a:t>
                      </a:r>
                    </a:p>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Identify baseline data for the number of children/families that access the community gardens</a:t>
                      </a:r>
                    </a:p>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Identify baseline data for the number of children/families that attend informational sessions on gardening and healthy foods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228600" marR="0" indent="-22860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 2023</a:t>
                      </a:r>
                    </a:p>
                    <a:p>
                      <a:pPr marL="228600" marR="0" indent="-22860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2023</a:t>
                      </a:r>
                    </a:p>
                    <a:p>
                      <a:pPr marL="228600" marR="0" indent="-22860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Q3 2023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1012038048"/>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Assessment measures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Assess measure</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s of information collected in prior informational sessions on gardening and healthy foods</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Finalize assessment and measures for pre/post-tests (demographic</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information along with changes in behavior and knowledge)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 2023</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Q4 2023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704099187"/>
                  </a:ext>
                </a:extLst>
              </a:tr>
              <a:tr h="21945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outputs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1884170343"/>
                  </a:ext>
                </a:extLst>
              </a:tr>
              <a:tr h="579194">
                <a:tc>
                  <a:txBody>
                    <a:bodyPr/>
                    <a:lstStyle/>
                    <a:p>
                      <a:pPr marL="0" marR="0">
                        <a:lnSpc>
                          <a:spcPct val="107000"/>
                        </a:lnSpc>
                        <a:spcBef>
                          <a:spcPts val="0"/>
                        </a:spcBef>
                        <a:spcAft>
                          <a:spcPts val="0"/>
                        </a:spcAft>
                      </a:pPr>
                      <a:r>
                        <a:rPr lang="en-US" sz="1000" i="1" dirty="0">
                          <a:effectLst/>
                        </a:rPr>
                        <a:t>Promotion</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rPr>
                        <a:t>Develop</a:t>
                      </a:r>
                      <a:r>
                        <a:rPr lang="en-US" sz="1000" baseline="0" dirty="0" smtClean="0">
                          <a:effectLst/>
                        </a:rPr>
                        <a:t> 10 promotional</a:t>
                      </a:r>
                      <a:r>
                        <a:rPr lang="en-US" sz="1000" dirty="0" smtClean="0">
                          <a:effectLst/>
                        </a:rPr>
                        <a:t> </a:t>
                      </a:r>
                      <a:r>
                        <a:rPr lang="en-US" sz="1000" dirty="0">
                          <a:effectLst/>
                        </a:rPr>
                        <a:t>campaigns </a:t>
                      </a:r>
                      <a:r>
                        <a:rPr lang="en-US" sz="1000" dirty="0" smtClean="0">
                          <a:effectLst/>
                        </a:rPr>
                        <a:t>for community (4 for</a:t>
                      </a:r>
                      <a:r>
                        <a:rPr lang="en-US" sz="1000" baseline="0" dirty="0" smtClean="0">
                          <a:effectLst/>
                        </a:rPr>
                        <a:t> Peoria, 3 for Tazewell, and 3 for Woodford)</a:t>
                      </a:r>
                      <a:endParaRPr lang="en-US" sz="1000" dirty="0" smtClean="0">
                        <a:effectLst/>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smtClean="0">
                          <a:effectLst/>
                        </a:rPr>
                        <a:t>Disseminate 10</a:t>
                      </a:r>
                      <a:r>
                        <a:rPr lang="en-US" sz="1000" baseline="0" dirty="0" smtClean="0">
                          <a:effectLst/>
                        </a:rPr>
                        <a:t> promotional campaigns for the community </a:t>
                      </a:r>
                      <a:r>
                        <a:rPr lang="en-US" sz="1000" dirty="0" smtClean="0">
                          <a:effectLst/>
                        </a:rPr>
                        <a:t>(4 for</a:t>
                      </a:r>
                      <a:r>
                        <a:rPr lang="en-US" sz="1000" baseline="0" dirty="0" smtClean="0">
                          <a:effectLst/>
                        </a:rPr>
                        <a:t> Peoria, 3 for Tazewell, and 3 for Woodford)</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Q1 2024</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Q2-Q3 2024, Q2-Q3 2025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31961935"/>
                  </a:ext>
                </a:extLst>
              </a:tr>
              <a:tr h="699241">
                <a:tc>
                  <a:txBody>
                    <a:bodyPr/>
                    <a:lstStyle/>
                    <a:p>
                      <a:pPr marL="0" marR="0">
                        <a:lnSpc>
                          <a:spcPct val="107000"/>
                        </a:lnSpc>
                        <a:spcBef>
                          <a:spcPts val="0"/>
                        </a:spcBef>
                        <a:spcAft>
                          <a:spcPts val="0"/>
                        </a:spcAft>
                      </a:pPr>
                      <a:r>
                        <a:rPr lang="en-US" sz="1000" i="1" dirty="0">
                          <a:effectLst/>
                        </a:rPr>
                        <a:t>Recruitment</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rPr>
                        <a:t>Identify the # of</a:t>
                      </a:r>
                      <a:r>
                        <a:rPr lang="en-US" sz="1000" baseline="0" dirty="0" smtClean="0">
                          <a:effectLst/>
                        </a:rPr>
                        <a:t> children/families who accessed a community garden in the Tri-County region (goal of increase by 10%/year)</a:t>
                      </a:r>
                      <a:endParaRPr lang="en-US" sz="1000" dirty="0" smtClean="0">
                        <a:effectLst/>
                      </a:endParaRPr>
                    </a:p>
                    <a:p>
                      <a:pPr marL="171450" marR="0" indent="-171450">
                        <a:lnSpc>
                          <a:spcPct val="107000"/>
                        </a:lnSpc>
                        <a:spcBef>
                          <a:spcPts val="0"/>
                        </a:spcBef>
                        <a:spcAft>
                          <a:spcPts val="0"/>
                        </a:spcAft>
                        <a:buFont typeface="Arial" panose="020B0604020202020204" pitchFamily="34" charset="0"/>
                        <a:buChar char="•"/>
                      </a:pPr>
                      <a:r>
                        <a:rPr lang="en-US" sz="1000" dirty="0" smtClean="0">
                          <a:effectLst/>
                        </a:rPr>
                        <a:t>Recruit children/families (i.e. target audience) to attend an informational session about gardening and healthy eating (goal of 100 families)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Q3 2024, Q3 2025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21456477"/>
                  </a:ext>
                </a:extLst>
              </a:tr>
            </a:tbl>
          </a:graphicData>
        </a:graphic>
      </p:graphicFrame>
    </p:spTree>
    <p:extLst>
      <p:ext uri="{BB962C8B-B14F-4D97-AF65-F5344CB8AC3E}">
        <p14:creationId xmlns:p14="http://schemas.microsoft.com/office/powerpoint/2010/main" val="3490625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38200" y="57554"/>
            <a:ext cx="10515600" cy="1325563"/>
          </a:xfrm>
        </p:spPr>
        <p:txBody>
          <a:bodyPr>
            <a:normAutofit/>
          </a:bodyPr>
          <a:lstStyle/>
          <a:p>
            <a:r>
              <a:rPr lang="en-US" sz="3600" b="1" cap="all" dirty="0" smtClean="0">
                <a:solidFill>
                  <a:srgbClr val="002060"/>
                </a:solidFill>
                <a:latin typeface="Arial" panose="020B0604020202020204" pitchFamily="34" charset="0"/>
                <a:cs typeface="Arial" panose="020B0604020202020204" pitchFamily="34" charset="0"/>
              </a:rPr>
              <a:t>Short-term Evaluation </a:t>
            </a:r>
            <a:r>
              <a:rPr lang="en-US" sz="3600" b="1" cap="all" dirty="0">
                <a:solidFill>
                  <a:srgbClr val="002060"/>
                </a:solidFill>
                <a:latin typeface="Arial" panose="020B0604020202020204" pitchFamily="34" charset="0"/>
                <a:cs typeface="Arial" panose="020B0604020202020204" pitchFamily="34" charset="0"/>
              </a:rPr>
              <a:t>metrics: HEAL</a:t>
            </a:r>
          </a:p>
        </p:txBody>
      </p:sp>
      <p:graphicFrame>
        <p:nvGraphicFramePr>
          <p:cNvPr id="6" name="Table 5"/>
          <p:cNvGraphicFramePr>
            <a:graphicFrameLocks noGrp="1"/>
          </p:cNvGraphicFramePr>
          <p:nvPr>
            <p:extLst>
              <p:ext uri="{D42A27DB-BD31-4B8C-83A1-F6EECF244321}">
                <p14:modId xmlns:p14="http://schemas.microsoft.com/office/powerpoint/2010/main" val="1635403045"/>
              </p:ext>
            </p:extLst>
          </p:nvPr>
        </p:nvGraphicFramePr>
        <p:xfrm>
          <a:off x="971204" y="1125422"/>
          <a:ext cx="9285318" cy="2016501"/>
        </p:xfrm>
        <a:graphic>
          <a:graphicData uri="http://schemas.openxmlformats.org/drawingml/2006/table">
            <a:tbl>
              <a:tblPr firstRow="1" firstCol="1" bandRow="1">
                <a:tableStyleId>{5C22544A-7EE6-4342-B048-85BDC9FD1C3A}</a:tableStyleId>
              </a:tblPr>
              <a:tblGrid>
                <a:gridCol w="2475090">
                  <a:extLst>
                    <a:ext uri="{9D8B030D-6E8A-4147-A177-3AD203B41FA5}">
                      <a16:colId xmlns:a16="http://schemas.microsoft.com/office/drawing/2014/main" val="3298658929"/>
                    </a:ext>
                  </a:extLst>
                </a:gridCol>
                <a:gridCol w="3405114">
                  <a:extLst>
                    <a:ext uri="{9D8B030D-6E8A-4147-A177-3AD203B41FA5}">
                      <a16:colId xmlns:a16="http://schemas.microsoft.com/office/drawing/2014/main" val="3490158794"/>
                    </a:ext>
                  </a:extLst>
                </a:gridCol>
                <a:gridCol w="3405114">
                  <a:extLst>
                    <a:ext uri="{9D8B030D-6E8A-4147-A177-3AD203B41FA5}">
                      <a16:colId xmlns:a16="http://schemas.microsoft.com/office/drawing/2014/main" val="1529869438"/>
                    </a:ext>
                  </a:extLst>
                </a:gridCol>
              </a:tblGrid>
              <a:tr h="222766">
                <a:tc gridSpan="3">
                  <a:txBody>
                    <a:bodyPr/>
                    <a:lstStyle/>
                    <a:p>
                      <a:pPr marL="0" marR="0">
                        <a:lnSpc>
                          <a:spcPct val="107000"/>
                        </a:lnSpc>
                        <a:spcBef>
                          <a:spcPts val="0"/>
                        </a:spcBef>
                        <a:spcAft>
                          <a:spcPts val="0"/>
                        </a:spcAft>
                      </a:pPr>
                      <a:r>
                        <a:rPr lang="en-US" sz="1000" dirty="0" smtClean="0">
                          <a:effectLst/>
                        </a:rPr>
                        <a:t>Tasks for obesity prevention and control intervention: </a:t>
                      </a:r>
                      <a:r>
                        <a:rPr lang="en-US" sz="1000" i="1" dirty="0" smtClean="0">
                          <a:effectLst/>
                        </a:rPr>
                        <a:t>Gardening Interventions and Social Support Interventions</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981991765"/>
                  </a:ext>
                </a:extLst>
              </a:tr>
              <a:tr h="222766">
                <a:tc>
                  <a:txBody>
                    <a:bodyPr/>
                    <a:lstStyle/>
                    <a:p>
                      <a:pPr marL="0" marR="0">
                        <a:lnSpc>
                          <a:spcPct val="107000"/>
                        </a:lnSpc>
                        <a:spcBef>
                          <a:spcPts val="0"/>
                        </a:spcBef>
                        <a:spcAft>
                          <a:spcPts val="0"/>
                        </a:spcAft>
                      </a:pPr>
                      <a:r>
                        <a:rPr lang="en-US" sz="1050" b="1" dirty="0">
                          <a:effectLst/>
                        </a:rPr>
                        <a:t>Type of </a:t>
                      </a:r>
                      <a:r>
                        <a:rPr lang="en-US" sz="1050" b="1" dirty="0" smtClean="0">
                          <a:effectLst/>
                        </a:rPr>
                        <a:t> task</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763394773"/>
                  </a:ext>
                </a:extLst>
              </a:tr>
              <a:tr h="21945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a:t>
                      </a:r>
                      <a:r>
                        <a:rPr lang="en-US" sz="1050" b="1" dirty="0" smtClean="0">
                          <a:effectLst/>
                        </a:rPr>
                        <a:t>outcomes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1884170343"/>
                  </a:ext>
                </a:extLst>
              </a:tr>
              <a:tr h="579194">
                <a:tc>
                  <a:txBody>
                    <a:bodyPr/>
                    <a:lstStyle/>
                    <a:p>
                      <a:pPr marL="0" marR="0">
                        <a:lnSpc>
                          <a:spcPct val="107000"/>
                        </a:lnSpc>
                        <a:spcBef>
                          <a:spcPts val="0"/>
                        </a:spcBef>
                        <a:spcAft>
                          <a:spcPts val="0"/>
                        </a:spcAft>
                      </a:pPr>
                      <a:r>
                        <a:rPr lang="en-US" sz="1000" i="1" dirty="0" smtClean="0">
                          <a:effectLst/>
                        </a:rPr>
                        <a:t>Healthy eating</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rPr>
                        <a:t>Identify the changes in knowledge on healthy eating among attendees (pre/post-test)</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baseline="0" dirty="0" smtClean="0">
                          <a:effectLst/>
                        </a:rPr>
                        <a:t>Identify the changes in attitudes on healthy eating among attendees (pre/post-test)</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Q2-Q3 2024, Q2-Q3 2025</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Q2-Q3 2024, Q2-Q3 2025</a:t>
                      </a:r>
                    </a:p>
                  </a:txBody>
                  <a:tcPr marL="64820" marR="64820" marT="0" marB="0" anchor="ctr">
                    <a:solidFill>
                      <a:schemeClr val="bg2"/>
                    </a:solidFill>
                  </a:tcPr>
                </a:tc>
                <a:extLst>
                  <a:ext uri="{0D108BD9-81ED-4DB2-BD59-A6C34878D82A}">
                    <a16:rowId xmlns:a16="http://schemas.microsoft.com/office/drawing/2014/main" val="231961935"/>
                  </a:ext>
                </a:extLst>
              </a:tr>
              <a:tr h="699241">
                <a:tc>
                  <a:txBody>
                    <a:bodyPr/>
                    <a:lstStyle/>
                    <a:p>
                      <a:pPr marL="0" marR="0">
                        <a:lnSpc>
                          <a:spcPct val="107000"/>
                        </a:lnSpc>
                        <a:spcBef>
                          <a:spcPts val="0"/>
                        </a:spcBef>
                        <a:spcAft>
                          <a:spcPts val="0"/>
                        </a:spcAft>
                      </a:pPr>
                      <a:r>
                        <a:rPr lang="en-US" sz="1000" i="1" dirty="0" smtClean="0">
                          <a:effectLst/>
                        </a:rPr>
                        <a:t>Access to foods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smtClean="0">
                          <a:effectLst/>
                        </a:rPr>
                        <a:t>Identify the # of</a:t>
                      </a:r>
                      <a:r>
                        <a:rPr lang="en-US" sz="1000" baseline="0" dirty="0" smtClean="0">
                          <a:effectLst/>
                        </a:rPr>
                        <a:t> children/families who accessed a community garden (pre/post-test)</a:t>
                      </a: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txBody>
                  <a:tcPr marL="64820" marR="64820" marT="0" marB="0" anchor="ctr">
                    <a:solidFill>
                      <a:schemeClr val="bg2"/>
                    </a:solidFill>
                  </a:tcPr>
                </a:tc>
                <a:extLst>
                  <a:ext uri="{0D108BD9-81ED-4DB2-BD59-A6C34878D82A}">
                    <a16:rowId xmlns:a16="http://schemas.microsoft.com/office/drawing/2014/main" val="221456477"/>
                  </a:ext>
                </a:extLst>
              </a:tr>
            </a:tbl>
          </a:graphicData>
        </a:graphic>
      </p:graphicFrame>
      <p:sp>
        <p:nvSpPr>
          <p:cNvPr id="3" name="Rectangle 2"/>
          <p:cNvSpPr/>
          <p:nvPr/>
        </p:nvSpPr>
        <p:spPr>
          <a:xfrm>
            <a:off x="971204" y="3609626"/>
            <a:ext cx="9403080" cy="646331"/>
          </a:xfrm>
          <a:prstGeom prst="rect">
            <a:avLst/>
          </a:prstGeom>
        </p:spPr>
        <p:txBody>
          <a:bodyPr wrap="square">
            <a:spAutoFit/>
          </a:bodyPr>
          <a:lstStyle/>
          <a:p>
            <a:r>
              <a:rPr lang="en-US" b="1" dirty="0" smtClean="0"/>
              <a:t>Long-term goal</a:t>
            </a:r>
            <a:r>
              <a:rPr lang="en-US" b="1" dirty="0"/>
              <a:t>: </a:t>
            </a:r>
            <a:r>
              <a:rPr lang="en-US" i="1" dirty="0"/>
              <a:t>By December 31, 2025, increase accessibility of healthy food in the Tri-County Region through the support of community gardens by 10</a:t>
            </a:r>
            <a:r>
              <a:rPr lang="en-US" i="1" dirty="0" smtClean="0"/>
              <a:t>%.</a:t>
            </a:r>
            <a:endParaRPr lang="en-US" i="1" dirty="0"/>
          </a:p>
        </p:txBody>
      </p:sp>
    </p:spTree>
    <p:extLst>
      <p:ext uri="{BB962C8B-B14F-4D97-AF65-F5344CB8AC3E}">
        <p14:creationId xmlns:p14="http://schemas.microsoft.com/office/powerpoint/2010/main" val="1589060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38200" y="57554"/>
            <a:ext cx="10515600" cy="1325563"/>
          </a:xfrm>
        </p:spPr>
        <p:txBody>
          <a:bodyPr>
            <a:normAutofit/>
          </a:bodyPr>
          <a:lstStyle/>
          <a:p>
            <a:r>
              <a:rPr lang="en-US" sz="3600" b="1" cap="all" dirty="0" smtClean="0">
                <a:solidFill>
                  <a:srgbClr val="002060"/>
                </a:solidFill>
                <a:latin typeface="Arial" panose="020B0604020202020204" pitchFamily="34" charset="0"/>
                <a:cs typeface="Arial" panose="020B0604020202020204" pitchFamily="34" charset="0"/>
              </a:rPr>
              <a:t>Short-term Evaluation </a:t>
            </a:r>
            <a:r>
              <a:rPr lang="en-US" sz="3600" b="1" cap="all" dirty="0">
                <a:solidFill>
                  <a:srgbClr val="002060"/>
                </a:solidFill>
                <a:latin typeface="Arial" panose="020B0604020202020204" pitchFamily="34" charset="0"/>
                <a:cs typeface="Arial" panose="020B0604020202020204" pitchFamily="34" charset="0"/>
              </a:rPr>
              <a:t>metrics: HEAL</a:t>
            </a:r>
          </a:p>
        </p:txBody>
      </p:sp>
      <p:graphicFrame>
        <p:nvGraphicFramePr>
          <p:cNvPr id="6" name="Table 5"/>
          <p:cNvGraphicFramePr>
            <a:graphicFrameLocks noGrp="1"/>
          </p:cNvGraphicFramePr>
          <p:nvPr>
            <p:extLst>
              <p:ext uri="{D42A27DB-BD31-4B8C-83A1-F6EECF244321}">
                <p14:modId xmlns:p14="http://schemas.microsoft.com/office/powerpoint/2010/main" val="1050795541"/>
              </p:ext>
            </p:extLst>
          </p:nvPr>
        </p:nvGraphicFramePr>
        <p:xfrm>
          <a:off x="971204" y="1125422"/>
          <a:ext cx="9285318" cy="4492162"/>
        </p:xfrm>
        <a:graphic>
          <a:graphicData uri="http://schemas.openxmlformats.org/drawingml/2006/table">
            <a:tbl>
              <a:tblPr firstRow="1" firstCol="1" bandRow="1">
                <a:tableStyleId>{5C22544A-7EE6-4342-B048-85BDC9FD1C3A}</a:tableStyleId>
              </a:tblPr>
              <a:tblGrid>
                <a:gridCol w="2475090">
                  <a:extLst>
                    <a:ext uri="{9D8B030D-6E8A-4147-A177-3AD203B41FA5}">
                      <a16:colId xmlns:a16="http://schemas.microsoft.com/office/drawing/2014/main" val="3298658929"/>
                    </a:ext>
                  </a:extLst>
                </a:gridCol>
                <a:gridCol w="3405114">
                  <a:extLst>
                    <a:ext uri="{9D8B030D-6E8A-4147-A177-3AD203B41FA5}">
                      <a16:colId xmlns:a16="http://schemas.microsoft.com/office/drawing/2014/main" val="3490158794"/>
                    </a:ext>
                  </a:extLst>
                </a:gridCol>
                <a:gridCol w="3405114">
                  <a:extLst>
                    <a:ext uri="{9D8B030D-6E8A-4147-A177-3AD203B41FA5}">
                      <a16:colId xmlns:a16="http://schemas.microsoft.com/office/drawing/2014/main" val="1529869438"/>
                    </a:ext>
                  </a:extLst>
                </a:gridCol>
              </a:tblGrid>
              <a:tr h="222766">
                <a:tc gridSpan="3">
                  <a:txBody>
                    <a:bodyPr/>
                    <a:lstStyle/>
                    <a:p>
                      <a:pPr marL="0" marR="0">
                        <a:lnSpc>
                          <a:spcPct val="107000"/>
                        </a:lnSpc>
                        <a:spcBef>
                          <a:spcPts val="0"/>
                        </a:spcBef>
                        <a:spcAft>
                          <a:spcPts val="0"/>
                        </a:spcAft>
                      </a:pPr>
                      <a:r>
                        <a:rPr lang="en-US" sz="1000" dirty="0" smtClean="0">
                          <a:effectLst/>
                        </a:rPr>
                        <a:t>Tasks for obesity prevention and control intervention: </a:t>
                      </a:r>
                      <a:r>
                        <a:rPr lang="en-US" sz="1000" i="1" dirty="0" smtClean="0">
                          <a:effectLst/>
                        </a:rPr>
                        <a:t>Social Support Interventions in Community Settings </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981991765"/>
                  </a:ext>
                </a:extLst>
              </a:tr>
              <a:tr h="222766">
                <a:tc>
                  <a:txBody>
                    <a:bodyPr/>
                    <a:lstStyle/>
                    <a:p>
                      <a:pPr marL="0" marR="0">
                        <a:lnSpc>
                          <a:spcPct val="107000"/>
                        </a:lnSpc>
                        <a:spcBef>
                          <a:spcPts val="0"/>
                        </a:spcBef>
                        <a:spcAft>
                          <a:spcPts val="0"/>
                        </a:spcAft>
                      </a:pPr>
                      <a:r>
                        <a:rPr lang="en-US" sz="1050" b="1" dirty="0">
                          <a:effectLst/>
                        </a:rPr>
                        <a:t>Type of </a:t>
                      </a:r>
                      <a:r>
                        <a:rPr lang="en-US" sz="1050" b="1" dirty="0" smtClean="0">
                          <a:effectLst/>
                        </a:rPr>
                        <a:t>task</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763394773"/>
                  </a:ext>
                </a:extLst>
              </a:tr>
              <a:tr h="22276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a:t>
                      </a:r>
                      <a:r>
                        <a:rPr lang="en-US" sz="1050" b="1" dirty="0" smtClean="0">
                          <a:effectLst/>
                        </a:rPr>
                        <a:t>pre-planning phase</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348770284"/>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Stakeholders &amp; partners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Solidify stakeholders for the social support activity</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Identify community partners engaged</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for social support activities related to physical activity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 2023</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2023, Q1 2024, Q1 2025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1832461767"/>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Environmental</a:t>
                      </a:r>
                      <a:r>
                        <a:rPr lang="en-US" sz="1000" i="1" baseline="0" dirty="0" smtClean="0">
                          <a:effectLst/>
                          <a:latin typeface="Calibri" panose="020F0502020204030204" pitchFamily="34" charset="0"/>
                          <a:ea typeface="Calibri" panose="020F0502020204030204" pitchFamily="34" charset="0"/>
                          <a:cs typeface="Times New Roman" panose="02020603050405020304" pitchFamily="18" charset="0"/>
                        </a:rPr>
                        <a:t> scan &amp; baseline data</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Establish a</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comprehensive list of social support settings that  are related to physical activity </a:t>
                      </a:r>
                    </a:p>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Identify baseline data for the number of individuals that attend social support interventions focused on physical activity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228600" marR="0" indent="-22860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 2023</a:t>
                      </a:r>
                    </a:p>
                    <a:p>
                      <a:pPr marL="228600" marR="0" indent="-22860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2023</a:t>
                      </a:r>
                      <a:endPar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1012038048"/>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Assessment measures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Finalize assessment measures for pre/post-tests (demographic</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information along with changes in knowledge and behavior)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Q4 2023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704099187"/>
                  </a:ext>
                </a:extLst>
              </a:tr>
              <a:tr h="21945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outputs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1884170343"/>
                  </a:ext>
                </a:extLst>
              </a:tr>
              <a:tr h="579194">
                <a:tc>
                  <a:txBody>
                    <a:bodyPr/>
                    <a:lstStyle/>
                    <a:p>
                      <a:pPr marL="0" marR="0">
                        <a:lnSpc>
                          <a:spcPct val="107000"/>
                        </a:lnSpc>
                        <a:spcBef>
                          <a:spcPts val="0"/>
                        </a:spcBef>
                        <a:spcAft>
                          <a:spcPts val="0"/>
                        </a:spcAft>
                      </a:pPr>
                      <a:r>
                        <a:rPr lang="en-US" sz="1000" i="1" dirty="0">
                          <a:effectLst/>
                        </a:rPr>
                        <a:t>Promotion</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rPr>
                        <a:t>Develop</a:t>
                      </a:r>
                      <a:r>
                        <a:rPr lang="en-US" sz="1000" baseline="0" dirty="0" smtClean="0">
                          <a:effectLst/>
                        </a:rPr>
                        <a:t> 10 promotional</a:t>
                      </a:r>
                      <a:r>
                        <a:rPr lang="en-US" sz="1000" dirty="0" smtClean="0">
                          <a:effectLst/>
                        </a:rPr>
                        <a:t> </a:t>
                      </a:r>
                      <a:r>
                        <a:rPr lang="en-US" sz="1000" dirty="0">
                          <a:effectLst/>
                        </a:rPr>
                        <a:t>campaigns </a:t>
                      </a:r>
                      <a:r>
                        <a:rPr lang="en-US" sz="1000" dirty="0" smtClean="0">
                          <a:effectLst/>
                        </a:rPr>
                        <a:t>for community (4 for</a:t>
                      </a:r>
                      <a:r>
                        <a:rPr lang="en-US" sz="1000" baseline="0" dirty="0" smtClean="0">
                          <a:effectLst/>
                        </a:rPr>
                        <a:t> Peoria, 3 for Tazewell, and 3 for Woodford)</a:t>
                      </a:r>
                      <a:endParaRPr lang="en-US" sz="1000" dirty="0" smtClean="0">
                        <a:effectLst/>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smtClean="0">
                          <a:effectLst/>
                        </a:rPr>
                        <a:t>Disseminate 10</a:t>
                      </a:r>
                      <a:r>
                        <a:rPr lang="en-US" sz="1000" baseline="0" dirty="0" smtClean="0">
                          <a:effectLst/>
                        </a:rPr>
                        <a:t> promotional campaigns for the community </a:t>
                      </a:r>
                      <a:r>
                        <a:rPr lang="en-US" sz="1000" dirty="0" smtClean="0">
                          <a:effectLst/>
                        </a:rPr>
                        <a:t>(4 for</a:t>
                      </a:r>
                      <a:r>
                        <a:rPr lang="en-US" sz="1000" baseline="0" dirty="0" smtClean="0">
                          <a:effectLst/>
                        </a:rPr>
                        <a:t> Peoria, 3 for Tazewell, and 3 for Woodford)</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Q1 2024</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Q2-Q3 2024, Q2-Q3 2025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31961935"/>
                  </a:ext>
                </a:extLst>
              </a:tr>
              <a:tr h="699241">
                <a:tc>
                  <a:txBody>
                    <a:bodyPr/>
                    <a:lstStyle/>
                    <a:p>
                      <a:pPr marL="0" marR="0">
                        <a:lnSpc>
                          <a:spcPct val="107000"/>
                        </a:lnSpc>
                        <a:spcBef>
                          <a:spcPts val="0"/>
                        </a:spcBef>
                        <a:spcAft>
                          <a:spcPts val="0"/>
                        </a:spcAft>
                      </a:pPr>
                      <a:r>
                        <a:rPr lang="en-US" sz="1000" i="1" dirty="0">
                          <a:effectLst/>
                        </a:rPr>
                        <a:t>Recruitment</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rPr>
                        <a:t>Identify the # of</a:t>
                      </a:r>
                      <a:r>
                        <a:rPr lang="en-US" sz="1000" baseline="0" dirty="0" smtClean="0">
                          <a:effectLst/>
                        </a:rPr>
                        <a:t> individuals who accessed a social support session in the Tri-County region (goal of increase by 10%/year)</a:t>
                      </a:r>
                      <a:endParaRPr lang="en-US" sz="1000" dirty="0" smtClean="0">
                        <a:effectLst/>
                      </a:endParaRPr>
                    </a:p>
                    <a:p>
                      <a:pPr marL="171450" marR="0" indent="-171450">
                        <a:lnSpc>
                          <a:spcPct val="107000"/>
                        </a:lnSpc>
                        <a:spcBef>
                          <a:spcPts val="0"/>
                        </a:spcBef>
                        <a:spcAft>
                          <a:spcPts val="0"/>
                        </a:spcAft>
                        <a:buFont typeface="Arial" panose="020B0604020202020204" pitchFamily="34" charset="0"/>
                        <a:buChar char="•"/>
                      </a:pPr>
                      <a:r>
                        <a:rPr lang="en-US" sz="1000" dirty="0" smtClean="0">
                          <a:effectLst/>
                        </a:rPr>
                        <a:t>Recruit individuals (i.e. target audience) to attend a social support session</a:t>
                      </a:r>
                      <a:r>
                        <a:rPr lang="en-US" sz="1000" baseline="0" dirty="0" smtClean="0">
                          <a:effectLst/>
                        </a:rPr>
                        <a:t> for physical activity</a:t>
                      </a:r>
                      <a:r>
                        <a:rPr lang="en-US" sz="1000" dirty="0" smtClean="0">
                          <a:effectLst/>
                        </a:rPr>
                        <a:t> (goal of 100 community</a:t>
                      </a:r>
                      <a:r>
                        <a:rPr lang="en-US" sz="1000" baseline="0" dirty="0" smtClean="0">
                          <a:effectLst/>
                        </a:rPr>
                        <a:t> members</a:t>
                      </a:r>
                      <a:r>
                        <a:rPr lang="en-US" sz="1000" dirty="0" smtClean="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Q3 2024, Q3 2025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21456477"/>
                  </a:ext>
                </a:extLst>
              </a:tr>
            </a:tbl>
          </a:graphicData>
        </a:graphic>
      </p:graphicFrame>
    </p:spTree>
    <p:extLst>
      <p:ext uri="{BB962C8B-B14F-4D97-AF65-F5344CB8AC3E}">
        <p14:creationId xmlns:p14="http://schemas.microsoft.com/office/powerpoint/2010/main" val="134605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38200" y="57554"/>
            <a:ext cx="10515600" cy="1325563"/>
          </a:xfrm>
        </p:spPr>
        <p:txBody>
          <a:bodyPr>
            <a:normAutofit/>
          </a:bodyPr>
          <a:lstStyle/>
          <a:p>
            <a:r>
              <a:rPr lang="en-US" sz="3600" b="1" cap="all" dirty="0" smtClean="0">
                <a:solidFill>
                  <a:srgbClr val="002060"/>
                </a:solidFill>
                <a:latin typeface="Arial" panose="020B0604020202020204" pitchFamily="34" charset="0"/>
                <a:cs typeface="Arial" panose="020B0604020202020204" pitchFamily="34" charset="0"/>
              </a:rPr>
              <a:t>Short-term Evaluation </a:t>
            </a:r>
            <a:r>
              <a:rPr lang="en-US" sz="3600" b="1" cap="all" dirty="0">
                <a:solidFill>
                  <a:srgbClr val="002060"/>
                </a:solidFill>
                <a:latin typeface="Arial" panose="020B0604020202020204" pitchFamily="34" charset="0"/>
                <a:cs typeface="Arial" panose="020B0604020202020204" pitchFamily="34" charset="0"/>
              </a:rPr>
              <a:t>metrics: HEAL</a:t>
            </a:r>
          </a:p>
        </p:txBody>
      </p:sp>
      <p:graphicFrame>
        <p:nvGraphicFramePr>
          <p:cNvPr id="6" name="Table 5"/>
          <p:cNvGraphicFramePr>
            <a:graphicFrameLocks noGrp="1"/>
          </p:cNvGraphicFramePr>
          <p:nvPr>
            <p:extLst>
              <p:ext uri="{D42A27DB-BD31-4B8C-83A1-F6EECF244321}">
                <p14:modId xmlns:p14="http://schemas.microsoft.com/office/powerpoint/2010/main" val="4249081292"/>
              </p:ext>
            </p:extLst>
          </p:nvPr>
        </p:nvGraphicFramePr>
        <p:xfrm>
          <a:off x="971204" y="1125422"/>
          <a:ext cx="9285318" cy="1943423"/>
        </p:xfrm>
        <a:graphic>
          <a:graphicData uri="http://schemas.openxmlformats.org/drawingml/2006/table">
            <a:tbl>
              <a:tblPr firstRow="1" firstCol="1" bandRow="1">
                <a:tableStyleId>{5C22544A-7EE6-4342-B048-85BDC9FD1C3A}</a:tableStyleId>
              </a:tblPr>
              <a:tblGrid>
                <a:gridCol w="2475090">
                  <a:extLst>
                    <a:ext uri="{9D8B030D-6E8A-4147-A177-3AD203B41FA5}">
                      <a16:colId xmlns:a16="http://schemas.microsoft.com/office/drawing/2014/main" val="3298658929"/>
                    </a:ext>
                  </a:extLst>
                </a:gridCol>
                <a:gridCol w="3405114">
                  <a:extLst>
                    <a:ext uri="{9D8B030D-6E8A-4147-A177-3AD203B41FA5}">
                      <a16:colId xmlns:a16="http://schemas.microsoft.com/office/drawing/2014/main" val="3490158794"/>
                    </a:ext>
                  </a:extLst>
                </a:gridCol>
                <a:gridCol w="3405114">
                  <a:extLst>
                    <a:ext uri="{9D8B030D-6E8A-4147-A177-3AD203B41FA5}">
                      <a16:colId xmlns:a16="http://schemas.microsoft.com/office/drawing/2014/main" val="1529869438"/>
                    </a:ext>
                  </a:extLst>
                </a:gridCol>
              </a:tblGrid>
              <a:tr h="222766">
                <a:tc gridSpan="3">
                  <a:txBody>
                    <a:bodyPr/>
                    <a:lstStyle/>
                    <a:p>
                      <a:pPr marL="0" marR="0">
                        <a:lnSpc>
                          <a:spcPct val="107000"/>
                        </a:lnSpc>
                        <a:spcBef>
                          <a:spcPts val="0"/>
                        </a:spcBef>
                        <a:spcAft>
                          <a:spcPts val="0"/>
                        </a:spcAft>
                      </a:pPr>
                      <a:r>
                        <a:rPr lang="en-US" sz="1000" dirty="0" smtClean="0">
                          <a:effectLst/>
                        </a:rPr>
                        <a:t>Tasks for obesity prevention and control intervention: </a:t>
                      </a:r>
                      <a:r>
                        <a:rPr lang="en-US" sz="1000" i="1" dirty="0" smtClean="0">
                          <a:effectLst/>
                        </a:rPr>
                        <a:t>Social Support Interventions in Community Settings </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981991765"/>
                  </a:ext>
                </a:extLst>
              </a:tr>
              <a:tr h="222766">
                <a:tc>
                  <a:txBody>
                    <a:bodyPr/>
                    <a:lstStyle/>
                    <a:p>
                      <a:pPr marL="0" marR="0">
                        <a:lnSpc>
                          <a:spcPct val="107000"/>
                        </a:lnSpc>
                        <a:spcBef>
                          <a:spcPts val="0"/>
                        </a:spcBef>
                        <a:spcAft>
                          <a:spcPts val="0"/>
                        </a:spcAft>
                      </a:pPr>
                      <a:r>
                        <a:rPr lang="en-US" sz="1050" b="1" dirty="0">
                          <a:effectLst/>
                        </a:rPr>
                        <a:t>Type of </a:t>
                      </a:r>
                      <a:r>
                        <a:rPr lang="en-US" sz="1050" b="1" dirty="0" smtClean="0">
                          <a:effectLst/>
                        </a:rPr>
                        <a:t> tasks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763394773"/>
                  </a:ext>
                </a:extLst>
              </a:tr>
              <a:tr h="21945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a:t>
                      </a:r>
                      <a:r>
                        <a:rPr lang="en-US" sz="1050" b="1" dirty="0" smtClean="0">
                          <a:effectLst/>
                        </a:rPr>
                        <a:t>outcomes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1884170343"/>
                  </a:ext>
                </a:extLst>
              </a:tr>
              <a:tr h="579194">
                <a:tc>
                  <a:txBody>
                    <a:bodyPr/>
                    <a:lstStyle/>
                    <a:p>
                      <a:pPr marL="0" marR="0">
                        <a:lnSpc>
                          <a:spcPct val="107000"/>
                        </a:lnSpc>
                        <a:spcBef>
                          <a:spcPts val="0"/>
                        </a:spcBef>
                        <a:spcAft>
                          <a:spcPts val="0"/>
                        </a:spcAft>
                      </a:pPr>
                      <a:r>
                        <a:rPr lang="en-US" sz="1000" i="1" dirty="0" smtClean="0">
                          <a:effectLst/>
                        </a:rPr>
                        <a:t>Moderate Physical activity</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rPr>
                        <a:t>Identify the changes in physical activity levels among participants to moderate levels (3+times/week) using pre/post-test</a:t>
                      </a: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txBody>
                  <a:tcPr marL="64820" marR="64820" marT="0" marB="0" anchor="ctr">
                    <a:solidFill>
                      <a:schemeClr val="bg2"/>
                    </a:solidFill>
                  </a:tcPr>
                </a:tc>
                <a:extLst>
                  <a:ext uri="{0D108BD9-81ED-4DB2-BD59-A6C34878D82A}">
                    <a16:rowId xmlns:a16="http://schemas.microsoft.com/office/drawing/2014/main" val="231961935"/>
                  </a:ext>
                </a:extLst>
              </a:tr>
              <a:tr h="699241">
                <a:tc>
                  <a:txBody>
                    <a:bodyPr/>
                    <a:lstStyle/>
                    <a:p>
                      <a:pPr marL="0" marR="0">
                        <a:lnSpc>
                          <a:spcPct val="107000"/>
                        </a:lnSpc>
                        <a:spcBef>
                          <a:spcPts val="0"/>
                        </a:spcBef>
                        <a:spcAft>
                          <a:spcPts val="0"/>
                        </a:spcAft>
                      </a:pPr>
                      <a:r>
                        <a:rPr lang="en-US" sz="1000" i="1" dirty="0" smtClean="0">
                          <a:effectLst/>
                          <a:latin typeface="+mn-lt"/>
                          <a:ea typeface="+mn-ea"/>
                          <a:cs typeface="+mn-cs"/>
                        </a:rPr>
                        <a:t>Overall</a:t>
                      </a:r>
                      <a:r>
                        <a:rPr lang="en-US" sz="1000" i="1" baseline="0" dirty="0" smtClean="0">
                          <a:effectLst/>
                          <a:latin typeface="+mn-lt"/>
                          <a:ea typeface="+mn-ea"/>
                          <a:cs typeface="+mn-cs"/>
                        </a:rPr>
                        <a:t> Physical activity</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rPr>
                        <a:t>Identify the changes in overall physical activity levels among participants (pre/post-test)</a:t>
                      </a: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txBody>
                  <a:tcPr marL="64820" marR="64820" marT="0" marB="0" anchor="ctr">
                    <a:solidFill>
                      <a:schemeClr val="bg2"/>
                    </a:solidFill>
                  </a:tcPr>
                </a:tc>
                <a:extLst>
                  <a:ext uri="{0D108BD9-81ED-4DB2-BD59-A6C34878D82A}">
                    <a16:rowId xmlns:a16="http://schemas.microsoft.com/office/drawing/2014/main" val="221456477"/>
                  </a:ext>
                </a:extLst>
              </a:tr>
            </a:tbl>
          </a:graphicData>
        </a:graphic>
      </p:graphicFrame>
      <p:sp>
        <p:nvSpPr>
          <p:cNvPr id="3" name="Rectangle 2"/>
          <p:cNvSpPr/>
          <p:nvPr/>
        </p:nvSpPr>
        <p:spPr>
          <a:xfrm>
            <a:off x="971204" y="3609626"/>
            <a:ext cx="9403080" cy="646331"/>
          </a:xfrm>
          <a:prstGeom prst="rect">
            <a:avLst/>
          </a:prstGeom>
        </p:spPr>
        <p:txBody>
          <a:bodyPr wrap="square">
            <a:spAutoFit/>
          </a:bodyPr>
          <a:lstStyle/>
          <a:p>
            <a:r>
              <a:rPr lang="en-US" b="1" dirty="0" smtClean="0"/>
              <a:t>Long-term goal</a:t>
            </a:r>
            <a:r>
              <a:rPr lang="en-US" b="1" dirty="0"/>
              <a:t>: </a:t>
            </a:r>
            <a:r>
              <a:rPr lang="en-US" i="1" dirty="0"/>
              <a:t>By December 31, 2025, increase adults reporting exercising 1-5 days a week among the Tri-County Region by 1</a:t>
            </a:r>
            <a:r>
              <a:rPr lang="en-US" i="1" dirty="0" smtClean="0"/>
              <a:t>%. </a:t>
            </a:r>
            <a:endParaRPr lang="en-US" i="1" dirty="0"/>
          </a:p>
        </p:txBody>
      </p:sp>
    </p:spTree>
    <p:extLst>
      <p:ext uri="{BB962C8B-B14F-4D97-AF65-F5344CB8AC3E}">
        <p14:creationId xmlns:p14="http://schemas.microsoft.com/office/powerpoint/2010/main" val="34080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38200" y="57554"/>
            <a:ext cx="10515600" cy="1325563"/>
          </a:xfrm>
        </p:spPr>
        <p:txBody>
          <a:bodyPr>
            <a:normAutofit/>
          </a:bodyPr>
          <a:lstStyle/>
          <a:p>
            <a:r>
              <a:rPr lang="en-US" sz="3200" b="1" cap="all" dirty="0" smtClean="0">
                <a:solidFill>
                  <a:srgbClr val="002060"/>
                </a:solidFill>
                <a:latin typeface="Arial" panose="020B0604020202020204" pitchFamily="34" charset="0"/>
                <a:cs typeface="Arial" panose="020B0604020202020204" pitchFamily="34" charset="0"/>
              </a:rPr>
              <a:t>Short-term Evaluation </a:t>
            </a:r>
            <a:r>
              <a:rPr lang="en-US" sz="3200" b="1" cap="all" dirty="0">
                <a:solidFill>
                  <a:srgbClr val="002060"/>
                </a:solidFill>
                <a:latin typeface="Arial" panose="020B0604020202020204" pitchFamily="34" charset="0"/>
                <a:cs typeface="Arial" panose="020B0604020202020204" pitchFamily="34" charset="0"/>
              </a:rPr>
              <a:t>metrics: </a:t>
            </a:r>
            <a:r>
              <a:rPr lang="en-US" sz="3200" b="1" cap="all" dirty="0" smtClean="0">
                <a:solidFill>
                  <a:srgbClr val="002060"/>
                </a:solidFill>
                <a:latin typeface="Arial" panose="020B0604020202020204" pitchFamily="34" charset="0"/>
                <a:cs typeface="Arial" panose="020B0604020202020204" pitchFamily="34" charset="0"/>
              </a:rPr>
              <a:t>Obesity</a:t>
            </a:r>
            <a:endParaRPr lang="en-US" sz="3200" b="1" cap="all" dirty="0">
              <a:solidFill>
                <a:srgbClr val="00206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221576871"/>
              </p:ext>
            </p:extLst>
          </p:nvPr>
        </p:nvGraphicFramePr>
        <p:xfrm>
          <a:off x="971204" y="1125422"/>
          <a:ext cx="9285318" cy="5075304"/>
        </p:xfrm>
        <a:graphic>
          <a:graphicData uri="http://schemas.openxmlformats.org/drawingml/2006/table">
            <a:tbl>
              <a:tblPr firstRow="1" firstCol="1" bandRow="1">
                <a:tableStyleId>{5C22544A-7EE6-4342-B048-85BDC9FD1C3A}</a:tableStyleId>
              </a:tblPr>
              <a:tblGrid>
                <a:gridCol w="2475090">
                  <a:extLst>
                    <a:ext uri="{9D8B030D-6E8A-4147-A177-3AD203B41FA5}">
                      <a16:colId xmlns:a16="http://schemas.microsoft.com/office/drawing/2014/main" val="3298658929"/>
                    </a:ext>
                  </a:extLst>
                </a:gridCol>
                <a:gridCol w="3405114">
                  <a:extLst>
                    <a:ext uri="{9D8B030D-6E8A-4147-A177-3AD203B41FA5}">
                      <a16:colId xmlns:a16="http://schemas.microsoft.com/office/drawing/2014/main" val="3490158794"/>
                    </a:ext>
                  </a:extLst>
                </a:gridCol>
                <a:gridCol w="3405114">
                  <a:extLst>
                    <a:ext uri="{9D8B030D-6E8A-4147-A177-3AD203B41FA5}">
                      <a16:colId xmlns:a16="http://schemas.microsoft.com/office/drawing/2014/main" val="1529869438"/>
                    </a:ext>
                  </a:extLst>
                </a:gridCol>
              </a:tblGrid>
              <a:tr h="222766">
                <a:tc gridSpan="3">
                  <a:txBody>
                    <a:bodyPr/>
                    <a:lstStyle/>
                    <a:p>
                      <a:pPr marL="0" marR="0">
                        <a:lnSpc>
                          <a:spcPct val="107000"/>
                        </a:lnSpc>
                        <a:spcBef>
                          <a:spcPts val="0"/>
                        </a:spcBef>
                        <a:spcAft>
                          <a:spcPts val="0"/>
                        </a:spcAft>
                      </a:pPr>
                      <a:r>
                        <a:rPr lang="en-US" sz="1000" dirty="0" smtClean="0">
                          <a:effectLst/>
                        </a:rPr>
                        <a:t>Tasks for obesity prevention and control intervention:  </a:t>
                      </a:r>
                      <a:r>
                        <a:rPr lang="en-US" sz="1000" i="1" dirty="0" smtClean="0">
                          <a:effectLst/>
                        </a:rPr>
                        <a:t>Digital Health Interventions for Adolescents with Overweight or Obesity</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981991765"/>
                  </a:ext>
                </a:extLst>
              </a:tr>
              <a:tr h="222766">
                <a:tc>
                  <a:txBody>
                    <a:bodyPr/>
                    <a:lstStyle/>
                    <a:p>
                      <a:pPr marL="0" marR="0">
                        <a:lnSpc>
                          <a:spcPct val="107000"/>
                        </a:lnSpc>
                        <a:spcBef>
                          <a:spcPts val="0"/>
                        </a:spcBef>
                        <a:spcAft>
                          <a:spcPts val="0"/>
                        </a:spcAft>
                      </a:pPr>
                      <a:r>
                        <a:rPr lang="en-US" sz="1050" b="1" dirty="0">
                          <a:effectLst/>
                        </a:rPr>
                        <a:t>Type of </a:t>
                      </a:r>
                      <a:r>
                        <a:rPr lang="en-US" sz="1050" b="1" dirty="0" smtClean="0">
                          <a:effectLst/>
                        </a:rPr>
                        <a:t>task</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763394773"/>
                  </a:ext>
                </a:extLst>
              </a:tr>
              <a:tr h="22276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a:t>
                      </a:r>
                      <a:r>
                        <a:rPr lang="en-US" sz="1050" b="1" dirty="0" smtClean="0">
                          <a:effectLst/>
                        </a:rPr>
                        <a:t>pre-planning phase</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348770284"/>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Stakeholders &amp; partners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Solidify stakeholders for the digital health intervention</a:t>
                      </a: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 2023</a:t>
                      </a:r>
                    </a:p>
                  </a:txBody>
                  <a:tcPr marL="64820" marR="64820" marT="0" marB="0" anchor="ctr">
                    <a:solidFill>
                      <a:schemeClr val="bg2"/>
                    </a:solidFill>
                  </a:tcPr>
                </a:tc>
                <a:extLst>
                  <a:ext uri="{0D108BD9-81ED-4DB2-BD59-A6C34878D82A}">
                    <a16:rowId xmlns:a16="http://schemas.microsoft.com/office/drawing/2014/main" val="1832461767"/>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Digital health tool</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Define</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digital health intervention and timeframe for completion </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Select digital health tool for intervention</a:t>
                      </a:r>
                      <a:endPar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228600" marR="0" indent="-22860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2023</a:t>
                      </a:r>
                    </a:p>
                    <a:p>
                      <a:pPr marL="228600" marR="0" indent="-22860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2023</a:t>
                      </a:r>
                    </a:p>
                  </a:txBody>
                  <a:tcPr marL="64820" marR="64820" marT="0" marB="0" anchor="ctr">
                    <a:solidFill>
                      <a:schemeClr val="bg2"/>
                    </a:solidFill>
                  </a:tcPr>
                </a:tc>
                <a:extLst>
                  <a:ext uri="{0D108BD9-81ED-4DB2-BD59-A6C34878D82A}">
                    <a16:rowId xmlns:a16="http://schemas.microsoft.com/office/drawing/2014/main" val="1012038048"/>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Assessment measures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Assess programming currently</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being offered in the Tri-County region</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Finalize assessment measures for pre/post-tests using digital health tool selected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 2023</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Q4 2023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704099187"/>
                  </a:ext>
                </a:extLst>
              </a:tr>
              <a:tr h="21945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outputs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1884170343"/>
                  </a:ext>
                </a:extLst>
              </a:tr>
              <a:tr h="579194">
                <a:tc>
                  <a:txBody>
                    <a:bodyPr/>
                    <a:lstStyle/>
                    <a:p>
                      <a:pPr marL="0" marR="0">
                        <a:lnSpc>
                          <a:spcPct val="107000"/>
                        </a:lnSpc>
                        <a:spcBef>
                          <a:spcPts val="0"/>
                        </a:spcBef>
                        <a:spcAft>
                          <a:spcPts val="0"/>
                        </a:spcAft>
                      </a:pPr>
                      <a:r>
                        <a:rPr lang="en-US" sz="1000" i="1" dirty="0">
                          <a:effectLst/>
                        </a:rPr>
                        <a:t>Promotion</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rPr>
                        <a:t>Develop</a:t>
                      </a:r>
                      <a:r>
                        <a:rPr lang="en-US" sz="1000" baseline="0" dirty="0" smtClean="0">
                          <a:effectLst/>
                        </a:rPr>
                        <a:t> 10 promotional</a:t>
                      </a:r>
                      <a:r>
                        <a:rPr lang="en-US" sz="1000" dirty="0" smtClean="0">
                          <a:effectLst/>
                        </a:rPr>
                        <a:t> </a:t>
                      </a:r>
                      <a:r>
                        <a:rPr lang="en-US" sz="1000" dirty="0">
                          <a:effectLst/>
                        </a:rPr>
                        <a:t>campaigns </a:t>
                      </a:r>
                      <a:r>
                        <a:rPr lang="en-US" sz="1000" dirty="0" smtClean="0">
                          <a:effectLst/>
                        </a:rPr>
                        <a:t>for community in collaboration</a:t>
                      </a:r>
                      <a:r>
                        <a:rPr lang="en-US" sz="1000" baseline="0" dirty="0" smtClean="0">
                          <a:effectLst/>
                        </a:rPr>
                        <a:t> with healthcare providers</a:t>
                      </a:r>
                      <a:r>
                        <a:rPr lang="en-US" sz="1000" dirty="0" smtClean="0">
                          <a:effectLst/>
                        </a:rPr>
                        <a:t> (4 for</a:t>
                      </a:r>
                      <a:r>
                        <a:rPr lang="en-US" sz="1000" baseline="0" dirty="0" smtClean="0">
                          <a:effectLst/>
                        </a:rPr>
                        <a:t> Peoria, 3 for Tazewell, and 3 for Woodford)</a:t>
                      </a:r>
                      <a:endParaRPr lang="en-US" sz="1000" dirty="0" smtClean="0">
                        <a:effectLst/>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smtClean="0">
                          <a:effectLst/>
                        </a:rPr>
                        <a:t>Disseminate 10</a:t>
                      </a:r>
                      <a:r>
                        <a:rPr lang="en-US" sz="1000" baseline="0" dirty="0" smtClean="0">
                          <a:effectLst/>
                        </a:rPr>
                        <a:t> promotional campaigns for the community in collaboration with healthcare providers </a:t>
                      </a:r>
                      <a:r>
                        <a:rPr lang="en-US" sz="1000" dirty="0" smtClean="0">
                          <a:effectLst/>
                        </a:rPr>
                        <a:t>(4 for</a:t>
                      </a:r>
                      <a:r>
                        <a:rPr lang="en-US" sz="1000" baseline="0" dirty="0" smtClean="0">
                          <a:effectLst/>
                        </a:rPr>
                        <a:t> Peoria, 3 for Tazewell, and 3 for Woodford)</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Q4 2023</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Q1</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2024, Q1 2025</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31961935"/>
                  </a:ext>
                </a:extLst>
              </a:tr>
              <a:tr h="699241">
                <a:tc>
                  <a:txBody>
                    <a:bodyPr/>
                    <a:lstStyle/>
                    <a:p>
                      <a:pPr marL="0" marR="0">
                        <a:lnSpc>
                          <a:spcPct val="107000"/>
                        </a:lnSpc>
                        <a:spcBef>
                          <a:spcPts val="0"/>
                        </a:spcBef>
                        <a:spcAft>
                          <a:spcPts val="0"/>
                        </a:spcAft>
                      </a:pPr>
                      <a:r>
                        <a:rPr lang="en-US" sz="1000" i="1" dirty="0">
                          <a:effectLst/>
                        </a:rPr>
                        <a:t>Recruitment</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rPr>
                        <a:t>Identify the # of</a:t>
                      </a:r>
                      <a:r>
                        <a:rPr lang="en-US" sz="1000" baseline="0" dirty="0" smtClean="0">
                          <a:effectLst/>
                        </a:rPr>
                        <a:t> adolescents who utilized the digital health tool in the Tri-County region</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txBody>
                  <a:tcPr marL="64820" marR="64820" marT="0" marB="0" anchor="ctr">
                    <a:solidFill>
                      <a:schemeClr val="bg2"/>
                    </a:solidFill>
                  </a:tcPr>
                </a:tc>
                <a:extLst>
                  <a:ext uri="{0D108BD9-81ED-4DB2-BD59-A6C34878D82A}">
                    <a16:rowId xmlns:a16="http://schemas.microsoft.com/office/drawing/2014/main" val="221456477"/>
                  </a:ext>
                </a:extLst>
              </a:tr>
              <a:tr h="699241">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Completion</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Assess the number of adolescents</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who engaged in the digital health intervention completed the intervention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Q1 2025, Q3 2025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109265137"/>
                  </a:ext>
                </a:extLst>
              </a:tr>
            </a:tbl>
          </a:graphicData>
        </a:graphic>
      </p:graphicFrame>
    </p:spTree>
    <p:extLst>
      <p:ext uri="{BB962C8B-B14F-4D97-AF65-F5344CB8AC3E}">
        <p14:creationId xmlns:p14="http://schemas.microsoft.com/office/powerpoint/2010/main" val="137539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38200" y="57554"/>
            <a:ext cx="10515600" cy="1325563"/>
          </a:xfrm>
        </p:spPr>
        <p:txBody>
          <a:bodyPr>
            <a:normAutofit/>
          </a:bodyPr>
          <a:lstStyle/>
          <a:p>
            <a:r>
              <a:rPr lang="en-US" sz="3200" b="1" cap="all" dirty="0" smtClean="0">
                <a:solidFill>
                  <a:srgbClr val="002060"/>
                </a:solidFill>
                <a:latin typeface="Arial" panose="020B0604020202020204" pitchFamily="34" charset="0"/>
                <a:cs typeface="Arial" panose="020B0604020202020204" pitchFamily="34" charset="0"/>
              </a:rPr>
              <a:t>Short-term Evaluation </a:t>
            </a:r>
            <a:r>
              <a:rPr lang="en-US" sz="3200" b="1" cap="all" dirty="0">
                <a:solidFill>
                  <a:srgbClr val="002060"/>
                </a:solidFill>
                <a:latin typeface="Arial" panose="020B0604020202020204" pitchFamily="34" charset="0"/>
                <a:cs typeface="Arial" panose="020B0604020202020204" pitchFamily="34" charset="0"/>
              </a:rPr>
              <a:t>metrics: </a:t>
            </a:r>
            <a:r>
              <a:rPr lang="en-US" sz="3200" b="1" cap="all" dirty="0" smtClean="0">
                <a:solidFill>
                  <a:srgbClr val="002060"/>
                </a:solidFill>
                <a:latin typeface="Arial" panose="020B0604020202020204" pitchFamily="34" charset="0"/>
                <a:cs typeface="Arial" panose="020B0604020202020204" pitchFamily="34" charset="0"/>
              </a:rPr>
              <a:t>obesity</a:t>
            </a:r>
            <a:endParaRPr lang="en-US" sz="3200" b="1" cap="all" dirty="0">
              <a:solidFill>
                <a:srgbClr val="00206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84466271"/>
              </p:ext>
            </p:extLst>
          </p:nvPr>
        </p:nvGraphicFramePr>
        <p:xfrm>
          <a:off x="971204" y="1125422"/>
          <a:ext cx="9285318" cy="2342637"/>
        </p:xfrm>
        <a:graphic>
          <a:graphicData uri="http://schemas.openxmlformats.org/drawingml/2006/table">
            <a:tbl>
              <a:tblPr firstRow="1" firstCol="1" bandRow="1">
                <a:tableStyleId>{5C22544A-7EE6-4342-B048-85BDC9FD1C3A}</a:tableStyleId>
              </a:tblPr>
              <a:tblGrid>
                <a:gridCol w="2475090">
                  <a:extLst>
                    <a:ext uri="{9D8B030D-6E8A-4147-A177-3AD203B41FA5}">
                      <a16:colId xmlns:a16="http://schemas.microsoft.com/office/drawing/2014/main" val="3298658929"/>
                    </a:ext>
                  </a:extLst>
                </a:gridCol>
                <a:gridCol w="3405114">
                  <a:extLst>
                    <a:ext uri="{9D8B030D-6E8A-4147-A177-3AD203B41FA5}">
                      <a16:colId xmlns:a16="http://schemas.microsoft.com/office/drawing/2014/main" val="3490158794"/>
                    </a:ext>
                  </a:extLst>
                </a:gridCol>
                <a:gridCol w="3405114">
                  <a:extLst>
                    <a:ext uri="{9D8B030D-6E8A-4147-A177-3AD203B41FA5}">
                      <a16:colId xmlns:a16="http://schemas.microsoft.com/office/drawing/2014/main" val="1529869438"/>
                    </a:ext>
                  </a:extLst>
                </a:gridCol>
              </a:tblGrid>
              <a:tr h="222766">
                <a:tc gridSpan="3">
                  <a:txBody>
                    <a:bodyPr/>
                    <a:lstStyle/>
                    <a:p>
                      <a:pPr marL="0" marR="0">
                        <a:lnSpc>
                          <a:spcPct val="107000"/>
                        </a:lnSpc>
                        <a:spcBef>
                          <a:spcPts val="0"/>
                        </a:spcBef>
                        <a:spcAft>
                          <a:spcPts val="0"/>
                        </a:spcAft>
                      </a:pPr>
                      <a:r>
                        <a:rPr lang="en-US" sz="1000" dirty="0" smtClean="0">
                          <a:effectLst/>
                        </a:rPr>
                        <a:t>Tasks for obesity prevention and control intervention: </a:t>
                      </a:r>
                      <a:r>
                        <a:rPr lang="en-US" sz="1000" i="1" dirty="0" smtClean="0">
                          <a:effectLst/>
                        </a:rPr>
                        <a:t>Digital Health Interventions for Adolescents with Overweight or Obesity</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981991765"/>
                  </a:ext>
                </a:extLst>
              </a:tr>
              <a:tr h="222766">
                <a:tc>
                  <a:txBody>
                    <a:bodyPr/>
                    <a:lstStyle/>
                    <a:p>
                      <a:pPr marL="0" marR="0">
                        <a:lnSpc>
                          <a:spcPct val="107000"/>
                        </a:lnSpc>
                        <a:spcBef>
                          <a:spcPts val="0"/>
                        </a:spcBef>
                        <a:spcAft>
                          <a:spcPts val="0"/>
                        </a:spcAft>
                      </a:pPr>
                      <a:r>
                        <a:rPr lang="en-US" sz="1050" b="1" dirty="0">
                          <a:effectLst/>
                        </a:rPr>
                        <a:t>Type of </a:t>
                      </a:r>
                      <a:r>
                        <a:rPr lang="en-US" sz="1050" b="1" dirty="0" smtClean="0">
                          <a:effectLst/>
                        </a:rPr>
                        <a:t>task</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763394773"/>
                  </a:ext>
                </a:extLst>
              </a:tr>
              <a:tr h="21945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a:t>
                      </a:r>
                      <a:r>
                        <a:rPr lang="en-US" sz="1050" b="1" dirty="0" smtClean="0">
                          <a:effectLst/>
                        </a:rPr>
                        <a:t>outcomes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1884170343"/>
                  </a:ext>
                </a:extLst>
              </a:tr>
              <a:tr h="579194">
                <a:tc>
                  <a:txBody>
                    <a:bodyPr/>
                    <a:lstStyle/>
                    <a:p>
                      <a:pPr marL="0" marR="0">
                        <a:lnSpc>
                          <a:spcPct val="107000"/>
                        </a:lnSpc>
                        <a:spcBef>
                          <a:spcPts val="0"/>
                        </a:spcBef>
                        <a:spcAft>
                          <a:spcPts val="0"/>
                        </a:spcAft>
                      </a:pPr>
                      <a:r>
                        <a:rPr lang="en-US" sz="1000" i="1" dirty="0" smtClean="0">
                          <a:effectLst/>
                          <a:latin typeface="+mn-lt"/>
                          <a:ea typeface="+mn-ea"/>
                          <a:cs typeface="+mn-cs"/>
                        </a:rPr>
                        <a:t>Obesity-related measures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rPr>
                        <a:t>Identify the changes in % excess body fat among adolescents engaged in digital health intervention (pre/post-test)</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baseline="0" dirty="0" smtClean="0">
                          <a:effectLst/>
                        </a:rPr>
                        <a:t>Identify the changes in </a:t>
                      </a:r>
                      <a:r>
                        <a:rPr lang="en-US" sz="1000" baseline="0" dirty="0" err="1" smtClean="0">
                          <a:effectLst/>
                        </a:rPr>
                        <a:t>BMIz</a:t>
                      </a:r>
                      <a:r>
                        <a:rPr lang="en-US" sz="1000" baseline="0" dirty="0" smtClean="0">
                          <a:effectLst/>
                        </a:rPr>
                        <a:t> among adolescents engaged in digital health intervention (pre/post-test)</a:t>
                      </a:r>
                    </a:p>
                    <a:p>
                      <a:pPr marL="0" marR="0" indent="0">
                        <a:lnSpc>
                          <a:spcPct val="107000"/>
                        </a:lnSpc>
                        <a:spcBef>
                          <a:spcPts val="0"/>
                        </a:spcBef>
                        <a:spcAft>
                          <a:spcPts val="0"/>
                        </a:spcAft>
                        <a:buFont typeface="Arial" panose="020B0604020202020204" pitchFamily="34" charset="0"/>
                        <a:buNone/>
                      </a:pPr>
                      <a:endParaRPr lang="en-US" sz="1000" baseline="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Q2-Q3 2024, Q2-Q3 2025</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Q2-Q3 2024, Q2-Q3 2025</a:t>
                      </a:r>
                    </a:p>
                  </a:txBody>
                  <a:tcPr marL="64820" marR="64820" marT="0" marB="0" anchor="ctr">
                    <a:solidFill>
                      <a:schemeClr val="bg2"/>
                    </a:solidFill>
                  </a:tcPr>
                </a:tc>
                <a:extLst>
                  <a:ext uri="{0D108BD9-81ED-4DB2-BD59-A6C34878D82A}">
                    <a16:rowId xmlns:a16="http://schemas.microsoft.com/office/drawing/2014/main" val="231961935"/>
                  </a:ext>
                </a:extLst>
              </a:tr>
              <a:tr h="699241">
                <a:tc>
                  <a:txBody>
                    <a:bodyPr/>
                    <a:lstStyle/>
                    <a:p>
                      <a:pPr marL="0" marR="0">
                        <a:lnSpc>
                          <a:spcPct val="107000"/>
                        </a:lnSpc>
                        <a:spcBef>
                          <a:spcPts val="0"/>
                        </a:spcBef>
                        <a:spcAft>
                          <a:spcPts val="0"/>
                        </a:spcAft>
                      </a:pPr>
                      <a:r>
                        <a:rPr lang="en-US" sz="1000" i="1" dirty="0" smtClean="0">
                          <a:effectLst/>
                        </a:rPr>
                        <a:t>Behavior &amp; </a:t>
                      </a:r>
                      <a:r>
                        <a:rPr lang="en-US" sz="1000" i="1" dirty="0" err="1" smtClean="0">
                          <a:effectLst/>
                        </a:rPr>
                        <a:t>QoL</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baseline="0" dirty="0" smtClean="0">
                          <a:effectLst/>
                        </a:rPr>
                        <a:t>Identify the changes in attitudes and quality of life among adolescents engaged in digital health intervention (pre/post-test)</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txBody>
                  <a:tcPr marL="64820" marR="64820" marT="0" marB="0" anchor="ctr">
                    <a:solidFill>
                      <a:schemeClr val="bg2"/>
                    </a:solidFill>
                  </a:tcPr>
                </a:tc>
                <a:extLst>
                  <a:ext uri="{0D108BD9-81ED-4DB2-BD59-A6C34878D82A}">
                    <a16:rowId xmlns:a16="http://schemas.microsoft.com/office/drawing/2014/main" val="221456477"/>
                  </a:ext>
                </a:extLst>
              </a:tr>
            </a:tbl>
          </a:graphicData>
        </a:graphic>
      </p:graphicFrame>
      <p:sp>
        <p:nvSpPr>
          <p:cNvPr id="3" name="Rectangle 2"/>
          <p:cNvSpPr/>
          <p:nvPr/>
        </p:nvSpPr>
        <p:spPr>
          <a:xfrm>
            <a:off x="971204" y="3609626"/>
            <a:ext cx="9403080" cy="646331"/>
          </a:xfrm>
          <a:prstGeom prst="rect">
            <a:avLst/>
          </a:prstGeom>
        </p:spPr>
        <p:txBody>
          <a:bodyPr wrap="square">
            <a:spAutoFit/>
          </a:bodyPr>
          <a:lstStyle/>
          <a:p>
            <a:r>
              <a:rPr lang="en-US" b="1" dirty="0" smtClean="0"/>
              <a:t>Long-term goal</a:t>
            </a:r>
            <a:r>
              <a:rPr lang="en-US" b="1" dirty="0"/>
              <a:t>: </a:t>
            </a:r>
            <a:r>
              <a:rPr lang="en-US" i="1" dirty="0"/>
              <a:t>By December 31, 2025, reduce the </a:t>
            </a:r>
            <a:r>
              <a:rPr lang="en-US" i="1" dirty="0" smtClean="0"/>
              <a:t>rate of growth for obesity among </a:t>
            </a:r>
            <a:r>
              <a:rPr lang="en-US" i="1" dirty="0"/>
              <a:t>adolescents </a:t>
            </a:r>
            <a:r>
              <a:rPr lang="en-US" i="1" dirty="0" smtClean="0"/>
              <a:t>in </a:t>
            </a:r>
            <a:r>
              <a:rPr lang="en-US" i="1" dirty="0"/>
              <a:t>the </a:t>
            </a:r>
            <a:r>
              <a:rPr lang="en-US" i="1" dirty="0" smtClean="0"/>
              <a:t>Tri-County </a:t>
            </a:r>
            <a:r>
              <a:rPr lang="en-US" i="1" dirty="0"/>
              <a:t>Region by 1%.</a:t>
            </a:r>
          </a:p>
        </p:txBody>
      </p:sp>
    </p:spTree>
    <p:extLst>
      <p:ext uri="{BB962C8B-B14F-4D97-AF65-F5344CB8AC3E}">
        <p14:creationId xmlns:p14="http://schemas.microsoft.com/office/powerpoint/2010/main" val="1466150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38200" y="57554"/>
            <a:ext cx="10515600" cy="1325563"/>
          </a:xfrm>
        </p:spPr>
        <p:txBody>
          <a:bodyPr>
            <a:normAutofit/>
          </a:bodyPr>
          <a:lstStyle/>
          <a:p>
            <a:r>
              <a:rPr lang="en-US" sz="3200" b="1" cap="all" dirty="0" smtClean="0">
                <a:solidFill>
                  <a:srgbClr val="002060"/>
                </a:solidFill>
                <a:latin typeface="Arial" panose="020B0604020202020204" pitchFamily="34" charset="0"/>
                <a:cs typeface="Arial" panose="020B0604020202020204" pitchFamily="34" charset="0"/>
              </a:rPr>
              <a:t>Short-term Evaluation </a:t>
            </a:r>
            <a:r>
              <a:rPr lang="en-US" sz="3200" b="1" cap="all" dirty="0">
                <a:solidFill>
                  <a:srgbClr val="002060"/>
                </a:solidFill>
                <a:latin typeface="Arial" panose="020B0604020202020204" pitchFamily="34" charset="0"/>
                <a:cs typeface="Arial" panose="020B0604020202020204" pitchFamily="34" charset="0"/>
              </a:rPr>
              <a:t>metrics: </a:t>
            </a:r>
            <a:r>
              <a:rPr lang="en-US" sz="3200" b="1" cap="all" dirty="0" smtClean="0">
                <a:solidFill>
                  <a:srgbClr val="002060"/>
                </a:solidFill>
                <a:latin typeface="Arial" panose="020B0604020202020204" pitchFamily="34" charset="0"/>
                <a:cs typeface="Arial" panose="020B0604020202020204" pitchFamily="34" charset="0"/>
              </a:rPr>
              <a:t>Obesity</a:t>
            </a:r>
            <a:endParaRPr lang="en-US" sz="3200" b="1" cap="all" dirty="0">
              <a:solidFill>
                <a:srgbClr val="00206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325002721"/>
              </p:ext>
            </p:extLst>
          </p:nvPr>
        </p:nvGraphicFramePr>
        <p:xfrm>
          <a:off x="971204" y="1125422"/>
          <a:ext cx="9285318" cy="4912236"/>
        </p:xfrm>
        <a:graphic>
          <a:graphicData uri="http://schemas.openxmlformats.org/drawingml/2006/table">
            <a:tbl>
              <a:tblPr firstRow="1" firstCol="1" bandRow="1">
                <a:tableStyleId>{5C22544A-7EE6-4342-B048-85BDC9FD1C3A}</a:tableStyleId>
              </a:tblPr>
              <a:tblGrid>
                <a:gridCol w="2475090">
                  <a:extLst>
                    <a:ext uri="{9D8B030D-6E8A-4147-A177-3AD203B41FA5}">
                      <a16:colId xmlns:a16="http://schemas.microsoft.com/office/drawing/2014/main" val="3298658929"/>
                    </a:ext>
                  </a:extLst>
                </a:gridCol>
                <a:gridCol w="3405114">
                  <a:extLst>
                    <a:ext uri="{9D8B030D-6E8A-4147-A177-3AD203B41FA5}">
                      <a16:colId xmlns:a16="http://schemas.microsoft.com/office/drawing/2014/main" val="3490158794"/>
                    </a:ext>
                  </a:extLst>
                </a:gridCol>
                <a:gridCol w="3405114">
                  <a:extLst>
                    <a:ext uri="{9D8B030D-6E8A-4147-A177-3AD203B41FA5}">
                      <a16:colId xmlns:a16="http://schemas.microsoft.com/office/drawing/2014/main" val="1529869438"/>
                    </a:ext>
                  </a:extLst>
                </a:gridCol>
              </a:tblGrid>
              <a:tr h="222766">
                <a:tc gridSpan="3">
                  <a:txBody>
                    <a:bodyPr/>
                    <a:lstStyle/>
                    <a:p>
                      <a:pPr marL="0" marR="0">
                        <a:lnSpc>
                          <a:spcPct val="107000"/>
                        </a:lnSpc>
                        <a:spcBef>
                          <a:spcPts val="0"/>
                        </a:spcBef>
                        <a:spcAft>
                          <a:spcPts val="0"/>
                        </a:spcAft>
                      </a:pPr>
                      <a:r>
                        <a:rPr lang="en-US" sz="1000" dirty="0" smtClean="0">
                          <a:effectLst/>
                        </a:rPr>
                        <a:t>Tasks for obesity prevention and control intervention:  </a:t>
                      </a:r>
                      <a:r>
                        <a:rPr lang="en-US" sz="1000" i="1" baseline="0" dirty="0" smtClean="0">
                          <a:effectLst/>
                        </a:rPr>
                        <a:t>Strong People Healthy Weight (SPHW)</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981991765"/>
                  </a:ext>
                </a:extLst>
              </a:tr>
              <a:tr h="222766">
                <a:tc>
                  <a:txBody>
                    <a:bodyPr/>
                    <a:lstStyle/>
                    <a:p>
                      <a:pPr marL="0" marR="0">
                        <a:lnSpc>
                          <a:spcPct val="107000"/>
                        </a:lnSpc>
                        <a:spcBef>
                          <a:spcPts val="0"/>
                        </a:spcBef>
                        <a:spcAft>
                          <a:spcPts val="0"/>
                        </a:spcAft>
                      </a:pPr>
                      <a:r>
                        <a:rPr lang="en-US" sz="1050" b="1" dirty="0">
                          <a:effectLst/>
                        </a:rPr>
                        <a:t>Type of </a:t>
                      </a:r>
                      <a:r>
                        <a:rPr lang="en-US" sz="1050" b="1" dirty="0" smtClean="0">
                          <a:effectLst/>
                        </a:rPr>
                        <a:t>task</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763394773"/>
                  </a:ext>
                </a:extLst>
              </a:tr>
              <a:tr h="22276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a:t>
                      </a:r>
                      <a:r>
                        <a:rPr lang="en-US" sz="1050" b="1" dirty="0" smtClean="0">
                          <a:effectLst/>
                        </a:rPr>
                        <a:t>pre-planning phase</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348770284"/>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Stakeholders &amp; partners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Solidify stakeholders for SPHW</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Identify community partners engaged</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in SPHW intervention</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0"/>
                        </a:spcAft>
                        <a:buFont typeface="Arial" panose="020B0604020202020204" pitchFamily="34" charset="0"/>
                        <a:buChar char="•"/>
                      </a:pP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 2023</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2023, Q1 2024, Q1 2025</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1832461767"/>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Environmental</a:t>
                      </a:r>
                      <a:r>
                        <a:rPr lang="en-US" sz="1000" i="1" baseline="0" dirty="0" smtClean="0">
                          <a:effectLst/>
                          <a:latin typeface="Calibri" panose="020F0502020204030204" pitchFamily="34" charset="0"/>
                          <a:ea typeface="Calibri" panose="020F0502020204030204" pitchFamily="34" charset="0"/>
                          <a:cs typeface="Times New Roman" panose="02020603050405020304" pitchFamily="18" charset="0"/>
                        </a:rPr>
                        <a:t> scan &amp; baseline data</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Establish a</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comprehensive list of community programs that  are related to physical activity </a:t>
                      </a:r>
                    </a:p>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Identify baseline data for the number of individuals that attend and are retained in similar programs related to SPHW</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228600" marR="0" indent="-22860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 2023</a:t>
                      </a:r>
                    </a:p>
                    <a:p>
                      <a:pPr marL="228600" marR="0" indent="-22860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2023</a:t>
                      </a:r>
                    </a:p>
                  </a:txBody>
                  <a:tcPr marL="64820" marR="64820" marT="0" marB="0" anchor="ctr">
                    <a:solidFill>
                      <a:schemeClr val="bg2"/>
                    </a:solidFill>
                  </a:tcPr>
                </a:tc>
                <a:extLst>
                  <a:ext uri="{0D108BD9-81ED-4DB2-BD59-A6C34878D82A}">
                    <a16:rowId xmlns:a16="http://schemas.microsoft.com/office/drawing/2014/main" val="1012038048"/>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Assessment measures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Finalize assessment measures for pre/post-tests (demographic</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information along with changes in knowledge and behavior)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Q4 2023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704099187"/>
                  </a:ext>
                </a:extLst>
              </a:tr>
              <a:tr h="21945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outputs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1884170343"/>
                  </a:ext>
                </a:extLst>
              </a:tr>
              <a:tr h="579194">
                <a:tc>
                  <a:txBody>
                    <a:bodyPr/>
                    <a:lstStyle/>
                    <a:p>
                      <a:pPr marL="0" marR="0">
                        <a:lnSpc>
                          <a:spcPct val="107000"/>
                        </a:lnSpc>
                        <a:spcBef>
                          <a:spcPts val="0"/>
                        </a:spcBef>
                        <a:spcAft>
                          <a:spcPts val="0"/>
                        </a:spcAft>
                      </a:pPr>
                      <a:r>
                        <a:rPr lang="en-US" sz="1000" i="1" dirty="0">
                          <a:effectLst/>
                        </a:rPr>
                        <a:t>Promotion</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rPr>
                        <a:t>Develop</a:t>
                      </a:r>
                      <a:r>
                        <a:rPr lang="en-US" sz="1000" baseline="0" dirty="0" smtClean="0">
                          <a:effectLst/>
                        </a:rPr>
                        <a:t> 10 promotional</a:t>
                      </a:r>
                      <a:r>
                        <a:rPr lang="en-US" sz="1000" dirty="0" smtClean="0">
                          <a:effectLst/>
                        </a:rPr>
                        <a:t> </a:t>
                      </a:r>
                      <a:r>
                        <a:rPr lang="en-US" sz="1000" dirty="0">
                          <a:effectLst/>
                        </a:rPr>
                        <a:t>campaigns </a:t>
                      </a:r>
                      <a:r>
                        <a:rPr lang="en-US" sz="1000" dirty="0" smtClean="0">
                          <a:effectLst/>
                        </a:rPr>
                        <a:t>for community (4 for</a:t>
                      </a:r>
                      <a:r>
                        <a:rPr lang="en-US" sz="1000" baseline="0" dirty="0" smtClean="0">
                          <a:effectLst/>
                        </a:rPr>
                        <a:t> Peoria, 3 for Tazewell, and 3 for Woodford)</a:t>
                      </a:r>
                      <a:endParaRPr lang="en-US" sz="1000" dirty="0" smtClean="0">
                        <a:effectLst/>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smtClean="0">
                          <a:effectLst/>
                        </a:rPr>
                        <a:t>Disseminate 10</a:t>
                      </a:r>
                      <a:r>
                        <a:rPr lang="en-US" sz="1000" baseline="0" dirty="0" smtClean="0">
                          <a:effectLst/>
                        </a:rPr>
                        <a:t> promotional campaigns for the community </a:t>
                      </a:r>
                      <a:r>
                        <a:rPr lang="en-US" sz="1000" dirty="0" smtClean="0">
                          <a:effectLst/>
                        </a:rPr>
                        <a:t>(4 for</a:t>
                      </a:r>
                      <a:r>
                        <a:rPr lang="en-US" sz="1000" baseline="0" dirty="0" smtClean="0">
                          <a:effectLst/>
                        </a:rPr>
                        <a:t> Peoria, 3 for Tazewell, and 3 for Woodford)</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Q4 2023</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Q1</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2024, Q1 2025</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31961935"/>
                  </a:ext>
                </a:extLst>
              </a:tr>
              <a:tr h="699241">
                <a:tc>
                  <a:txBody>
                    <a:bodyPr/>
                    <a:lstStyle/>
                    <a:p>
                      <a:pPr marL="0" marR="0">
                        <a:lnSpc>
                          <a:spcPct val="107000"/>
                        </a:lnSpc>
                        <a:spcBef>
                          <a:spcPts val="0"/>
                        </a:spcBef>
                        <a:spcAft>
                          <a:spcPts val="0"/>
                        </a:spcAft>
                      </a:pPr>
                      <a:r>
                        <a:rPr lang="en-US" sz="1000" i="1" dirty="0">
                          <a:effectLst/>
                        </a:rPr>
                        <a:t>Recruitment</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rPr>
                        <a:t>Identify the # of</a:t>
                      </a:r>
                      <a:r>
                        <a:rPr lang="en-US" sz="1000" baseline="0" dirty="0" smtClean="0">
                          <a:effectLst/>
                        </a:rPr>
                        <a:t> adults who utilized the digital health tool in the Tri-County region</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txBody>
                  <a:tcPr marL="64820" marR="64820" marT="0" marB="0" anchor="ctr">
                    <a:solidFill>
                      <a:schemeClr val="bg2"/>
                    </a:solidFill>
                  </a:tcPr>
                </a:tc>
                <a:extLst>
                  <a:ext uri="{0D108BD9-81ED-4DB2-BD59-A6C34878D82A}">
                    <a16:rowId xmlns:a16="http://schemas.microsoft.com/office/drawing/2014/main" val="221456477"/>
                  </a:ext>
                </a:extLst>
              </a:tr>
              <a:tr h="699241">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Completion</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Assess the number of adults</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who initiated and completed SPHW</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Q1</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Q1 2025, Q3 2025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109265137"/>
                  </a:ext>
                </a:extLst>
              </a:tr>
            </a:tbl>
          </a:graphicData>
        </a:graphic>
      </p:graphicFrame>
    </p:spTree>
    <p:extLst>
      <p:ext uri="{BB962C8B-B14F-4D97-AF65-F5344CB8AC3E}">
        <p14:creationId xmlns:p14="http://schemas.microsoft.com/office/powerpoint/2010/main" val="2196156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38200" y="57554"/>
            <a:ext cx="10515600" cy="1325563"/>
          </a:xfrm>
        </p:spPr>
        <p:txBody>
          <a:bodyPr>
            <a:normAutofit/>
          </a:bodyPr>
          <a:lstStyle/>
          <a:p>
            <a:r>
              <a:rPr lang="en-US" sz="3200" b="1" cap="all" dirty="0" smtClean="0">
                <a:solidFill>
                  <a:srgbClr val="002060"/>
                </a:solidFill>
                <a:latin typeface="Arial" panose="020B0604020202020204" pitchFamily="34" charset="0"/>
                <a:cs typeface="Arial" panose="020B0604020202020204" pitchFamily="34" charset="0"/>
              </a:rPr>
              <a:t>Short-term Evaluation </a:t>
            </a:r>
            <a:r>
              <a:rPr lang="en-US" sz="3200" b="1" cap="all" dirty="0">
                <a:solidFill>
                  <a:srgbClr val="002060"/>
                </a:solidFill>
                <a:latin typeface="Arial" panose="020B0604020202020204" pitchFamily="34" charset="0"/>
                <a:cs typeface="Arial" panose="020B0604020202020204" pitchFamily="34" charset="0"/>
              </a:rPr>
              <a:t>metrics: </a:t>
            </a:r>
            <a:r>
              <a:rPr lang="en-US" sz="3200" b="1" cap="all" dirty="0" smtClean="0">
                <a:solidFill>
                  <a:srgbClr val="002060"/>
                </a:solidFill>
                <a:latin typeface="Arial" panose="020B0604020202020204" pitchFamily="34" charset="0"/>
                <a:cs typeface="Arial" panose="020B0604020202020204" pitchFamily="34" charset="0"/>
              </a:rPr>
              <a:t>obesity</a:t>
            </a:r>
            <a:endParaRPr lang="en-US" sz="3200" b="1" cap="all" dirty="0">
              <a:solidFill>
                <a:srgbClr val="00206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909640160"/>
              </p:ext>
            </p:extLst>
          </p:nvPr>
        </p:nvGraphicFramePr>
        <p:xfrm>
          <a:off x="971204" y="1125422"/>
          <a:ext cx="9285318" cy="2179569"/>
        </p:xfrm>
        <a:graphic>
          <a:graphicData uri="http://schemas.openxmlformats.org/drawingml/2006/table">
            <a:tbl>
              <a:tblPr firstRow="1" firstCol="1" bandRow="1">
                <a:tableStyleId>{5C22544A-7EE6-4342-B048-85BDC9FD1C3A}</a:tableStyleId>
              </a:tblPr>
              <a:tblGrid>
                <a:gridCol w="2475090">
                  <a:extLst>
                    <a:ext uri="{9D8B030D-6E8A-4147-A177-3AD203B41FA5}">
                      <a16:colId xmlns:a16="http://schemas.microsoft.com/office/drawing/2014/main" val="3298658929"/>
                    </a:ext>
                  </a:extLst>
                </a:gridCol>
                <a:gridCol w="3405114">
                  <a:extLst>
                    <a:ext uri="{9D8B030D-6E8A-4147-A177-3AD203B41FA5}">
                      <a16:colId xmlns:a16="http://schemas.microsoft.com/office/drawing/2014/main" val="3490158794"/>
                    </a:ext>
                  </a:extLst>
                </a:gridCol>
                <a:gridCol w="3405114">
                  <a:extLst>
                    <a:ext uri="{9D8B030D-6E8A-4147-A177-3AD203B41FA5}">
                      <a16:colId xmlns:a16="http://schemas.microsoft.com/office/drawing/2014/main" val="1529869438"/>
                    </a:ext>
                  </a:extLst>
                </a:gridCol>
              </a:tblGrid>
              <a:tr h="222766">
                <a:tc gridSpan="3">
                  <a:txBody>
                    <a:bodyPr/>
                    <a:lstStyle/>
                    <a:p>
                      <a:pPr marL="0" marR="0">
                        <a:lnSpc>
                          <a:spcPct val="107000"/>
                        </a:lnSpc>
                        <a:spcBef>
                          <a:spcPts val="0"/>
                        </a:spcBef>
                        <a:spcAft>
                          <a:spcPts val="0"/>
                        </a:spcAft>
                      </a:pPr>
                      <a:r>
                        <a:rPr lang="en-US" sz="1000" dirty="0" smtClean="0">
                          <a:effectLst/>
                        </a:rPr>
                        <a:t>Tasks for obesity prevention and control intervention: </a:t>
                      </a:r>
                      <a:r>
                        <a:rPr lang="en-US" sz="1000" i="1" dirty="0" smtClean="0">
                          <a:effectLst/>
                        </a:rPr>
                        <a:t>Strong People Healthy Weight (SPHW)</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981991765"/>
                  </a:ext>
                </a:extLst>
              </a:tr>
              <a:tr h="222766">
                <a:tc>
                  <a:txBody>
                    <a:bodyPr/>
                    <a:lstStyle/>
                    <a:p>
                      <a:pPr marL="0" marR="0">
                        <a:lnSpc>
                          <a:spcPct val="107000"/>
                        </a:lnSpc>
                        <a:spcBef>
                          <a:spcPts val="0"/>
                        </a:spcBef>
                        <a:spcAft>
                          <a:spcPts val="0"/>
                        </a:spcAft>
                      </a:pPr>
                      <a:r>
                        <a:rPr lang="en-US" sz="1050" b="1" dirty="0">
                          <a:effectLst/>
                        </a:rPr>
                        <a:t>Type of </a:t>
                      </a:r>
                      <a:r>
                        <a:rPr lang="en-US" sz="1050" b="1" dirty="0" smtClean="0">
                          <a:effectLst/>
                        </a:rPr>
                        <a:t>task</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763394773"/>
                  </a:ext>
                </a:extLst>
              </a:tr>
              <a:tr h="21945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a:t>
                      </a:r>
                      <a:r>
                        <a:rPr lang="en-US" sz="1050" b="1" dirty="0" smtClean="0">
                          <a:effectLst/>
                        </a:rPr>
                        <a:t>outcomes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1884170343"/>
                  </a:ext>
                </a:extLst>
              </a:tr>
              <a:tr h="579194">
                <a:tc>
                  <a:txBody>
                    <a:bodyPr/>
                    <a:lstStyle/>
                    <a:p>
                      <a:pPr marL="0" marR="0">
                        <a:lnSpc>
                          <a:spcPct val="107000"/>
                        </a:lnSpc>
                        <a:spcBef>
                          <a:spcPts val="0"/>
                        </a:spcBef>
                        <a:spcAft>
                          <a:spcPts val="0"/>
                        </a:spcAft>
                      </a:pPr>
                      <a:r>
                        <a:rPr lang="en-US" sz="1000" i="1" dirty="0" smtClean="0">
                          <a:effectLst/>
                          <a:latin typeface="+mn-lt"/>
                          <a:ea typeface="+mn-ea"/>
                          <a:cs typeface="+mn-cs"/>
                        </a:rPr>
                        <a:t>Obesity-related measures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rPr>
                        <a:t>Identify the changes in % excess body fat among adults engaged in SPHW(pre/post-test)</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baseline="0" dirty="0" smtClean="0">
                          <a:effectLst/>
                        </a:rPr>
                        <a:t>Identify the changes in </a:t>
                      </a:r>
                      <a:r>
                        <a:rPr lang="en-US" sz="1000" baseline="0" dirty="0" err="1" smtClean="0">
                          <a:effectLst/>
                        </a:rPr>
                        <a:t>BMIz</a:t>
                      </a:r>
                      <a:r>
                        <a:rPr lang="en-US" sz="1000" baseline="0" dirty="0" smtClean="0">
                          <a:effectLst/>
                        </a:rPr>
                        <a:t> among adults who engaged in SPHW (pre/post-test)</a:t>
                      </a:r>
                    </a:p>
                    <a:p>
                      <a:pPr marL="0" marR="0" indent="0">
                        <a:lnSpc>
                          <a:spcPct val="107000"/>
                        </a:lnSpc>
                        <a:spcBef>
                          <a:spcPts val="0"/>
                        </a:spcBef>
                        <a:spcAft>
                          <a:spcPts val="0"/>
                        </a:spcAft>
                        <a:buFont typeface="Arial" panose="020B0604020202020204" pitchFamily="34" charset="0"/>
                        <a:buNone/>
                      </a:pPr>
                      <a:endParaRPr lang="en-US" sz="1000" baseline="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Q2-Q3 2024, Q2-Q3 2025</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Q2-Q3 2024, Q2-Q3 2025</a:t>
                      </a:r>
                    </a:p>
                  </a:txBody>
                  <a:tcPr marL="64820" marR="64820" marT="0" marB="0" anchor="ctr">
                    <a:solidFill>
                      <a:schemeClr val="bg2"/>
                    </a:solidFill>
                  </a:tcPr>
                </a:tc>
                <a:extLst>
                  <a:ext uri="{0D108BD9-81ED-4DB2-BD59-A6C34878D82A}">
                    <a16:rowId xmlns:a16="http://schemas.microsoft.com/office/drawing/2014/main" val="231961935"/>
                  </a:ext>
                </a:extLst>
              </a:tr>
              <a:tr h="699241">
                <a:tc>
                  <a:txBody>
                    <a:bodyPr/>
                    <a:lstStyle/>
                    <a:p>
                      <a:pPr marL="0" marR="0">
                        <a:lnSpc>
                          <a:spcPct val="107000"/>
                        </a:lnSpc>
                        <a:spcBef>
                          <a:spcPts val="0"/>
                        </a:spcBef>
                        <a:spcAft>
                          <a:spcPts val="0"/>
                        </a:spcAft>
                      </a:pPr>
                      <a:r>
                        <a:rPr lang="en-US" sz="1000" i="1" dirty="0" smtClean="0">
                          <a:effectLst/>
                        </a:rPr>
                        <a:t>Behavior &amp; </a:t>
                      </a:r>
                      <a:r>
                        <a:rPr lang="en-US" sz="1000" i="1" dirty="0" err="1" smtClean="0">
                          <a:effectLst/>
                        </a:rPr>
                        <a:t>QoL</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baseline="0" dirty="0" smtClean="0">
                          <a:effectLst/>
                        </a:rPr>
                        <a:t>Identify the changes in attitudes and quality of life among adults engaged in SPHW (pre/post-test)</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txBody>
                  <a:tcPr marL="64820" marR="64820" marT="0" marB="0" anchor="ctr">
                    <a:solidFill>
                      <a:schemeClr val="bg2"/>
                    </a:solidFill>
                  </a:tcPr>
                </a:tc>
                <a:extLst>
                  <a:ext uri="{0D108BD9-81ED-4DB2-BD59-A6C34878D82A}">
                    <a16:rowId xmlns:a16="http://schemas.microsoft.com/office/drawing/2014/main" val="221456477"/>
                  </a:ext>
                </a:extLst>
              </a:tr>
            </a:tbl>
          </a:graphicData>
        </a:graphic>
      </p:graphicFrame>
      <p:sp>
        <p:nvSpPr>
          <p:cNvPr id="3" name="Rectangle 2"/>
          <p:cNvSpPr/>
          <p:nvPr/>
        </p:nvSpPr>
        <p:spPr>
          <a:xfrm>
            <a:off x="971204" y="3609626"/>
            <a:ext cx="9403080" cy="646331"/>
          </a:xfrm>
          <a:prstGeom prst="rect">
            <a:avLst/>
          </a:prstGeom>
        </p:spPr>
        <p:txBody>
          <a:bodyPr wrap="square">
            <a:spAutoFit/>
          </a:bodyPr>
          <a:lstStyle/>
          <a:p>
            <a:r>
              <a:rPr lang="en-US" b="1" dirty="0" smtClean="0"/>
              <a:t>Long-term goal</a:t>
            </a:r>
            <a:r>
              <a:rPr lang="en-US" b="1" dirty="0"/>
              <a:t>: </a:t>
            </a:r>
            <a:r>
              <a:rPr lang="en-US" i="1" dirty="0"/>
              <a:t>By December 31, 2025, reduce the </a:t>
            </a:r>
            <a:r>
              <a:rPr lang="en-US" i="1" dirty="0" smtClean="0"/>
              <a:t>rate of growth for obesity among adults (women) in </a:t>
            </a:r>
            <a:r>
              <a:rPr lang="en-US" i="1" dirty="0"/>
              <a:t>the </a:t>
            </a:r>
            <a:r>
              <a:rPr lang="en-US" i="1" dirty="0" smtClean="0"/>
              <a:t>Tri-County </a:t>
            </a:r>
            <a:r>
              <a:rPr lang="en-US" i="1" dirty="0"/>
              <a:t>Region by </a:t>
            </a:r>
            <a:r>
              <a:rPr lang="en-US" i="1" dirty="0" smtClean="0"/>
              <a:t>2%.</a:t>
            </a:r>
            <a:endParaRPr lang="en-US" i="1" dirty="0"/>
          </a:p>
        </p:txBody>
      </p:sp>
    </p:spTree>
    <p:extLst>
      <p:ext uri="{BB962C8B-B14F-4D97-AF65-F5344CB8AC3E}">
        <p14:creationId xmlns:p14="http://schemas.microsoft.com/office/powerpoint/2010/main" val="26588074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38200" y="57554"/>
            <a:ext cx="10515600" cy="1325563"/>
          </a:xfrm>
        </p:spPr>
        <p:txBody>
          <a:bodyPr>
            <a:normAutofit/>
          </a:bodyPr>
          <a:lstStyle/>
          <a:p>
            <a:r>
              <a:rPr lang="en-US" sz="3200" b="1" cap="all" dirty="0" smtClean="0">
                <a:solidFill>
                  <a:srgbClr val="002060"/>
                </a:solidFill>
                <a:latin typeface="Arial" panose="020B0604020202020204" pitchFamily="34" charset="0"/>
                <a:cs typeface="Arial" panose="020B0604020202020204" pitchFamily="34" charset="0"/>
              </a:rPr>
              <a:t>Short-term Evaluation </a:t>
            </a:r>
            <a:r>
              <a:rPr lang="en-US" sz="3200" b="1" cap="all" dirty="0">
                <a:solidFill>
                  <a:srgbClr val="002060"/>
                </a:solidFill>
                <a:latin typeface="Arial" panose="020B0604020202020204" pitchFamily="34" charset="0"/>
                <a:cs typeface="Arial" panose="020B0604020202020204" pitchFamily="34" charset="0"/>
              </a:rPr>
              <a:t>metrics: </a:t>
            </a:r>
            <a:r>
              <a:rPr lang="en-US" sz="3200" b="1" cap="all" dirty="0" err="1" smtClean="0">
                <a:solidFill>
                  <a:srgbClr val="002060"/>
                </a:solidFill>
                <a:latin typeface="Arial" panose="020B0604020202020204" pitchFamily="34" charset="0"/>
                <a:cs typeface="Arial" panose="020B0604020202020204" pitchFamily="34" charset="0"/>
              </a:rPr>
              <a:t>mh</a:t>
            </a:r>
            <a:endParaRPr lang="en-US" sz="3200" b="1" cap="all" dirty="0">
              <a:solidFill>
                <a:srgbClr val="00206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325930640"/>
              </p:ext>
            </p:extLst>
          </p:nvPr>
        </p:nvGraphicFramePr>
        <p:xfrm>
          <a:off x="971204" y="1125422"/>
          <a:ext cx="9285318" cy="5002226"/>
        </p:xfrm>
        <a:graphic>
          <a:graphicData uri="http://schemas.openxmlformats.org/drawingml/2006/table">
            <a:tbl>
              <a:tblPr firstRow="1" firstCol="1" bandRow="1">
                <a:tableStyleId>{5C22544A-7EE6-4342-B048-85BDC9FD1C3A}</a:tableStyleId>
              </a:tblPr>
              <a:tblGrid>
                <a:gridCol w="2475090">
                  <a:extLst>
                    <a:ext uri="{9D8B030D-6E8A-4147-A177-3AD203B41FA5}">
                      <a16:colId xmlns:a16="http://schemas.microsoft.com/office/drawing/2014/main" val="3298658929"/>
                    </a:ext>
                  </a:extLst>
                </a:gridCol>
                <a:gridCol w="3405114">
                  <a:extLst>
                    <a:ext uri="{9D8B030D-6E8A-4147-A177-3AD203B41FA5}">
                      <a16:colId xmlns:a16="http://schemas.microsoft.com/office/drawing/2014/main" val="3490158794"/>
                    </a:ext>
                  </a:extLst>
                </a:gridCol>
                <a:gridCol w="3405114">
                  <a:extLst>
                    <a:ext uri="{9D8B030D-6E8A-4147-A177-3AD203B41FA5}">
                      <a16:colId xmlns:a16="http://schemas.microsoft.com/office/drawing/2014/main" val="1529869438"/>
                    </a:ext>
                  </a:extLst>
                </a:gridCol>
              </a:tblGrid>
              <a:tr h="222766">
                <a:tc gridSpan="3">
                  <a:txBody>
                    <a:bodyPr/>
                    <a:lstStyle/>
                    <a:p>
                      <a:pPr marL="0" marR="0">
                        <a:lnSpc>
                          <a:spcPct val="107000"/>
                        </a:lnSpc>
                        <a:spcBef>
                          <a:spcPts val="0"/>
                        </a:spcBef>
                        <a:spcAft>
                          <a:spcPts val="0"/>
                        </a:spcAft>
                      </a:pPr>
                      <a:r>
                        <a:rPr lang="en-US" sz="1000" dirty="0" smtClean="0">
                          <a:effectLst/>
                        </a:rPr>
                        <a:t>Tasks for obesity prevention and control intervention:  </a:t>
                      </a:r>
                      <a:r>
                        <a:rPr lang="en-US" sz="1000" i="1" baseline="0" dirty="0" smtClean="0">
                          <a:effectLst/>
                        </a:rPr>
                        <a:t>Culturally-Adapted Health Care (CAHC) </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981991765"/>
                  </a:ext>
                </a:extLst>
              </a:tr>
              <a:tr h="222766">
                <a:tc>
                  <a:txBody>
                    <a:bodyPr/>
                    <a:lstStyle/>
                    <a:p>
                      <a:pPr marL="0" marR="0">
                        <a:lnSpc>
                          <a:spcPct val="107000"/>
                        </a:lnSpc>
                        <a:spcBef>
                          <a:spcPts val="0"/>
                        </a:spcBef>
                        <a:spcAft>
                          <a:spcPts val="0"/>
                        </a:spcAft>
                      </a:pPr>
                      <a:r>
                        <a:rPr lang="en-US" sz="1050" b="1" dirty="0">
                          <a:effectLst/>
                        </a:rPr>
                        <a:t>Type of </a:t>
                      </a:r>
                      <a:r>
                        <a:rPr lang="en-US" sz="1050" b="1" dirty="0" smtClean="0">
                          <a:effectLst/>
                        </a:rPr>
                        <a:t>task</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763394773"/>
                  </a:ext>
                </a:extLst>
              </a:tr>
              <a:tr h="22276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a:t>
                      </a:r>
                      <a:r>
                        <a:rPr lang="en-US" sz="1050" b="1" dirty="0" smtClean="0">
                          <a:effectLst/>
                        </a:rPr>
                        <a:t>pre-planning phase</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348770284"/>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Stakeholders &amp; partners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Solidify stakeholders for CAHC</a:t>
                      </a:r>
                    </a:p>
                    <a:p>
                      <a:pPr marL="171450" marR="0" indent="-171450">
                        <a:lnSpc>
                          <a:spcPct val="107000"/>
                        </a:lnSpc>
                        <a:spcBef>
                          <a:spcPts val="0"/>
                        </a:spcBef>
                        <a:spcAft>
                          <a:spcPts val="0"/>
                        </a:spcAft>
                        <a:buFont typeface="Arial" panose="020B0604020202020204" pitchFamily="34" charset="0"/>
                        <a:buChar char="•"/>
                      </a:pP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 2023</a:t>
                      </a:r>
                    </a:p>
                  </a:txBody>
                  <a:tcPr marL="64820" marR="64820" marT="0" marB="0" anchor="ctr">
                    <a:solidFill>
                      <a:schemeClr val="bg2"/>
                    </a:solidFill>
                  </a:tcPr>
                </a:tc>
                <a:extLst>
                  <a:ext uri="{0D108BD9-81ED-4DB2-BD59-A6C34878D82A}">
                    <a16:rowId xmlns:a16="http://schemas.microsoft.com/office/drawing/2014/main" val="1832461767"/>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Environmental</a:t>
                      </a:r>
                      <a:r>
                        <a:rPr lang="en-US" sz="1000" i="1" baseline="0" dirty="0" smtClean="0">
                          <a:effectLst/>
                          <a:latin typeface="Calibri" panose="020F0502020204030204" pitchFamily="34" charset="0"/>
                          <a:ea typeface="Calibri" panose="020F0502020204030204" pitchFamily="34" charset="0"/>
                          <a:cs typeface="Times New Roman" panose="02020603050405020304" pitchFamily="18" charset="0"/>
                        </a:rPr>
                        <a:t> scan &amp; baseline data</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Establish a</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comprehensive list of CAHC-related programs that are implemented in healthcare settings</a:t>
                      </a:r>
                    </a:p>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Identify baseline data for the number of MH healthcare workers  that attend similar programs related to CAHC</a:t>
                      </a:r>
                    </a:p>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Examine policies that support CAHC in healthcare systems in the Tri-County region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228600" marR="0" indent="-22860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 2023</a:t>
                      </a:r>
                    </a:p>
                    <a:p>
                      <a:pPr marL="228600" marR="0" indent="-22860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2023</a:t>
                      </a:r>
                    </a:p>
                    <a:p>
                      <a:pPr marL="228600" marR="0" indent="-22860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Q4 2023</a:t>
                      </a:r>
                    </a:p>
                  </a:txBody>
                  <a:tcPr marL="64820" marR="64820" marT="0" marB="0" anchor="ctr">
                    <a:solidFill>
                      <a:schemeClr val="bg2"/>
                    </a:solidFill>
                  </a:tcPr>
                </a:tc>
                <a:extLst>
                  <a:ext uri="{0D108BD9-81ED-4DB2-BD59-A6C34878D82A}">
                    <a16:rowId xmlns:a16="http://schemas.microsoft.com/office/drawing/2014/main" val="1012038048"/>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Assessment measures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Finalize assessment measures for pre/post-tests (including information on sociodemographic</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along with changes in knowledge and attitudes)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 2024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704099187"/>
                  </a:ext>
                </a:extLst>
              </a:tr>
              <a:tr h="21945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outputs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1884170343"/>
                  </a:ext>
                </a:extLst>
              </a:tr>
              <a:tr h="579194">
                <a:tc>
                  <a:txBody>
                    <a:bodyPr/>
                    <a:lstStyle/>
                    <a:p>
                      <a:pPr marL="0" marR="0">
                        <a:lnSpc>
                          <a:spcPct val="107000"/>
                        </a:lnSpc>
                        <a:spcBef>
                          <a:spcPts val="0"/>
                        </a:spcBef>
                        <a:spcAft>
                          <a:spcPts val="0"/>
                        </a:spcAft>
                      </a:pPr>
                      <a:r>
                        <a:rPr lang="en-US" sz="1000" i="1" dirty="0">
                          <a:effectLst/>
                        </a:rPr>
                        <a:t>Promotion</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smtClean="0">
                          <a:effectLst/>
                        </a:rPr>
                        <a:t>Collaborate with healthcare systems in the Tri-Count</a:t>
                      </a:r>
                      <a:r>
                        <a:rPr lang="en-US" sz="1000" baseline="0" dirty="0" smtClean="0">
                          <a:effectLst/>
                        </a:rPr>
                        <a:t> region to disseminate evidence-based CAHC</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Q2 2024, Q2 2025</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31961935"/>
                  </a:ext>
                </a:extLst>
              </a:tr>
              <a:tr h="699241">
                <a:tc>
                  <a:txBody>
                    <a:bodyPr/>
                    <a:lstStyle/>
                    <a:p>
                      <a:pPr marL="0" marR="0">
                        <a:lnSpc>
                          <a:spcPct val="107000"/>
                        </a:lnSpc>
                        <a:spcBef>
                          <a:spcPts val="0"/>
                        </a:spcBef>
                        <a:spcAft>
                          <a:spcPts val="0"/>
                        </a:spcAft>
                      </a:pPr>
                      <a:r>
                        <a:rPr lang="en-US" sz="1000" i="1" dirty="0">
                          <a:effectLst/>
                        </a:rPr>
                        <a:t>Recruitment</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rPr>
                        <a:t>Identify the # of</a:t>
                      </a:r>
                      <a:r>
                        <a:rPr lang="en-US" sz="1000" baseline="0" dirty="0" smtClean="0">
                          <a:effectLst/>
                        </a:rPr>
                        <a:t> providers who attended a CAHC session</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txBody>
                  <a:tcPr marL="64820" marR="64820" marT="0" marB="0" anchor="ctr">
                    <a:solidFill>
                      <a:schemeClr val="bg2"/>
                    </a:solidFill>
                  </a:tcPr>
                </a:tc>
                <a:extLst>
                  <a:ext uri="{0D108BD9-81ED-4DB2-BD59-A6C34878D82A}">
                    <a16:rowId xmlns:a16="http://schemas.microsoft.com/office/drawing/2014/main" val="221456477"/>
                  </a:ext>
                </a:extLst>
              </a:tr>
              <a:tr h="699241">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Completion</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Assess the number of providers who completed a pre/post-test at a</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CAHC session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Q3 2024, Q3 2025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109265137"/>
                  </a:ext>
                </a:extLst>
              </a:tr>
            </a:tbl>
          </a:graphicData>
        </a:graphic>
      </p:graphicFrame>
    </p:spTree>
    <p:extLst>
      <p:ext uri="{BB962C8B-B14F-4D97-AF65-F5344CB8AC3E}">
        <p14:creationId xmlns:p14="http://schemas.microsoft.com/office/powerpoint/2010/main" val="1277990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F6287-6902-914D-4F50-70C640714FD8}"/>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outline</a:t>
            </a:r>
          </a:p>
        </p:txBody>
      </p:sp>
      <p:sp>
        <p:nvSpPr>
          <p:cNvPr id="3" name="Content Placeholder 2">
            <a:extLst>
              <a:ext uri="{FF2B5EF4-FFF2-40B4-BE49-F238E27FC236}">
                <a16:creationId xmlns:a16="http://schemas.microsoft.com/office/drawing/2014/main" id="{FC9EC9FF-AD4D-BC90-9137-C97C58B8CB71}"/>
              </a:ext>
            </a:extLst>
          </p:cNvPr>
          <p:cNvSpPr>
            <a:spLocks noGrp="1"/>
          </p:cNvSpPr>
          <p:nvPr>
            <p:ph idx="1"/>
          </p:nvPr>
        </p:nvSpPr>
        <p:spPr>
          <a:xfrm>
            <a:off x="838200" y="1571105"/>
            <a:ext cx="10515600" cy="4688986"/>
          </a:xfrm>
        </p:spPr>
        <p:txBody>
          <a:bodyPr>
            <a:normAutofit/>
          </a:bodyPr>
          <a:lstStyle/>
          <a:p>
            <a:r>
              <a:rPr lang="en-US" b="1" dirty="0"/>
              <a:t>Data reporting structure</a:t>
            </a:r>
          </a:p>
          <a:p>
            <a:pPr lvl="1"/>
            <a:r>
              <a:rPr lang="en-US" dirty="0" smtClean="0"/>
              <a:t>Evaluation </a:t>
            </a:r>
            <a:r>
              <a:rPr lang="en-US" dirty="0"/>
              <a:t>of selected interventions</a:t>
            </a:r>
          </a:p>
          <a:p>
            <a:pPr lvl="1"/>
            <a:r>
              <a:rPr lang="en-US" dirty="0"/>
              <a:t>Social determinants of Health (SDoH)</a:t>
            </a:r>
          </a:p>
          <a:p>
            <a:pPr lvl="1"/>
            <a:r>
              <a:rPr lang="en-US" dirty="0"/>
              <a:t>Health equity</a:t>
            </a:r>
          </a:p>
          <a:p>
            <a:pPr lvl="1"/>
            <a:r>
              <a:rPr lang="en-US" dirty="0"/>
              <a:t>Additional measures captured by public health surveillance related to priority areas</a:t>
            </a:r>
          </a:p>
          <a:p>
            <a:r>
              <a:rPr lang="en-US" b="1" dirty="0"/>
              <a:t>Evaluation of interventions</a:t>
            </a:r>
          </a:p>
          <a:p>
            <a:pPr lvl="1"/>
            <a:r>
              <a:rPr lang="en-US" dirty="0"/>
              <a:t>Programmatic outputs</a:t>
            </a:r>
          </a:p>
          <a:p>
            <a:pPr lvl="1"/>
            <a:r>
              <a:rPr lang="en-US" dirty="0"/>
              <a:t>Health related outcomes</a:t>
            </a:r>
          </a:p>
        </p:txBody>
      </p:sp>
    </p:spTree>
    <p:extLst>
      <p:ext uri="{BB962C8B-B14F-4D97-AF65-F5344CB8AC3E}">
        <p14:creationId xmlns:p14="http://schemas.microsoft.com/office/powerpoint/2010/main" val="3495658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38200" y="57554"/>
            <a:ext cx="10515600" cy="1325563"/>
          </a:xfrm>
        </p:spPr>
        <p:txBody>
          <a:bodyPr>
            <a:normAutofit/>
          </a:bodyPr>
          <a:lstStyle/>
          <a:p>
            <a:r>
              <a:rPr lang="en-US" sz="3200" b="1" cap="all" dirty="0" smtClean="0">
                <a:solidFill>
                  <a:srgbClr val="002060"/>
                </a:solidFill>
                <a:latin typeface="Arial" panose="020B0604020202020204" pitchFamily="34" charset="0"/>
                <a:cs typeface="Arial" panose="020B0604020202020204" pitchFamily="34" charset="0"/>
              </a:rPr>
              <a:t>Short-term Evaluation </a:t>
            </a:r>
            <a:r>
              <a:rPr lang="en-US" sz="3200" b="1" cap="all" dirty="0">
                <a:solidFill>
                  <a:srgbClr val="002060"/>
                </a:solidFill>
                <a:latin typeface="Arial" panose="020B0604020202020204" pitchFamily="34" charset="0"/>
                <a:cs typeface="Arial" panose="020B0604020202020204" pitchFamily="34" charset="0"/>
              </a:rPr>
              <a:t>metrics: </a:t>
            </a:r>
            <a:r>
              <a:rPr lang="en-US" sz="3200" b="1" cap="all" dirty="0" err="1" smtClean="0">
                <a:solidFill>
                  <a:srgbClr val="002060"/>
                </a:solidFill>
                <a:latin typeface="Arial" panose="020B0604020202020204" pitchFamily="34" charset="0"/>
                <a:cs typeface="Arial" panose="020B0604020202020204" pitchFamily="34" charset="0"/>
              </a:rPr>
              <a:t>mh</a:t>
            </a:r>
            <a:endParaRPr lang="en-US" sz="3200" b="1" cap="all" dirty="0">
              <a:solidFill>
                <a:srgbClr val="00206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893215489"/>
              </p:ext>
            </p:extLst>
          </p:nvPr>
        </p:nvGraphicFramePr>
        <p:xfrm>
          <a:off x="971204" y="1125422"/>
          <a:ext cx="9285318" cy="2642664"/>
        </p:xfrm>
        <a:graphic>
          <a:graphicData uri="http://schemas.openxmlformats.org/drawingml/2006/table">
            <a:tbl>
              <a:tblPr firstRow="1" firstCol="1" bandRow="1">
                <a:tableStyleId>{5C22544A-7EE6-4342-B048-85BDC9FD1C3A}</a:tableStyleId>
              </a:tblPr>
              <a:tblGrid>
                <a:gridCol w="2475090">
                  <a:extLst>
                    <a:ext uri="{9D8B030D-6E8A-4147-A177-3AD203B41FA5}">
                      <a16:colId xmlns:a16="http://schemas.microsoft.com/office/drawing/2014/main" val="3298658929"/>
                    </a:ext>
                  </a:extLst>
                </a:gridCol>
                <a:gridCol w="3405114">
                  <a:extLst>
                    <a:ext uri="{9D8B030D-6E8A-4147-A177-3AD203B41FA5}">
                      <a16:colId xmlns:a16="http://schemas.microsoft.com/office/drawing/2014/main" val="3490158794"/>
                    </a:ext>
                  </a:extLst>
                </a:gridCol>
                <a:gridCol w="3405114">
                  <a:extLst>
                    <a:ext uri="{9D8B030D-6E8A-4147-A177-3AD203B41FA5}">
                      <a16:colId xmlns:a16="http://schemas.microsoft.com/office/drawing/2014/main" val="1529869438"/>
                    </a:ext>
                  </a:extLst>
                </a:gridCol>
              </a:tblGrid>
              <a:tr h="222766">
                <a:tc gridSpan="3">
                  <a:txBody>
                    <a:bodyPr/>
                    <a:lstStyle/>
                    <a:p>
                      <a:pPr marL="0" marR="0">
                        <a:lnSpc>
                          <a:spcPct val="107000"/>
                        </a:lnSpc>
                        <a:spcBef>
                          <a:spcPts val="0"/>
                        </a:spcBef>
                        <a:spcAft>
                          <a:spcPts val="0"/>
                        </a:spcAft>
                      </a:pPr>
                      <a:r>
                        <a:rPr lang="en-US" sz="1000" dirty="0" smtClean="0">
                          <a:effectLst/>
                        </a:rPr>
                        <a:t>Tasks for obesity prevention and control intervention: </a:t>
                      </a:r>
                      <a:r>
                        <a:rPr lang="en-US" sz="1000" i="1" baseline="0" dirty="0" smtClean="0">
                          <a:effectLst/>
                        </a:rPr>
                        <a:t>Culturally-Adapted Health Care (CAHC) </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981991765"/>
                  </a:ext>
                </a:extLst>
              </a:tr>
              <a:tr h="222766">
                <a:tc>
                  <a:txBody>
                    <a:bodyPr/>
                    <a:lstStyle/>
                    <a:p>
                      <a:pPr marL="0" marR="0">
                        <a:lnSpc>
                          <a:spcPct val="107000"/>
                        </a:lnSpc>
                        <a:spcBef>
                          <a:spcPts val="0"/>
                        </a:spcBef>
                        <a:spcAft>
                          <a:spcPts val="0"/>
                        </a:spcAft>
                      </a:pPr>
                      <a:r>
                        <a:rPr lang="en-US" sz="1050" b="1" dirty="0">
                          <a:effectLst/>
                        </a:rPr>
                        <a:t>Type of </a:t>
                      </a:r>
                      <a:r>
                        <a:rPr lang="en-US" sz="1050" b="1" dirty="0" smtClean="0">
                          <a:effectLst/>
                        </a:rPr>
                        <a:t>task</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763394773"/>
                  </a:ext>
                </a:extLst>
              </a:tr>
              <a:tr h="21945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a:t>
                      </a:r>
                      <a:r>
                        <a:rPr lang="en-US" sz="1050" b="1" dirty="0" smtClean="0">
                          <a:effectLst/>
                        </a:rPr>
                        <a:t>outcomes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1884170343"/>
                  </a:ext>
                </a:extLst>
              </a:tr>
              <a:tr h="579194">
                <a:tc>
                  <a:txBody>
                    <a:bodyPr/>
                    <a:lstStyle/>
                    <a:p>
                      <a:pPr marL="0" marR="0">
                        <a:lnSpc>
                          <a:spcPct val="107000"/>
                        </a:lnSpc>
                        <a:spcBef>
                          <a:spcPts val="0"/>
                        </a:spcBef>
                        <a:spcAft>
                          <a:spcPts val="0"/>
                        </a:spcAft>
                      </a:pPr>
                      <a:r>
                        <a:rPr lang="en-US" sz="1000" i="1" dirty="0" smtClean="0">
                          <a:effectLst/>
                          <a:latin typeface="+mn-lt"/>
                          <a:ea typeface="+mn-ea"/>
                          <a:cs typeface="+mn-cs"/>
                        </a:rPr>
                        <a:t>Attitudes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rPr>
                        <a:t>Identify how many providers self-report improvement in attitudes related to CAHC training </a:t>
                      </a:r>
                    </a:p>
                    <a:p>
                      <a:pPr marL="0" marR="0" indent="0">
                        <a:lnSpc>
                          <a:spcPct val="107000"/>
                        </a:lnSpc>
                        <a:spcBef>
                          <a:spcPts val="0"/>
                        </a:spcBef>
                        <a:spcAft>
                          <a:spcPts val="0"/>
                        </a:spcAft>
                        <a:buFont typeface="Arial" panose="020B0604020202020204" pitchFamily="34" charset="0"/>
                        <a:buNone/>
                      </a:pPr>
                      <a:endParaRPr lang="en-US" sz="1000" baseline="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Q2-Q3 2024, Q2-Q3 2025</a:t>
                      </a:r>
                    </a:p>
                  </a:txBody>
                  <a:tcPr marL="64820" marR="64820" marT="0" marB="0" anchor="ctr">
                    <a:solidFill>
                      <a:schemeClr val="bg2"/>
                    </a:solidFill>
                  </a:tcPr>
                </a:tc>
                <a:extLst>
                  <a:ext uri="{0D108BD9-81ED-4DB2-BD59-A6C34878D82A}">
                    <a16:rowId xmlns:a16="http://schemas.microsoft.com/office/drawing/2014/main" val="231961935"/>
                  </a:ext>
                </a:extLst>
              </a:tr>
              <a:tr h="699241">
                <a:tc>
                  <a:txBody>
                    <a:bodyPr/>
                    <a:lstStyle/>
                    <a:p>
                      <a:pPr marL="0" marR="0">
                        <a:lnSpc>
                          <a:spcPct val="107000"/>
                        </a:lnSpc>
                        <a:spcBef>
                          <a:spcPts val="0"/>
                        </a:spcBef>
                        <a:spcAft>
                          <a:spcPts val="0"/>
                        </a:spcAft>
                      </a:pPr>
                      <a:r>
                        <a:rPr lang="en-US" sz="1000" i="1" dirty="0" smtClean="0">
                          <a:effectLst/>
                        </a:rPr>
                        <a:t>Behaviors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rPr>
                        <a:t>Identify how many providers self-report improvement in behaviors related to CAHC training </a:t>
                      </a: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txBody>
                  <a:tcPr marL="64820" marR="64820" marT="0" marB="0" anchor="ctr">
                    <a:solidFill>
                      <a:schemeClr val="bg2"/>
                    </a:solidFill>
                  </a:tcPr>
                </a:tc>
                <a:extLst>
                  <a:ext uri="{0D108BD9-81ED-4DB2-BD59-A6C34878D82A}">
                    <a16:rowId xmlns:a16="http://schemas.microsoft.com/office/drawing/2014/main" val="221456477"/>
                  </a:ext>
                </a:extLst>
              </a:tr>
              <a:tr h="699241">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Patient</a:t>
                      </a:r>
                      <a:r>
                        <a:rPr lang="en-US" sz="1000" i="1" baseline="0" dirty="0" smtClean="0">
                          <a:effectLst/>
                          <a:latin typeface="Calibri" panose="020F0502020204030204" pitchFamily="34" charset="0"/>
                          <a:ea typeface="Calibri" panose="020F0502020204030204" pitchFamily="34" charset="0"/>
                          <a:cs typeface="Times New Roman" panose="02020603050405020304" pitchFamily="18" charset="0"/>
                        </a:rPr>
                        <a:t> experience</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rPr>
                        <a:t>Identify the change in patient experience ratings among healthcare systems disseminating CAHC</a:t>
                      </a:r>
                    </a:p>
                  </a:txBody>
                  <a:tcPr marL="64820" marR="64820" marT="0" marB="0" anchor="ctr">
                    <a:solidFill>
                      <a:schemeClr val="bg2"/>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p>
                      <a:pPr marL="171450" marR="0" indent="-171450">
                        <a:lnSpc>
                          <a:spcPct val="107000"/>
                        </a:lnSpc>
                        <a:spcBef>
                          <a:spcPts val="0"/>
                        </a:spcBef>
                        <a:spcAft>
                          <a:spcPts val="0"/>
                        </a:spcAft>
                        <a:buFont typeface="Arial" panose="020B0604020202020204" pitchFamily="34" charset="0"/>
                        <a:buChar char="•"/>
                      </a:pPr>
                      <a:endPar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305538827"/>
                  </a:ext>
                </a:extLst>
              </a:tr>
            </a:tbl>
          </a:graphicData>
        </a:graphic>
      </p:graphicFrame>
      <p:sp>
        <p:nvSpPr>
          <p:cNvPr id="3" name="Rectangle 2"/>
          <p:cNvSpPr/>
          <p:nvPr/>
        </p:nvSpPr>
        <p:spPr>
          <a:xfrm>
            <a:off x="971204" y="4116703"/>
            <a:ext cx="9403080" cy="369332"/>
          </a:xfrm>
          <a:prstGeom prst="rect">
            <a:avLst/>
          </a:prstGeom>
        </p:spPr>
        <p:txBody>
          <a:bodyPr wrap="square">
            <a:spAutoFit/>
          </a:bodyPr>
          <a:lstStyle/>
          <a:p>
            <a:r>
              <a:rPr lang="en-US" b="1" dirty="0" smtClean="0"/>
              <a:t>Long-term goal</a:t>
            </a:r>
            <a:r>
              <a:rPr lang="en-US" b="1" dirty="0"/>
              <a:t>: </a:t>
            </a:r>
            <a:r>
              <a:rPr lang="en-US" i="1" dirty="0"/>
              <a:t>By December 31, 2025, </a:t>
            </a:r>
            <a:r>
              <a:rPr lang="en-US" i="1" dirty="0" smtClean="0"/>
              <a:t>decrease the suicide rate in the Tri-County region by 10%. </a:t>
            </a:r>
            <a:endParaRPr lang="en-US" i="1" dirty="0"/>
          </a:p>
        </p:txBody>
      </p:sp>
    </p:spTree>
    <p:extLst>
      <p:ext uri="{BB962C8B-B14F-4D97-AF65-F5344CB8AC3E}">
        <p14:creationId xmlns:p14="http://schemas.microsoft.com/office/powerpoint/2010/main" val="1386019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38200" y="57554"/>
            <a:ext cx="10515600" cy="1325563"/>
          </a:xfrm>
        </p:spPr>
        <p:txBody>
          <a:bodyPr>
            <a:normAutofit/>
          </a:bodyPr>
          <a:lstStyle/>
          <a:p>
            <a:r>
              <a:rPr lang="en-US" sz="3200" b="1" cap="all" dirty="0" smtClean="0">
                <a:solidFill>
                  <a:srgbClr val="002060"/>
                </a:solidFill>
                <a:latin typeface="Arial" panose="020B0604020202020204" pitchFamily="34" charset="0"/>
                <a:cs typeface="Arial" panose="020B0604020202020204" pitchFamily="34" charset="0"/>
              </a:rPr>
              <a:t>Short-term Evaluation </a:t>
            </a:r>
            <a:r>
              <a:rPr lang="en-US" sz="3200" b="1" cap="all" dirty="0">
                <a:solidFill>
                  <a:srgbClr val="002060"/>
                </a:solidFill>
                <a:latin typeface="Arial" panose="020B0604020202020204" pitchFamily="34" charset="0"/>
                <a:cs typeface="Arial" panose="020B0604020202020204" pitchFamily="34" charset="0"/>
              </a:rPr>
              <a:t>metrics: </a:t>
            </a:r>
            <a:r>
              <a:rPr lang="en-US" sz="3200" b="1" cap="all" dirty="0" err="1" smtClean="0">
                <a:solidFill>
                  <a:srgbClr val="002060"/>
                </a:solidFill>
                <a:latin typeface="Arial" panose="020B0604020202020204" pitchFamily="34" charset="0"/>
                <a:cs typeface="Arial" panose="020B0604020202020204" pitchFamily="34" charset="0"/>
              </a:rPr>
              <a:t>mh</a:t>
            </a:r>
            <a:endParaRPr lang="en-US" sz="3200" b="1" cap="all" dirty="0">
              <a:solidFill>
                <a:srgbClr val="00206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171248142"/>
              </p:ext>
            </p:extLst>
          </p:nvPr>
        </p:nvGraphicFramePr>
        <p:xfrm>
          <a:off x="971204" y="1125422"/>
          <a:ext cx="9285318" cy="4912236"/>
        </p:xfrm>
        <a:graphic>
          <a:graphicData uri="http://schemas.openxmlformats.org/drawingml/2006/table">
            <a:tbl>
              <a:tblPr firstRow="1" firstCol="1" bandRow="1">
                <a:tableStyleId>{5C22544A-7EE6-4342-B048-85BDC9FD1C3A}</a:tableStyleId>
              </a:tblPr>
              <a:tblGrid>
                <a:gridCol w="2475090">
                  <a:extLst>
                    <a:ext uri="{9D8B030D-6E8A-4147-A177-3AD203B41FA5}">
                      <a16:colId xmlns:a16="http://schemas.microsoft.com/office/drawing/2014/main" val="3298658929"/>
                    </a:ext>
                  </a:extLst>
                </a:gridCol>
                <a:gridCol w="3405114">
                  <a:extLst>
                    <a:ext uri="{9D8B030D-6E8A-4147-A177-3AD203B41FA5}">
                      <a16:colId xmlns:a16="http://schemas.microsoft.com/office/drawing/2014/main" val="3490158794"/>
                    </a:ext>
                  </a:extLst>
                </a:gridCol>
                <a:gridCol w="3405114">
                  <a:extLst>
                    <a:ext uri="{9D8B030D-6E8A-4147-A177-3AD203B41FA5}">
                      <a16:colId xmlns:a16="http://schemas.microsoft.com/office/drawing/2014/main" val="1529869438"/>
                    </a:ext>
                  </a:extLst>
                </a:gridCol>
              </a:tblGrid>
              <a:tr h="222766">
                <a:tc gridSpan="3">
                  <a:txBody>
                    <a:bodyPr/>
                    <a:lstStyle/>
                    <a:p>
                      <a:pPr marL="0" marR="0">
                        <a:lnSpc>
                          <a:spcPct val="107000"/>
                        </a:lnSpc>
                        <a:spcBef>
                          <a:spcPts val="0"/>
                        </a:spcBef>
                        <a:spcAft>
                          <a:spcPts val="0"/>
                        </a:spcAft>
                      </a:pPr>
                      <a:r>
                        <a:rPr lang="en-US" sz="1000" dirty="0" smtClean="0">
                          <a:effectLst/>
                        </a:rPr>
                        <a:t>Tasks for obesity prevention and control intervention:  </a:t>
                      </a:r>
                      <a:r>
                        <a:rPr lang="en-US" sz="1000" i="1" baseline="0" dirty="0" smtClean="0">
                          <a:effectLst/>
                        </a:rPr>
                        <a:t>Telemedicine (TELMED)</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981991765"/>
                  </a:ext>
                </a:extLst>
              </a:tr>
              <a:tr h="222766">
                <a:tc>
                  <a:txBody>
                    <a:bodyPr/>
                    <a:lstStyle/>
                    <a:p>
                      <a:pPr marL="0" marR="0">
                        <a:lnSpc>
                          <a:spcPct val="107000"/>
                        </a:lnSpc>
                        <a:spcBef>
                          <a:spcPts val="0"/>
                        </a:spcBef>
                        <a:spcAft>
                          <a:spcPts val="0"/>
                        </a:spcAft>
                      </a:pPr>
                      <a:r>
                        <a:rPr lang="en-US" sz="1050" b="1" dirty="0">
                          <a:effectLst/>
                        </a:rPr>
                        <a:t>Type of </a:t>
                      </a:r>
                      <a:r>
                        <a:rPr lang="en-US" sz="1050" b="1" dirty="0" smtClean="0">
                          <a:effectLst/>
                        </a:rPr>
                        <a:t>task</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763394773"/>
                  </a:ext>
                </a:extLst>
              </a:tr>
              <a:tr h="22276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a:t>
                      </a:r>
                      <a:r>
                        <a:rPr lang="en-US" sz="1050" b="1" dirty="0" smtClean="0">
                          <a:effectLst/>
                        </a:rPr>
                        <a:t>pre-planning phase</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348770284"/>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Stakeholders &amp; partners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Solidify stakeholders for TELMED</a:t>
                      </a:r>
                    </a:p>
                    <a:p>
                      <a:pPr marL="171450" marR="0" indent="-171450">
                        <a:lnSpc>
                          <a:spcPct val="107000"/>
                        </a:lnSpc>
                        <a:spcBef>
                          <a:spcPts val="0"/>
                        </a:spcBef>
                        <a:spcAft>
                          <a:spcPts val="0"/>
                        </a:spcAft>
                        <a:buFont typeface="Arial" panose="020B0604020202020204" pitchFamily="34" charset="0"/>
                        <a:buChar char="•"/>
                      </a:pP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 2023</a:t>
                      </a:r>
                    </a:p>
                  </a:txBody>
                  <a:tcPr marL="64820" marR="64820" marT="0" marB="0" anchor="ctr">
                    <a:solidFill>
                      <a:schemeClr val="bg2"/>
                    </a:solidFill>
                  </a:tcPr>
                </a:tc>
                <a:extLst>
                  <a:ext uri="{0D108BD9-81ED-4DB2-BD59-A6C34878D82A}">
                    <a16:rowId xmlns:a16="http://schemas.microsoft.com/office/drawing/2014/main" val="1832461767"/>
                  </a:ext>
                </a:extLst>
              </a:tr>
              <a:tr h="579194">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Environmental</a:t>
                      </a:r>
                      <a:r>
                        <a:rPr lang="en-US" sz="1000" i="1" baseline="0" dirty="0" smtClean="0">
                          <a:effectLst/>
                          <a:latin typeface="Calibri" panose="020F0502020204030204" pitchFamily="34" charset="0"/>
                          <a:ea typeface="Calibri" panose="020F0502020204030204" pitchFamily="34" charset="0"/>
                          <a:cs typeface="Times New Roman" panose="02020603050405020304" pitchFamily="18" charset="0"/>
                        </a:rPr>
                        <a:t> scan &amp; baseline data</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Identify baseline data for TELMED (i.e. inventory list of all telemedicine access) among healthcare systems in Tri-County region</a:t>
                      </a:r>
                    </a:p>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Partner with healthcare system to examine retrospective data</a:t>
                      </a:r>
                    </a:p>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Examine current trend in TELMED in healthcare settings in the Tri-County region</a:t>
                      </a:r>
                    </a:p>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Identify the number of adults who use TELMED for mental health care who live in rural or medically underserved areas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tc>
                  <a:txBody>
                    <a:bodyPr/>
                    <a:lstStyle/>
                    <a:p>
                      <a:pPr marL="228600" marR="0" indent="-22860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Q4</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2023</a:t>
                      </a:r>
                    </a:p>
                    <a:p>
                      <a:pPr marL="228600" marR="0" indent="-22860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Q1 2024</a:t>
                      </a:r>
                    </a:p>
                    <a:p>
                      <a:pPr marL="228600" marR="0" indent="-22860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Q1 2024</a:t>
                      </a:r>
                    </a:p>
                    <a:p>
                      <a:pPr marL="228600" marR="0" indent="-22860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Q2 2024</a:t>
                      </a:r>
                    </a:p>
                  </a:txBody>
                  <a:tcPr marL="64820" marR="64820" marT="0" marB="0" anchor="ctr">
                    <a:solidFill>
                      <a:schemeClr val="bg2"/>
                    </a:solidFill>
                  </a:tcPr>
                </a:tc>
                <a:extLst>
                  <a:ext uri="{0D108BD9-81ED-4DB2-BD59-A6C34878D82A}">
                    <a16:rowId xmlns:a16="http://schemas.microsoft.com/office/drawing/2014/main" val="1012038048"/>
                  </a:ext>
                </a:extLst>
              </a:tr>
              <a:tr h="21945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outputs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1884170343"/>
                  </a:ext>
                </a:extLst>
              </a:tr>
              <a:tr h="579194">
                <a:tc>
                  <a:txBody>
                    <a:bodyPr/>
                    <a:lstStyle/>
                    <a:p>
                      <a:pPr marL="0" marR="0">
                        <a:lnSpc>
                          <a:spcPct val="107000"/>
                        </a:lnSpc>
                        <a:spcBef>
                          <a:spcPts val="0"/>
                        </a:spcBef>
                        <a:spcAft>
                          <a:spcPts val="0"/>
                        </a:spcAft>
                      </a:pPr>
                      <a:r>
                        <a:rPr lang="en-US" sz="1000" i="1" dirty="0" smtClean="0">
                          <a:effectLst/>
                          <a:latin typeface="+mn-lt"/>
                          <a:ea typeface="+mn-ea"/>
                          <a:cs typeface="+mn-cs"/>
                        </a:rPr>
                        <a:t>Partnerships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smtClean="0">
                          <a:effectLst/>
                        </a:rPr>
                        <a:t>Expand the number of location for community members to access</a:t>
                      </a:r>
                      <a:r>
                        <a:rPr lang="en-US" sz="1000" baseline="0" dirty="0" smtClean="0">
                          <a:effectLst/>
                        </a:rPr>
                        <a:t> telemedicine through community partnerships (e.g., libraries, Wraparound center, etc.)</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Q2 2024, Q2 2025</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231961935"/>
                  </a:ext>
                </a:extLst>
              </a:tr>
              <a:tr h="699241">
                <a:tc>
                  <a:txBody>
                    <a:bodyPr/>
                    <a:lstStyle/>
                    <a:p>
                      <a:pPr marL="0" marR="0">
                        <a:lnSpc>
                          <a:spcPct val="107000"/>
                        </a:lnSpc>
                        <a:spcBef>
                          <a:spcPts val="0"/>
                        </a:spcBef>
                        <a:spcAft>
                          <a:spcPts val="0"/>
                        </a:spcAft>
                      </a:pPr>
                      <a:r>
                        <a:rPr lang="en-US" sz="1000" i="1" dirty="0" smtClean="0">
                          <a:effectLst/>
                          <a:latin typeface="+mn-lt"/>
                          <a:ea typeface="+mn-ea"/>
                          <a:cs typeface="+mn-cs"/>
                        </a:rPr>
                        <a:t>Healthcare support</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rPr>
                        <a:t>Disseminate additional access points for mental health TELMED to community</a:t>
                      </a:r>
                      <a:r>
                        <a:rPr lang="en-US" sz="1000" baseline="0" dirty="0" smtClean="0">
                          <a:effectLst/>
                        </a:rPr>
                        <a:t> members in the Tri-County region (in particular vulnerable populations)</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txBody>
                  <a:tcPr marL="64820" marR="64820" marT="0" marB="0" anchor="ctr">
                    <a:solidFill>
                      <a:schemeClr val="bg2"/>
                    </a:solidFill>
                  </a:tcPr>
                </a:tc>
                <a:extLst>
                  <a:ext uri="{0D108BD9-81ED-4DB2-BD59-A6C34878D82A}">
                    <a16:rowId xmlns:a16="http://schemas.microsoft.com/office/drawing/2014/main" val="221456477"/>
                  </a:ext>
                </a:extLst>
              </a:tr>
              <a:tr h="699241">
                <a:tc>
                  <a:txBody>
                    <a:bodyPr/>
                    <a:lstStyle/>
                    <a:p>
                      <a:pPr marL="0" marR="0">
                        <a:lnSpc>
                          <a:spcPct val="107000"/>
                        </a:lnSpc>
                        <a:spcBef>
                          <a:spcPts val="0"/>
                        </a:spcBef>
                        <a:spcAft>
                          <a:spcPts val="0"/>
                        </a:spcAft>
                      </a:pPr>
                      <a:r>
                        <a:rPr lang="en-US" sz="1000" i="1" dirty="0">
                          <a:effectLst/>
                        </a:rPr>
                        <a:t>Promotion</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rPr>
                        <a:t>Develop</a:t>
                      </a:r>
                      <a:r>
                        <a:rPr lang="en-US" sz="1000" baseline="0" dirty="0" smtClean="0">
                          <a:effectLst/>
                        </a:rPr>
                        <a:t> 3 promotional</a:t>
                      </a:r>
                      <a:r>
                        <a:rPr lang="en-US" sz="1000" dirty="0" smtClean="0">
                          <a:effectLst/>
                        </a:rPr>
                        <a:t> </a:t>
                      </a:r>
                      <a:r>
                        <a:rPr lang="en-US" sz="1000" dirty="0">
                          <a:effectLst/>
                        </a:rPr>
                        <a:t>campaigns </a:t>
                      </a:r>
                      <a:r>
                        <a:rPr lang="en-US" sz="1000" dirty="0" smtClean="0">
                          <a:effectLst/>
                        </a:rPr>
                        <a:t>for community in collaboration</a:t>
                      </a:r>
                      <a:r>
                        <a:rPr lang="en-US" sz="1000" baseline="0" dirty="0" smtClean="0">
                          <a:effectLst/>
                        </a:rPr>
                        <a:t> with healthcare systems </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rPr>
                        <a:t>Disseminate 3</a:t>
                      </a:r>
                      <a:r>
                        <a:rPr lang="en-US" sz="1000" baseline="0" dirty="0" smtClean="0">
                          <a:effectLst/>
                        </a:rPr>
                        <a:t> promotional campaigns for the community in collaboration with healthcare systems</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 2024</a:t>
                      </a:r>
                    </a:p>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Q1 2025, Q3 2025</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bg2"/>
                    </a:solidFill>
                  </a:tcPr>
                </a:tc>
                <a:extLst>
                  <a:ext uri="{0D108BD9-81ED-4DB2-BD59-A6C34878D82A}">
                    <a16:rowId xmlns:a16="http://schemas.microsoft.com/office/drawing/2014/main" val="1405015660"/>
                  </a:ext>
                </a:extLst>
              </a:tr>
            </a:tbl>
          </a:graphicData>
        </a:graphic>
      </p:graphicFrame>
    </p:spTree>
    <p:extLst>
      <p:ext uri="{BB962C8B-B14F-4D97-AF65-F5344CB8AC3E}">
        <p14:creationId xmlns:p14="http://schemas.microsoft.com/office/powerpoint/2010/main" val="1147379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38200" y="57554"/>
            <a:ext cx="10515600" cy="1325563"/>
          </a:xfrm>
        </p:spPr>
        <p:txBody>
          <a:bodyPr>
            <a:normAutofit/>
          </a:bodyPr>
          <a:lstStyle/>
          <a:p>
            <a:r>
              <a:rPr lang="en-US" sz="3200" b="1" cap="all" dirty="0" smtClean="0">
                <a:solidFill>
                  <a:srgbClr val="002060"/>
                </a:solidFill>
                <a:latin typeface="Arial" panose="020B0604020202020204" pitchFamily="34" charset="0"/>
                <a:cs typeface="Arial" panose="020B0604020202020204" pitchFamily="34" charset="0"/>
              </a:rPr>
              <a:t>Short-term Evaluation </a:t>
            </a:r>
            <a:r>
              <a:rPr lang="en-US" sz="3200" b="1" cap="all" dirty="0">
                <a:solidFill>
                  <a:srgbClr val="002060"/>
                </a:solidFill>
                <a:latin typeface="Arial" panose="020B0604020202020204" pitchFamily="34" charset="0"/>
                <a:cs typeface="Arial" panose="020B0604020202020204" pitchFamily="34" charset="0"/>
              </a:rPr>
              <a:t>metrics: </a:t>
            </a:r>
            <a:r>
              <a:rPr lang="en-US" sz="3200" b="1" cap="all" dirty="0" err="1" smtClean="0">
                <a:solidFill>
                  <a:srgbClr val="002060"/>
                </a:solidFill>
                <a:latin typeface="Arial" panose="020B0604020202020204" pitchFamily="34" charset="0"/>
                <a:cs typeface="Arial" panose="020B0604020202020204" pitchFamily="34" charset="0"/>
              </a:rPr>
              <a:t>mh</a:t>
            </a:r>
            <a:endParaRPr lang="en-US" sz="3200" b="1" cap="all" dirty="0">
              <a:solidFill>
                <a:srgbClr val="00206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331971132"/>
              </p:ext>
            </p:extLst>
          </p:nvPr>
        </p:nvGraphicFramePr>
        <p:xfrm>
          <a:off x="971204" y="1125422"/>
          <a:ext cx="9285318" cy="2642664"/>
        </p:xfrm>
        <a:graphic>
          <a:graphicData uri="http://schemas.openxmlformats.org/drawingml/2006/table">
            <a:tbl>
              <a:tblPr firstRow="1" firstCol="1" bandRow="1">
                <a:tableStyleId>{5C22544A-7EE6-4342-B048-85BDC9FD1C3A}</a:tableStyleId>
              </a:tblPr>
              <a:tblGrid>
                <a:gridCol w="2475090">
                  <a:extLst>
                    <a:ext uri="{9D8B030D-6E8A-4147-A177-3AD203B41FA5}">
                      <a16:colId xmlns:a16="http://schemas.microsoft.com/office/drawing/2014/main" val="3298658929"/>
                    </a:ext>
                  </a:extLst>
                </a:gridCol>
                <a:gridCol w="3405114">
                  <a:extLst>
                    <a:ext uri="{9D8B030D-6E8A-4147-A177-3AD203B41FA5}">
                      <a16:colId xmlns:a16="http://schemas.microsoft.com/office/drawing/2014/main" val="3490158794"/>
                    </a:ext>
                  </a:extLst>
                </a:gridCol>
                <a:gridCol w="3405114">
                  <a:extLst>
                    <a:ext uri="{9D8B030D-6E8A-4147-A177-3AD203B41FA5}">
                      <a16:colId xmlns:a16="http://schemas.microsoft.com/office/drawing/2014/main" val="1529869438"/>
                    </a:ext>
                  </a:extLst>
                </a:gridCol>
              </a:tblGrid>
              <a:tr h="222766">
                <a:tc gridSpan="3">
                  <a:txBody>
                    <a:bodyPr/>
                    <a:lstStyle/>
                    <a:p>
                      <a:pPr marL="0" marR="0">
                        <a:lnSpc>
                          <a:spcPct val="107000"/>
                        </a:lnSpc>
                        <a:spcBef>
                          <a:spcPts val="0"/>
                        </a:spcBef>
                        <a:spcAft>
                          <a:spcPts val="0"/>
                        </a:spcAft>
                      </a:pPr>
                      <a:r>
                        <a:rPr lang="en-US" sz="1000" dirty="0" smtClean="0">
                          <a:effectLst/>
                        </a:rPr>
                        <a:t>Tasks for obesity prevention and control intervention: </a:t>
                      </a:r>
                      <a:r>
                        <a:rPr lang="en-US" sz="1000" i="1" baseline="0" dirty="0" smtClean="0">
                          <a:effectLst/>
                        </a:rPr>
                        <a:t>Telemedicine (TELMED)</a:t>
                      </a:r>
                      <a:endParaRPr lang="en-US" sz="10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981991765"/>
                  </a:ext>
                </a:extLst>
              </a:tr>
              <a:tr h="222766">
                <a:tc>
                  <a:txBody>
                    <a:bodyPr/>
                    <a:lstStyle/>
                    <a:p>
                      <a:pPr marL="0" marR="0">
                        <a:lnSpc>
                          <a:spcPct val="107000"/>
                        </a:lnSpc>
                        <a:spcBef>
                          <a:spcPts val="0"/>
                        </a:spcBef>
                        <a:spcAft>
                          <a:spcPts val="0"/>
                        </a:spcAft>
                      </a:pPr>
                      <a:r>
                        <a:rPr lang="en-US" sz="1050" b="1" dirty="0">
                          <a:effectLst/>
                        </a:rPr>
                        <a:t>Type of </a:t>
                      </a:r>
                      <a:r>
                        <a:rPr lang="en-US" sz="1050" b="1" dirty="0" smtClean="0">
                          <a:effectLst/>
                        </a:rPr>
                        <a:t>task</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3763394773"/>
                  </a:ext>
                </a:extLst>
              </a:tr>
              <a:tr h="219456">
                <a:tc>
                  <a:txBody>
                    <a:bodyPr/>
                    <a:lstStyle/>
                    <a:p>
                      <a:pPr marL="0" marR="0">
                        <a:lnSpc>
                          <a:spcPct val="107000"/>
                        </a:lnSpc>
                        <a:spcBef>
                          <a:spcPts val="0"/>
                        </a:spcBef>
                        <a:spcAft>
                          <a:spcPts val="0"/>
                        </a:spcAft>
                      </a:pPr>
                      <a:r>
                        <a:rPr lang="en-US" sz="1050" b="1" dirty="0" smtClean="0">
                          <a:effectLst/>
                        </a:rPr>
                        <a:t>Tasks </a:t>
                      </a:r>
                      <a:r>
                        <a:rPr lang="en-US" sz="1050" b="1" dirty="0">
                          <a:effectLst/>
                        </a:rPr>
                        <a:t>linked to </a:t>
                      </a:r>
                      <a:r>
                        <a:rPr lang="en-US" sz="1050" b="1" dirty="0" smtClean="0">
                          <a:effectLst/>
                        </a:rPr>
                        <a:t>outcomes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b="1" dirty="0">
                          <a:solidFill>
                            <a:schemeClr val="bg1"/>
                          </a:solidFill>
                          <a:effectLst/>
                        </a:rPr>
                        <a:t> </a:t>
                      </a:r>
                      <a:r>
                        <a:rPr lang="en-US" sz="1050" b="1" dirty="0" smtClean="0">
                          <a:solidFill>
                            <a:schemeClr val="bg1"/>
                          </a:solidFill>
                          <a:effectLst/>
                        </a:rPr>
                        <a:t>Tasks</a:t>
                      </a:r>
                      <a:endPar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0" marR="0">
                        <a:lnSpc>
                          <a:spcPct val="107000"/>
                        </a:lnSpc>
                        <a:spcBef>
                          <a:spcPts val="0"/>
                        </a:spcBef>
                        <a:spcAft>
                          <a:spcPts val="0"/>
                        </a:spcAft>
                      </a:pP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Anticipated</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a:t>
                      </a:r>
                      <a:r>
                        <a:rPr lang="en-US" sz="105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ompletion</a:t>
                      </a:r>
                      <a:r>
                        <a:rPr lang="en-US" sz="1050" b="1" baseline="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Date</a:t>
                      </a:r>
                      <a:endParaRPr lang="en-US"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extLst>
                  <a:ext uri="{0D108BD9-81ED-4DB2-BD59-A6C34878D82A}">
                    <a16:rowId xmlns:a16="http://schemas.microsoft.com/office/drawing/2014/main" val="1884170343"/>
                  </a:ext>
                </a:extLst>
              </a:tr>
              <a:tr h="579194">
                <a:tc>
                  <a:txBody>
                    <a:bodyPr/>
                    <a:lstStyle/>
                    <a:p>
                      <a:pPr marL="0" marR="0">
                        <a:lnSpc>
                          <a:spcPct val="107000"/>
                        </a:lnSpc>
                        <a:spcBef>
                          <a:spcPts val="0"/>
                        </a:spcBef>
                        <a:spcAft>
                          <a:spcPts val="0"/>
                        </a:spcAft>
                      </a:pPr>
                      <a:r>
                        <a:rPr lang="en-US" sz="1000" i="1" dirty="0" smtClean="0">
                          <a:effectLst/>
                          <a:latin typeface="+mn-lt"/>
                          <a:ea typeface="+mn-ea"/>
                          <a:cs typeface="+mn-cs"/>
                        </a:rPr>
                        <a:t>Access points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rPr>
                        <a:t>Identify the change in access points for TELMED in the Tri-County region</a:t>
                      </a:r>
                    </a:p>
                    <a:p>
                      <a:pPr marL="0" marR="0" indent="0">
                        <a:lnSpc>
                          <a:spcPct val="107000"/>
                        </a:lnSpc>
                        <a:spcBef>
                          <a:spcPts val="0"/>
                        </a:spcBef>
                        <a:spcAft>
                          <a:spcPts val="0"/>
                        </a:spcAft>
                        <a:buFont typeface="Arial" panose="020B0604020202020204" pitchFamily="34" charset="0"/>
                        <a:buNone/>
                      </a:pPr>
                      <a:endParaRPr lang="en-US" sz="1000" baseline="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Q2</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Q2 2025</a:t>
                      </a:r>
                    </a:p>
                  </a:txBody>
                  <a:tcPr marL="64820" marR="64820" marT="0" marB="0" anchor="ctr">
                    <a:solidFill>
                      <a:schemeClr val="bg2"/>
                    </a:solidFill>
                  </a:tcPr>
                </a:tc>
                <a:extLst>
                  <a:ext uri="{0D108BD9-81ED-4DB2-BD59-A6C34878D82A}">
                    <a16:rowId xmlns:a16="http://schemas.microsoft.com/office/drawing/2014/main" val="231961935"/>
                  </a:ext>
                </a:extLst>
              </a:tr>
              <a:tr h="699241">
                <a:tc>
                  <a:txBody>
                    <a:bodyPr/>
                    <a:lstStyle/>
                    <a:p>
                      <a:pPr marL="0" marR="0">
                        <a:lnSpc>
                          <a:spcPct val="107000"/>
                        </a:lnSpc>
                        <a:spcBef>
                          <a:spcPts val="0"/>
                        </a:spcBef>
                        <a:spcAft>
                          <a:spcPts val="0"/>
                        </a:spcAft>
                      </a:pPr>
                      <a:r>
                        <a:rPr lang="en-US" sz="1000" i="1" dirty="0" smtClean="0">
                          <a:effectLst/>
                          <a:latin typeface="+mn-lt"/>
                          <a:ea typeface="+mn-ea"/>
                          <a:cs typeface="+mn-cs"/>
                        </a:rPr>
                        <a:t>TELMED utilization </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baseline="0" dirty="0" smtClean="0">
                          <a:effectLst/>
                        </a:rPr>
                        <a:t>Examine the number of individuals who initiate telemedicine for mental health care</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Q3</a:t>
                      </a: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 2024, Q3 2025</a:t>
                      </a:r>
                    </a:p>
                  </a:txBody>
                  <a:tcPr marL="64820" marR="64820" marT="0" marB="0" anchor="ctr">
                    <a:solidFill>
                      <a:schemeClr val="bg2"/>
                    </a:solidFill>
                  </a:tcPr>
                </a:tc>
                <a:extLst>
                  <a:ext uri="{0D108BD9-81ED-4DB2-BD59-A6C34878D82A}">
                    <a16:rowId xmlns:a16="http://schemas.microsoft.com/office/drawing/2014/main" val="221456477"/>
                  </a:ext>
                </a:extLst>
              </a:tr>
              <a:tr h="699241">
                <a:tc>
                  <a:txBody>
                    <a:bodyPr/>
                    <a:lstStyle/>
                    <a:p>
                      <a:pPr marL="0" marR="0">
                        <a:lnSpc>
                          <a:spcPct val="107000"/>
                        </a:lnSpc>
                        <a:spcBef>
                          <a:spcPts val="0"/>
                        </a:spcBef>
                        <a:spcAft>
                          <a:spcPts val="0"/>
                        </a:spcAft>
                      </a:pPr>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Readmissions</a:t>
                      </a:r>
                      <a:endParaRPr lang="en-US" sz="1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4820" marR="64820" marT="0" marB="0" anchor="ctr">
                    <a:solidFill>
                      <a:schemeClr val="tx2"/>
                    </a:solidFill>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000" dirty="0" smtClean="0">
                          <a:effectLst/>
                        </a:rPr>
                        <a:t>Assess</a:t>
                      </a:r>
                      <a:r>
                        <a:rPr lang="en-US" sz="1000" baseline="0" dirty="0" smtClean="0">
                          <a:effectLst/>
                        </a:rPr>
                        <a:t> hospital readmissions among individuals who engage in telemedicine services</a:t>
                      </a:r>
                      <a:endParaRPr lang="en-US" sz="1000" dirty="0" smtClean="0">
                        <a:effectLst/>
                      </a:endParaRPr>
                    </a:p>
                  </a:txBody>
                  <a:tcPr marL="64820" marR="64820" marT="0" marB="0" anchor="ctr">
                    <a:solidFill>
                      <a:schemeClr val="bg2"/>
                    </a:solidFill>
                  </a:tcPr>
                </a:tc>
                <a:tc>
                  <a:txBody>
                    <a:bodyPr/>
                    <a:lstStyle/>
                    <a:p>
                      <a:pPr marL="171450" marR="0" indent="-171450">
                        <a:lnSpc>
                          <a:spcPct val="107000"/>
                        </a:lnSpc>
                        <a:spcBef>
                          <a:spcPts val="0"/>
                        </a:spcBef>
                        <a:spcAft>
                          <a:spcPts val="0"/>
                        </a:spcAft>
                        <a:buFont typeface="Arial" panose="020B0604020202020204" pitchFamily="34" charset="0"/>
                        <a:buChar char="•"/>
                      </a:pPr>
                      <a:r>
                        <a:rPr lang="en-US" sz="1000" baseline="0" dirty="0" smtClean="0">
                          <a:effectLst/>
                          <a:latin typeface="Calibri" panose="020F0502020204030204" pitchFamily="34" charset="0"/>
                          <a:ea typeface="Calibri" panose="020F0502020204030204" pitchFamily="34" charset="0"/>
                          <a:cs typeface="Times New Roman" panose="02020603050405020304" pitchFamily="18" charset="0"/>
                        </a:rPr>
                        <a:t>Q3 2024, Q3 2025</a:t>
                      </a:r>
                    </a:p>
                  </a:txBody>
                  <a:tcPr marL="64820" marR="64820" marT="0" marB="0" anchor="ctr">
                    <a:solidFill>
                      <a:schemeClr val="bg2"/>
                    </a:solidFill>
                  </a:tcPr>
                </a:tc>
                <a:extLst>
                  <a:ext uri="{0D108BD9-81ED-4DB2-BD59-A6C34878D82A}">
                    <a16:rowId xmlns:a16="http://schemas.microsoft.com/office/drawing/2014/main" val="2219522760"/>
                  </a:ext>
                </a:extLst>
              </a:tr>
            </a:tbl>
          </a:graphicData>
        </a:graphic>
      </p:graphicFrame>
      <p:sp>
        <p:nvSpPr>
          <p:cNvPr id="3" name="Rectangle 2"/>
          <p:cNvSpPr/>
          <p:nvPr/>
        </p:nvSpPr>
        <p:spPr>
          <a:xfrm>
            <a:off x="971204" y="4125015"/>
            <a:ext cx="9403080" cy="646331"/>
          </a:xfrm>
          <a:prstGeom prst="rect">
            <a:avLst/>
          </a:prstGeom>
        </p:spPr>
        <p:txBody>
          <a:bodyPr wrap="square">
            <a:spAutoFit/>
          </a:bodyPr>
          <a:lstStyle/>
          <a:p>
            <a:r>
              <a:rPr lang="en-US" b="1" dirty="0" smtClean="0"/>
              <a:t>Long-term goal</a:t>
            </a:r>
            <a:r>
              <a:rPr lang="en-US" b="1" dirty="0"/>
              <a:t>: </a:t>
            </a:r>
            <a:r>
              <a:rPr lang="en-US" i="1" dirty="0"/>
              <a:t>By December 31, 2025, increase </a:t>
            </a:r>
            <a:r>
              <a:rPr lang="en-US" i="1" dirty="0" smtClean="0"/>
              <a:t>treatment by 10% for children </a:t>
            </a:r>
            <a:r>
              <a:rPr lang="en-US" i="1" dirty="0"/>
              <a:t>and adults with </a:t>
            </a:r>
            <a:r>
              <a:rPr lang="en-US" i="1" dirty="0" smtClean="0"/>
              <a:t>depression and anxiety.</a:t>
            </a:r>
            <a:endParaRPr lang="en-US" i="1" dirty="0"/>
          </a:p>
        </p:txBody>
      </p:sp>
    </p:spTree>
    <p:extLst>
      <p:ext uri="{BB962C8B-B14F-4D97-AF65-F5344CB8AC3E}">
        <p14:creationId xmlns:p14="http://schemas.microsoft.com/office/powerpoint/2010/main" val="2390334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smtClean="0">
                <a:solidFill>
                  <a:srgbClr val="002060"/>
                </a:solidFill>
                <a:latin typeface="Arial" panose="020B0604020202020204" pitchFamily="34" charset="0"/>
                <a:cs typeface="Arial" panose="020B0604020202020204" pitchFamily="34" charset="0"/>
              </a:rPr>
              <a:t>summary</a:t>
            </a:r>
            <a:endParaRPr lang="en-US" b="1" cap="all" dirty="0">
              <a:solidFill>
                <a:srgbClr val="00206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normAutofit fontScale="92500" lnSpcReduction="20000"/>
          </a:bodyPr>
          <a:lstStyle/>
          <a:p>
            <a:r>
              <a:rPr lang="en-US" b="1" dirty="0" smtClean="0"/>
              <a:t>Focus </a:t>
            </a:r>
            <a:endParaRPr lang="en-US" b="1" dirty="0" smtClean="0"/>
          </a:p>
          <a:p>
            <a:pPr lvl="1"/>
            <a:r>
              <a:rPr lang="en-US" dirty="0" smtClean="0"/>
              <a:t>The </a:t>
            </a:r>
            <a:r>
              <a:rPr lang="en-US" dirty="0"/>
              <a:t>evaluation methods </a:t>
            </a:r>
            <a:r>
              <a:rPr lang="en-US" dirty="0" smtClean="0"/>
              <a:t>will be </a:t>
            </a:r>
            <a:r>
              <a:rPr lang="en-US" dirty="0"/>
              <a:t>focused on the interventions selected to address the three health priority areas: HEAL, obesity, and mental health. </a:t>
            </a:r>
            <a:endParaRPr lang="en-US" dirty="0" smtClean="0"/>
          </a:p>
          <a:p>
            <a:pPr lvl="1"/>
            <a:r>
              <a:rPr lang="en-US" dirty="0" smtClean="0"/>
              <a:t>In </a:t>
            </a:r>
            <a:r>
              <a:rPr lang="en-US" dirty="0"/>
              <a:t>conjunction with implementation </a:t>
            </a:r>
            <a:r>
              <a:rPr lang="en-US" dirty="0" smtClean="0"/>
              <a:t>data reports provided monthly, </a:t>
            </a:r>
            <a:r>
              <a:rPr lang="en-US" dirty="0"/>
              <a:t>additional data sources will be integrated in to quarterly/annual reports and collected through ongoing surveillance conducted by the data team. </a:t>
            </a:r>
          </a:p>
          <a:p>
            <a:r>
              <a:rPr lang="en-US" b="1" dirty="0" smtClean="0"/>
              <a:t>Methods </a:t>
            </a:r>
            <a:endParaRPr lang="en-US" dirty="0"/>
          </a:p>
          <a:p>
            <a:pPr lvl="1"/>
            <a:r>
              <a:rPr lang="en-US" dirty="0"/>
              <a:t>The data team will be comprised of a diverse set of stakeholders who will serve as the lead for key entities in the community partnership. </a:t>
            </a:r>
            <a:endParaRPr lang="en-US" dirty="0" smtClean="0"/>
          </a:p>
          <a:p>
            <a:pPr lvl="1"/>
            <a:r>
              <a:rPr lang="en-US" dirty="0" smtClean="0"/>
              <a:t>The </a:t>
            </a:r>
            <a:r>
              <a:rPr lang="en-US" dirty="0"/>
              <a:t>data team will be tasked to coordinate progress and provide timely updates for the priority areas and ensure that all data collection and reporting commitments are met. </a:t>
            </a:r>
            <a:endParaRPr lang="en-US" dirty="0" smtClean="0"/>
          </a:p>
          <a:p>
            <a:pPr lvl="2"/>
            <a:r>
              <a:rPr lang="en-US" dirty="0" smtClean="0"/>
              <a:t>SDoH</a:t>
            </a:r>
          </a:p>
          <a:p>
            <a:pPr lvl="2"/>
            <a:r>
              <a:rPr lang="en-US" dirty="0" smtClean="0"/>
              <a:t>Health equity</a:t>
            </a:r>
            <a:endParaRPr lang="en-US" dirty="0"/>
          </a:p>
          <a:p>
            <a:endParaRPr lang="en-US" dirty="0"/>
          </a:p>
          <a:p>
            <a:pPr marL="0" indent="0">
              <a:buNone/>
            </a:pPr>
            <a:endParaRPr lang="en-US" dirty="0"/>
          </a:p>
        </p:txBody>
      </p:sp>
    </p:spTree>
    <p:extLst>
      <p:ext uri="{BB962C8B-B14F-4D97-AF65-F5344CB8AC3E}">
        <p14:creationId xmlns:p14="http://schemas.microsoft.com/office/powerpoint/2010/main" val="1649822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F3D85-E610-9B27-9AF8-1923524E009E}"/>
              </a:ext>
            </a:extLst>
          </p:cNvPr>
          <p:cNvSpPr>
            <a:spLocks noGrp="1"/>
          </p:cNvSpPr>
          <p:nvPr>
            <p:ph type="title"/>
          </p:nvPr>
        </p:nvSpPr>
        <p:spPr/>
        <p:txBody>
          <a:bodyPr/>
          <a:lstStyle/>
          <a:p>
            <a:pPr algn="ctr"/>
            <a:r>
              <a:rPr lang="en-US" b="1" cap="all" dirty="0" smtClean="0">
                <a:solidFill>
                  <a:schemeClr val="tx2"/>
                </a:solidFill>
              </a:rPr>
              <a:t>Questions &amp; feedback?</a:t>
            </a:r>
            <a:endParaRPr lang="en-US" b="1" cap="all" dirty="0">
              <a:solidFill>
                <a:schemeClr val="tx2"/>
              </a:solidFill>
            </a:endParaRPr>
          </a:p>
        </p:txBody>
      </p:sp>
    </p:spTree>
    <p:extLst>
      <p:ext uri="{BB962C8B-B14F-4D97-AF65-F5344CB8AC3E}">
        <p14:creationId xmlns:p14="http://schemas.microsoft.com/office/powerpoint/2010/main" val="13666498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F3D85-E610-9B27-9AF8-1923524E009E}"/>
              </a:ext>
            </a:extLst>
          </p:cNvPr>
          <p:cNvSpPr>
            <a:spLocks noGrp="1"/>
          </p:cNvSpPr>
          <p:nvPr>
            <p:ph type="title"/>
          </p:nvPr>
        </p:nvSpPr>
        <p:spPr/>
        <p:txBody>
          <a:bodyPr/>
          <a:lstStyle/>
          <a:p>
            <a:pPr algn="ctr"/>
            <a:r>
              <a:rPr lang="en-US" b="1" dirty="0"/>
              <a:t>Back up slides</a:t>
            </a:r>
          </a:p>
        </p:txBody>
      </p:sp>
    </p:spTree>
    <p:extLst>
      <p:ext uri="{BB962C8B-B14F-4D97-AF65-F5344CB8AC3E}">
        <p14:creationId xmlns:p14="http://schemas.microsoft.com/office/powerpoint/2010/main" val="3771655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cap="all" dirty="0" smtClean="0">
                <a:solidFill>
                  <a:srgbClr val="002060"/>
                </a:solidFill>
                <a:latin typeface="Arial" panose="020B0604020202020204" pitchFamily="34" charset="0"/>
                <a:cs typeface="Arial" panose="020B0604020202020204" pitchFamily="34" charset="0"/>
              </a:rPr>
              <a:t>Mental health measurements</a:t>
            </a:r>
            <a:endParaRPr lang="en-US" sz="4400" b="1" cap="all"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9306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t>Mental Health &amp; </a:t>
            </a:r>
            <a:r>
              <a:rPr lang="en-US" b="1" dirty="0" err="1" smtClean="0"/>
              <a:t>Telecodes</a:t>
            </a:r>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2988756164"/>
              </p:ext>
            </p:extLst>
          </p:nvPr>
        </p:nvGraphicFramePr>
        <p:xfrm>
          <a:off x="655125" y="1526368"/>
          <a:ext cx="9684716" cy="4351336"/>
        </p:xfrm>
        <a:graphic>
          <a:graphicData uri="http://schemas.openxmlformats.org/drawingml/2006/table">
            <a:tbl>
              <a:tblPr firstRow="1" firstCol="1" bandRow="1">
                <a:tableStyleId>{5C22544A-7EE6-4342-B048-85BDC9FD1C3A}</a:tableStyleId>
              </a:tblPr>
              <a:tblGrid>
                <a:gridCol w="4842358">
                  <a:extLst>
                    <a:ext uri="{9D8B030D-6E8A-4147-A177-3AD203B41FA5}">
                      <a16:colId xmlns:a16="http://schemas.microsoft.com/office/drawing/2014/main" val="1452624950"/>
                    </a:ext>
                  </a:extLst>
                </a:gridCol>
                <a:gridCol w="4842358">
                  <a:extLst>
                    <a:ext uri="{9D8B030D-6E8A-4147-A177-3AD203B41FA5}">
                      <a16:colId xmlns:a16="http://schemas.microsoft.com/office/drawing/2014/main" val="3210141636"/>
                    </a:ext>
                  </a:extLst>
                </a:gridCol>
              </a:tblGrid>
              <a:tr h="197788">
                <a:tc>
                  <a:txBody>
                    <a:bodyPr/>
                    <a:lstStyle/>
                    <a:p>
                      <a:pPr marL="0" marR="0" algn="ctr">
                        <a:lnSpc>
                          <a:spcPct val="107000"/>
                        </a:lnSpc>
                        <a:spcBef>
                          <a:spcPts val="0"/>
                        </a:spcBef>
                        <a:spcAft>
                          <a:spcPts val="0"/>
                        </a:spcAft>
                      </a:pPr>
                      <a:r>
                        <a:rPr lang="en-US" sz="1100" dirty="0">
                          <a:effectLst/>
                        </a:rPr>
                        <a:t>Category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gn="ctr">
                        <a:lnSpc>
                          <a:spcPct val="107000"/>
                        </a:lnSpc>
                        <a:spcBef>
                          <a:spcPts val="0"/>
                        </a:spcBef>
                        <a:spcAft>
                          <a:spcPts val="0"/>
                        </a:spcAft>
                      </a:pPr>
                      <a:r>
                        <a:rPr lang="en-US" sz="1100" dirty="0">
                          <a:effectLst/>
                        </a:rPr>
                        <a:t>Telehealth CPT codes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extLst>
                  <a:ext uri="{0D108BD9-81ED-4DB2-BD59-A6C34878D82A}">
                    <a16:rowId xmlns:a16="http://schemas.microsoft.com/office/drawing/2014/main" val="3502311411"/>
                  </a:ext>
                </a:extLst>
              </a:tr>
              <a:tr h="197788">
                <a:tc>
                  <a:txBody>
                    <a:bodyPr/>
                    <a:lstStyle/>
                    <a:p>
                      <a:pPr marL="0" marR="0">
                        <a:lnSpc>
                          <a:spcPct val="107000"/>
                        </a:lnSpc>
                        <a:spcBef>
                          <a:spcPts val="0"/>
                        </a:spcBef>
                        <a:spcAft>
                          <a:spcPts val="800"/>
                        </a:spcAft>
                      </a:pPr>
                      <a:r>
                        <a:rPr lang="en-US" sz="1100" dirty="0">
                          <a:effectLst/>
                        </a:rPr>
                        <a:t>Aphasia and cognitive assessment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96105, 96125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2452999803"/>
                  </a:ext>
                </a:extLst>
              </a:tr>
              <a:tr h="197788">
                <a:tc>
                  <a:txBody>
                    <a:bodyPr/>
                    <a:lstStyle/>
                    <a:p>
                      <a:pPr marL="0" marR="0">
                        <a:lnSpc>
                          <a:spcPct val="107000"/>
                        </a:lnSpc>
                        <a:spcBef>
                          <a:spcPts val="0"/>
                        </a:spcBef>
                        <a:spcAft>
                          <a:spcPts val="800"/>
                        </a:spcAft>
                      </a:pPr>
                      <a:r>
                        <a:rPr lang="en-US" sz="1100" dirty="0">
                          <a:effectLst/>
                        </a:rPr>
                        <a:t>Behavioral screening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96127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2604005015"/>
                  </a:ext>
                </a:extLst>
              </a:tr>
              <a:tr h="197788">
                <a:tc>
                  <a:txBody>
                    <a:bodyPr/>
                    <a:lstStyle/>
                    <a:p>
                      <a:pPr marL="0" marR="0">
                        <a:lnSpc>
                          <a:spcPct val="107000"/>
                        </a:lnSpc>
                        <a:spcBef>
                          <a:spcPts val="0"/>
                        </a:spcBef>
                        <a:spcAft>
                          <a:spcPts val="800"/>
                        </a:spcAft>
                      </a:pPr>
                      <a:r>
                        <a:rPr lang="en-US" sz="1100" dirty="0">
                          <a:effectLst/>
                        </a:rPr>
                        <a:t>Diagnostic evaluation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90791, 90792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3995655150"/>
                  </a:ext>
                </a:extLst>
              </a:tr>
              <a:tr h="197788">
                <a:tc>
                  <a:txBody>
                    <a:bodyPr/>
                    <a:lstStyle/>
                    <a:p>
                      <a:pPr marL="0" marR="0">
                        <a:lnSpc>
                          <a:spcPct val="107000"/>
                        </a:lnSpc>
                        <a:spcBef>
                          <a:spcPts val="0"/>
                        </a:spcBef>
                        <a:spcAft>
                          <a:spcPts val="800"/>
                        </a:spcAft>
                      </a:pPr>
                      <a:r>
                        <a:rPr lang="en-US" sz="1100" dirty="0">
                          <a:effectLst/>
                        </a:rPr>
                        <a:t>Psychotherapy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90832, 90833, 90834, 90836, 90837, 90838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4167450637"/>
                  </a:ext>
                </a:extLst>
              </a:tr>
              <a:tr h="197788">
                <a:tc>
                  <a:txBody>
                    <a:bodyPr/>
                    <a:lstStyle/>
                    <a:p>
                      <a:pPr marL="0" marR="0">
                        <a:lnSpc>
                          <a:spcPct val="107000"/>
                        </a:lnSpc>
                        <a:spcBef>
                          <a:spcPts val="0"/>
                        </a:spcBef>
                        <a:spcAft>
                          <a:spcPts val="800"/>
                        </a:spcAft>
                      </a:pPr>
                      <a:r>
                        <a:rPr lang="en-US" sz="1100" dirty="0">
                          <a:effectLst/>
                        </a:rPr>
                        <a:t>Psychoanalysis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90845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3659766127"/>
                  </a:ext>
                </a:extLst>
              </a:tr>
              <a:tr h="197788">
                <a:tc>
                  <a:txBody>
                    <a:bodyPr/>
                    <a:lstStyle/>
                    <a:p>
                      <a:pPr marL="0" marR="0">
                        <a:lnSpc>
                          <a:spcPct val="107000"/>
                        </a:lnSpc>
                        <a:spcBef>
                          <a:spcPts val="0"/>
                        </a:spcBef>
                        <a:spcAft>
                          <a:spcPts val="800"/>
                        </a:spcAft>
                      </a:pPr>
                      <a:r>
                        <a:rPr lang="en-US" sz="1100" dirty="0">
                          <a:effectLst/>
                        </a:rPr>
                        <a:t>Group psychotherapy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90853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1514016550"/>
                  </a:ext>
                </a:extLst>
              </a:tr>
              <a:tr h="197788">
                <a:tc>
                  <a:txBody>
                    <a:bodyPr/>
                    <a:lstStyle/>
                    <a:p>
                      <a:pPr marL="0" marR="0">
                        <a:lnSpc>
                          <a:spcPct val="107000"/>
                        </a:lnSpc>
                        <a:spcBef>
                          <a:spcPts val="0"/>
                        </a:spcBef>
                        <a:spcAft>
                          <a:spcPts val="800"/>
                        </a:spcAft>
                      </a:pPr>
                      <a:r>
                        <a:rPr lang="en-US" sz="1100" dirty="0">
                          <a:effectLst/>
                        </a:rPr>
                        <a:t>Family psychotherapy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90846, 90847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1690498578"/>
                  </a:ext>
                </a:extLst>
              </a:tr>
              <a:tr h="197788">
                <a:tc>
                  <a:txBody>
                    <a:bodyPr/>
                    <a:lstStyle/>
                    <a:p>
                      <a:pPr marL="0" marR="0">
                        <a:lnSpc>
                          <a:spcPct val="107000"/>
                        </a:lnSpc>
                        <a:spcBef>
                          <a:spcPts val="0"/>
                        </a:spcBef>
                        <a:spcAft>
                          <a:spcPts val="800"/>
                        </a:spcAft>
                      </a:pPr>
                      <a:r>
                        <a:rPr lang="en-US" sz="1100" dirty="0">
                          <a:effectLst/>
                        </a:rPr>
                        <a:t>Psychological and neurobehavioral testing or status exam</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96116, 96121, 96130, 96131, 96132, 96133, 96136, 96137, 96138, 96139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1846647501"/>
                  </a:ext>
                </a:extLst>
              </a:tr>
              <a:tr h="197788">
                <a:tc>
                  <a:txBody>
                    <a:bodyPr/>
                    <a:lstStyle/>
                    <a:p>
                      <a:pPr marL="0" marR="0">
                        <a:lnSpc>
                          <a:spcPct val="107000"/>
                        </a:lnSpc>
                        <a:spcBef>
                          <a:spcPts val="0"/>
                        </a:spcBef>
                        <a:spcAft>
                          <a:spcPts val="800"/>
                        </a:spcAft>
                      </a:pPr>
                      <a:r>
                        <a:rPr lang="en-US" sz="1100" dirty="0">
                          <a:effectLst/>
                        </a:rPr>
                        <a:t>Crisis intervention and interactive complexity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90839, 90840, 90785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867168129"/>
                  </a:ext>
                </a:extLst>
              </a:tr>
              <a:tr h="197788">
                <a:tc>
                  <a:txBody>
                    <a:bodyPr/>
                    <a:lstStyle/>
                    <a:p>
                      <a:pPr marL="0" marR="0">
                        <a:lnSpc>
                          <a:spcPct val="107000"/>
                        </a:lnSpc>
                        <a:spcBef>
                          <a:spcPts val="0"/>
                        </a:spcBef>
                        <a:spcAft>
                          <a:spcPts val="800"/>
                        </a:spcAft>
                      </a:pPr>
                      <a:r>
                        <a:rPr lang="en-US" sz="1100" dirty="0">
                          <a:effectLst/>
                        </a:rPr>
                        <a:t>Speech-language behavioral analysis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92524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3522842981"/>
                  </a:ext>
                </a:extLst>
              </a:tr>
              <a:tr h="197788">
                <a:tc>
                  <a:txBody>
                    <a:bodyPr/>
                    <a:lstStyle/>
                    <a:p>
                      <a:pPr marL="0" marR="0">
                        <a:lnSpc>
                          <a:spcPct val="107000"/>
                        </a:lnSpc>
                        <a:spcBef>
                          <a:spcPts val="0"/>
                        </a:spcBef>
                        <a:spcAft>
                          <a:spcPts val="800"/>
                        </a:spcAft>
                      </a:pPr>
                      <a:r>
                        <a:rPr lang="en-US" sz="1100" dirty="0">
                          <a:effectLst/>
                        </a:rPr>
                        <a:t>Psychological evaluation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96130, 96131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3838807125"/>
                  </a:ext>
                </a:extLst>
              </a:tr>
              <a:tr h="197788">
                <a:tc>
                  <a:txBody>
                    <a:bodyPr/>
                    <a:lstStyle/>
                    <a:p>
                      <a:pPr marL="0" marR="0">
                        <a:lnSpc>
                          <a:spcPct val="107000"/>
                        </a:lnSpc>
                        <a:spcBef>
                          <a:spcPts val="0"/>
                        </a:spcBef>
                        <a:spcAft>
                          <a:spcPts val="800"/>
                        </a:spcAft>
                      </a:pPr>
                      <a:r>
                        <a:rPr lang="en-US" sz="1100" dirty="0">
                          <a:effectLst/>
                        </a:rPr>
                        <a:t>Neuropsychological evaluation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96132, 96133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4079161174"/>
                  </a:ext>
                </a:extLst>
              </a:tr>
              <a:tr h="197788">
                <a:tc>
                  <a:txBody>
                    <a:bodyPr/>
                    <a:lstStyle/>
                    <a:p>
                      <a:pPr marL="0" marR="0">
                        <a:lnSpc>
                          <a:spcPct val="107000"/>
                        </a:lnSpc>
                        <a:spcBef>
                          <a:spcPts val="0"/>
                        </a:spcBef>
                        <a:spcAft>
                          <a:spcPts val="800"/>
                        </a:spcAft>
                      </a:pPr>
                      <a:r>
                        <a:rPr lang="en-US" sz="1100" dirty="0">
                          <a:effectLst/>
                        </a:rPr>
                        <a:t>Health behavior assessment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96156, 96160, 96161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967836491"/>
                  </a:ext>
                </a:extLst>
              </a:tr>
              <a:tr h="197788">
                <a:tc>
                  <a:txBody>
                    <a:bodyPr/>
                    <a:lstStyle/>
                    <a:p>
                      <a:pPr marL="0" marR="0">
                        <a:lnSpc>
                          <a:spcPct val="107000"/>
                        </a:lnSpc>
                        <a:spcBef>
                          <a:spcPts val="0"/>
                        </a:spcBef>
                        <a:spcAft>
                          <a:spcPts val="800"/>
                        </a:spcAft>
                      </a:pPr>
                      <a:r>
                        <a:rPr lang="en-US" sz="1100" dirty="0">
                          <a:effectLst/>
                        </a:rPr>
                        <a:t>Health behavior intervention, individual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96158, 96159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519463795"/>
                  </a:ext>
                </a:extLst>
              </a:tr>
              <a:tr h="197788">
                <a:tc>
                  <a:txBody>
                    <a:bodyPr/>
                    <a:lstStyle/>
                    <a:p>
                      <a:pPr marL="0" marR="0">
                        <a:lnSpc>
                          <a:spcPct val="107000"/>
                        </a:lnSpc>
                        <a:spcBef>
                          <a:spcPts val="0"/>
                        </a:spcBef>
                        <a:spcAft>
                          <a:spcPts val="800"/>
                        </a:spcAft>
                      </a:pPr>
                      <a:r>
                        <a:rPr lang="en-US" sz="1100" dirty="0">
                          <a:effectLst/>
                        </a:rPr>
                        <a:t>Health behavior intervention, group</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96164, 96165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661438367"/>
                  </a:ext>
                </a:extLst>
              </a:tr>
              <a:tr h="197788">
                <a:tc>
                  <a:txBody>
                    <a:bodyPr/>
                    <a:lstStyle/>
                    <a:p>
                      <a:pPr marL="0" marR="0">
                        <a:lnSpc>
                          <a:spcPct val="107000"/>
                        </a:lnSpc>
                        <a:spcBef>
                          <a:spcPts val="0"/>
                        </a:spcBef>
                        <a:spcAft>
                          <a:spcPts val="800"/>
                        </a:spcAft>
                      </a:pPr>
                      <a:r>
                        <a:rPr lang="en-US" sz="1100" dirty="0">
                          <a:effectLst/>
                        </a:rPr>
                        <a:t>Health behavior intervention, family with patient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96167, 96168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3252889439"/>
                  </a:ext>
                </a:extLst>
              </a:tr>
              <a:tr h="197788">
                <a:tc>
                  <a:txBody>
                    <a:bodyPr/>
                    <a:lstStyle/>
                    <a:p>
                      <a:pPr marL="0" marR="0">
                        <a:lnSpc>
                          <a:spcPct val="107000"/>
                        </a:lnSpc>
                        <a:spcBef>
                          <a:spcPts val="0"/>
                        </a:spcBef>
                        <a:spcAft>
                          <a:spcPts val="800"/>
                        </a:spcAft>
                      </a:pPr>
                      <a:r>
                        <a:rPr lang="en-US" sz="1100" dirty="0">
                          <a:effectLst/>
                        </a:rPr>
                        <a:t>Developmental screening and testing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96112, 96113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2225769757"/>
                  </a:ext>
                </a:extLst>
              </a:tr>
              <a:tr h="197788">
                <a:tc>
                  <a:txBody>
                    <a:bodyPr/>
                    <a:lstStyle/>
                    <a:p>
                      <a:pPr marL="0" marR="0">
                        <a:lnSpc>
                          <a:spcPct val="107000"/>
                        </a:lnSpc>
                        <a:spcBef>
                          <a:spcPts val="0"/>
                        </a:spcBef>
                        <a:spcAft>
                          <a:spcPts val="800"/>
                        </a:spcAft>
                      </a:pPr>
                      <a:r>
                        <a:rPr lang="en-US" sz="1100" dirty="0">
                          <a:effectLst/>
                        </a:rPr>
                        <a:t>Adaptive behavior assessment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97151, 97152, 0362T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3390925257"/>
                  </a:ext>
                </a:extLst>
              </a:tr>
              <a:tr h="197788">
                <a:tc>
                  <a:txBody>
                    <a:bodyPr/>
                    <a:lstStyle/>
                    <a:p>
                      <a:pPr marL="0" marR="0">
                        <a:lnSpc>
                          <a:spcPct val="107000"/>
                        </a:lnSpc>
                        <a:spcBef>
                          <a:spcPts val="0"/>
                        </a:spcBef>
                        <a:spcAft>
                          <a:spcPts val="800"/>
                        </a:spcAft>
                      </a:pPr>
                      <a:r>
                        <a:rPr lang="en-US" sz="1100" dirty="0">
                          <a:effectLst/>
                        </a:rPr>
                        <a:t>Adaptive behavior treatment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97153, 97154, 97155, 97156, 97157, 97158, 0373T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1020768844"/>
                  </a:ext>
                </a:extLst>
              </a:tr>
              <a:tr h="197788">
                <a:tc>
                  <a:txBody>
                    <a:bodyPr/>
                    <a:lstStyle/>
                    <a:p>
                      <a:pPr marL="0" marR="0">
                        <a:lnSpc>
                          <a:spcPct val="107000"/>
                        </a:lnSpc>
                        <a:spcBef>
                          <a:spcPts val="0"/>
                        </a:spcBef>
                        <a:spcAft>
                          <a:spcPts val="800"/>
                        </a:spcAft>
                      </a:pPr>
                      <a:r>
                        <a:rPr lang="en-US" sz="1100" dirty="0">
                          <a:effectLst/>
                        </a:rPr>
                        <a:t>Therapeutic interventions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97129, 97130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2885958803"/>
                  </a:ext>
                </a:extLst>
              </a:tr>
              <a:tr h="197788">
                <a:tc>
                  <a:txBody>
                    <a:bodyPr/>
                    <a:lstStyle/>
                    <a:p>
                      <a:pPr marL="0" marR="0">
                        <a:lnSpc>
                          <a:spcPct val="107000"/>
                        </a:lnSpc>
                        <a:spcBef>
                          <a:spcPts val="0"/>
                        </a:spcBef>
                        <a:spcAft>
                          <a:spcPts val="800"/>
                        </a:spcAft>
                      </a:pPr>
                      <a:r>
                        <a:rPr lang="en-US" sz="1100" dirty="0">
                          <a:effectLst/>
                        </a:rPr>
                        <a:t>Therapeutic interventions (group)</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tx2"/>
                    </a:solidFill>
                  </a:tcPr>
                </a:tc>
                <a:tc>
                  <a:txBody>
                    <a:bodyPr/>
                    <a:lstStyle/>
                    <a:p>
                      <a:pPr marL="0" marR="0">
                        <a:lnSpc>
                          <a:spcPct val="107000"/>
                        </a:lnSpc>
                        <a:spcBef>
                          <a:spcPts val="0"/>
                        </a:spcBef>
                        <a:spcAft>
                          <a:spcPts val="800"/>
                        </a:spcAft>
                      </a:pPr>
                      <a:r>
                        <a:rPr lang="en-US" sz="1100" dirty="0">
                          <a:effectLst/>
                        </a:rPr>
                        <a:t>97150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72" marR="8772" marT="8772" marB="8772" anchor="ctr">
                    <a:solidFill>
                      <a:schemeClr val="bg2"/>
                    </a:solidFill>
                  </a:tcPr>
                </a:tc>
                <a:extLst>
                  <a:ext uri="{0D108BD9-81ED-4DB2-BD59-A6C34878D82A}">
                    <a16:rowId xmlns:a16="http://schemas.microsoft.com/office/drawing/2014/main" val="3834118244"/>
                  </a:ext>
                </a:extLst>
              </a:tr>
            </a:tbl>
          </a:graphicData>
        </a:graphic>
      </p:graphicFrame>
    </p:spTree>
    <p:extLst>
      <p:ext uri="{BB962C8B-B14F-4D97-AF65-F5344CB8AC3E}">
        <p14:creationId xmlns:p14="http://schemas.microsoft.com/office/powerpoint/2010/main" val="252480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t>MH Diagnostic codes related to mental health</a:t>
            </a:r>
            <a:endParaRPr lang="en-US" b="1" dirty="0"/>
          </a:p>
        </p:txBody>
      </p:sp>
      <p:graphicFrame>
        <p:nvGraphicFramePr>
          <p:cNvPr id="2" name="Table 1"/>
          <p:cNvGraphicFramePr>
            <a:graphicFrameLocks noGrp="1"/>
          </p:cNvGraphicFramePr>
          <p:nvPr>
            <p:extLst>
              <p:ext uri="{D42A27DB-BD31-4B8C-83A1-F6EECF244321}">
                <p14:modId xmlns:p14="http://schemas.microsoft.com/office/powerpoint/2010/main" val="3295305830"/>
              </p:ext>
            </p:extLst>
          </p:nvPr>
        </p:nvGraphicFramePr>
        <p:xfrm>
          <a:off x="771698" y="2312206"/>
          <a:ext cx="10515600" cy="1699006"/>
        </p:xfrm>
        <a:graphic>
          <a:graphicData uri="http://schemas.openxmlformats.org/drawingml/2006/table">
            <a:tbl>
              <a:tblPr firstRow="1" firstCol="1" bandRow="1">
                <a:tableStyleId>{5C22544A-7EE6-4342-B048-85BDC9FD1C3A}</a:tableStyleId>
              </a:tblPr>
              <a:tblGrid>
                <a:gridCol w="5257800">
                  <a:extLst>
                    <a:ext uri="{9D8B030D-6E8A-4147-A177-3AD203B41FA5}">
                      <a16:colId xmlns:a16="http://schemas.microsoft.com/office/drawing/2014/main" val="1740447531"/>
                    </a:ext>
                  </a:extLst>
                </a:gridCol>
                <a:gridCol w="5257800">
                  <a:extLst>
                    <a:ext uri="{9D8B030D-6E8A-4147-A177-3AD203B41FA5}">
                      <a16:colId xmlns:a16="http://schemas.microsoft.com/office/drawing/2014/main" val="3586031341"/>
                    </a:ext>
                  </a:extLst>
                </a:gridCol>
              </a:tblGrid>
              <a:tr h="0">
                <a:tc>
                  <a:txBody>
                    <a:bodyPr/>
                    <a:lstStyle/>
                    <a:p>
                      <a:pPr marL="0" marR="0" algn="ctr">
                        <a:lnSpc>
                          <a:spcPct val="107000"/>
                        </a:lnSpc>
                        <a:spcBef>
                          <a:spcPts val="0"/>
                        </a:spcBef>
                        <a:spcAft>
                          <a:spcPts val="0"/>
                        </a:spcAft>
                      </a:pPr>
                      <a:r>
                        <a:rPr lang="en-US" sz="1200" dirty="0">
                          <a:effectLst/>
                        </a:rPr>
                        <a:t>MH Diagnosis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tx2"/>
                    </a:solidFill>
                  </a:tcPr>
                </a:tc>
                <a:tc>
                  <a:txBody>
                    <a:bodyPr/>
                    <a:lstStyle/>
                    <a:p>
                      <a:pPr marL="0" marR="0" algn="ctr">
                        <a:lnSpc>
                          <a:spcPct val="107000"/>
                        </a:lnSpc>
                        <a:spcBef>
                          <a:spcPts val="0"/>
                        </a:spcBef>
                        <a:spcAft>
                          <a:spcPts val="0"/>
                        </a:spcAft>
                      </a:pPr>
                      <a:r>
                        <a:rPr lang="en-US" sz="1200" dirty="0">
                          <a:effectLst/>
                        </a:rPr>
                        <a:t>ICD-10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tx2"/>
                    </a:solidFill>
                  </a:tcPr>
                </a:tc>
                <a:extLst>
                  <a:ext uri="{0D108BD9-81ED-4DB2-BD59-A6C34878D82A}">
                    <a16:rowId xmlns:a16="http://schemas.microsoft.com/office/drawing/2014/main" val="2264604952"/>
                  </a:ext>
                </a:extLst>
              </a:tr>
              <a:tr h="0">
                <a:tc>
                  <a:txBody>
                    <a:bodyPr/>
                    <a:lstStyle/>
                    <a:p>
                      <a:pPr marL="0" marR="0">
                        <a:lnSpc>
                          <a:spcPct val="107000"/>
                        </a:lnSpc>
                        <a:spcBef>
                          <a:spcPts val="0"/>
                        </a:spcBef>
                        <a:spcAft>
                          <a:spcPts val="800"/>
                        </a:spcAft>
                      </a:pPr>
                      <a:r>
                        <a:rPr lang="en-US" sz="1200" dirty="0">
                          <a:effectLst/>
                        </a:rPr>
                        <a:t>Depression disorders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tx2"/>
                    </a:solidFill>
                  </a:tcPr>
                </a:tc>
                <a:tc>
                  <a:txBody>
                    <a:bodyPr/>
                    <a:lstStyle/>
                    <a:p>
                      <a:pPr marL="0" marR="0" algn="ctr">
                        <a:lnSpc>
                          <a:spcPct val="107000"/>
                        </a:lnSpc>
                        <a:spcBef>
                          <a:spcPts val="0"/>
                        </a:spcBef>
                        <a:spcAft>
                          <a:spcPts val="800"/>
                        </a:spcAft>
                      </a:pPr>
                      <a:r>
                        <a:rPr lang="en-US" sz="1200" dirty="0">
                          <a:effectLst/>
                        </a:rPr>
                        <a:t>F32, F33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bg2"/>
                    </a:solidFill>
                  </a:tcPr>
                </a:tc>
                <a:extLst>
                  <a:ext uri="{0D108BD9-81ED-4DB2-BD59-A6C34878D82A}">
                    <a16:rowId xmlns:a16="http://schemas.microsoft.com/office/drawing/2014/main" val="219398544"/>
                  </a:ext>
                </a:extLst>
              </a:tr>
              <a:tr h="0">
                <a:tc>
                  <a:txBody>
                    <a:bodyPr/>
                    <a:lstStyle/>
                    <a:p>
                      <a:pPr marL="0" marR="0">
                        <a:lnSpc>
                          <a:spcPct val="107000"/>
                        </a:lnSpc>
                        <a:spcBef>
                          <a:spcPts val="0"/>
                        </a:spcBef>
                        <a:spcAft>
                          <a:spcPts val="800"/>
                        </a:spcAft>
                      </a:pPr>
                      <a:r>
                        <a:rPr lang="en-US" sz="1200" dirty="0">
                          <a:effectLst/>
                        </a:rPr>
                        <a:t>Anxiety disorders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tx2"/>
                    </a:solidFill>
                  </a:tcPr>
                </a:tc>
                <a:tc>
                  <a:txBody>
                    <a:bodyPr/>
                    <a:lstStyle/>
                    <a:p>
                      <a:pPr marL="0" marR="0" algn="ctr">
                        <a:lnSpc>
                          <a:spcPct val="107000"/>
                        </a:lnSpc>
                        <a:spcBef>
                          <a:spcPts val="0"/>
                        </a:spcBef>
                        <a:spcAft>
                          <a:spcPts val="800"/>
                        </a:spcAft>
                      </a:pPr>
                      <a:r>
                        <a:rPr lang="en-US" sz="1200" dirty="0">
                          <a:effectLst/>
                        </a:rPr>
                        <a:t>F41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bg2"/>
                    </a:solidFill>
                  </a:tcPr>
                </a:tc>
                <a:extLst>
                  <a:ext uri="{0D108BD9-81ED-4DB2-BD59-A6C34878D82A}">
                    <a16:rowId xmlns:a16="http://schemas.microsoft.com/office/drawing/2014/main" val="420265231"/>
                  </a:ext>
                </a:extLst>
              </a:tr>
              <a:tr h="0">
                <a:tc>
                  <a:txBody>
                    <a:bodyPr/>
                    <a:lstStyle/>
                    <a:p>
                      <a:pPr marL="0" marR="0">
                        <a:lnSpc>
                          <a:spcPct val="107000"/>
                        </a:lnSpc>
                        <a:spcBef>
                          <a:spcPts val="0"/>
                        </a:spcBef>
                        <a:spcAft>
                          <a:spcPts val="800"/>
                        </a:spcAft>
                      </a:pPr>
                      <a:r>
                        <a:rPr lang="en-US" sz="1200" dirty="0">
                          <a:effectLst/>
                        </a:rPr>
                        <a:t>Suicidal ideation/self-harm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tx2"/>
                    </a:solidFill>
                  </a:tcPr>
                </a:tc>
                <a:tc>
                  <a:txBody>
                    <a:bodyPr/>
                    <a:lstStyle/>
                    <a:p>
                      <a:pPr marL="0" marR="0" algn="ctr">
                        <a:lnSpc>
                          <a:spcPct val="107000"/>
                        </a:lnSpc>
                        <a:spcBef>
                          <a:spcPts val="0"/>
                        </a:spcBef>
                        <a:spcAft>
                          <a:spcPts val="800"/>
                        </a:spcAft>
                      </a:pPr>
                      <a:r>
                        <a:rPr lang="en-US" sz="1200" dirty="0">
                          <a:effectLst/>
                        </a:rPr>
                        <a:t>R45.851, E950-E958.9, T14.91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bg2"/>
                    </a:solidFill>
                  </a:tcPr>
                </a:tc>
                <a:extLst>
                  <a:ext uri="{0D108BD9-81ED-4DB2-BD59-A6C34878D82A}">
                    <a16:rowId xmlns:a16="http://schemas.microsoft.com/office/drawing/2014/main" val="873413964"/>
                  </a:ext>
                </a:extLst>
              </a:tr>
              <a:tr h="0">
                <a:tc>
                  <a:txBody>
                    <a:bodyPr/>
                    <a:lstStyle/>
                    <a:p>
                      <a:pPr marL="0" marR="0" algn="ctr">
                        <a:lnSpc>
                          <a:spcPct val="107000"/>
                        </a:lnSpc>
                        <a:spcBef>
                          <a:spcPts val="0"/>
                        </a:spcBef>
                        <a:spcAft>
                          <a:spcPts val="800"/>
                        </a:spcAft>
                      </a:pPr>
                      <a:r>
                        <a:rPr lang="en-US" sz="1200" dirty="0">
                          <a:effectLst/>
                        </a:rPr>
                        <a:t>MH treatment </a:t>
                      </a:r>
                      <a:r>
                        <a:rPr lang="en-US" sz="900" dirty="0">
                          <a:effectLst/>
                        </a:rPr>
                        <a:t>(no specification on telemedicine)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tx2"/>
                    </a:solidFill>
                  </a:tcPr>
                </a:tc>
                <a:tc>
                  <a:txBody>
                    <a:bodyPr/>
                    <a:lstStyle/>
                    <a:p>
                      <a:pPr marL="0" marR="0" algn="ctr">
                        <a:lnSpc>
                          <a:spcPct val="107000"/>
                        </a:lnSpc>
                        <a:spcBef>
                          <a:spcPts val="0"/>
                        </a:spcBef>
                        <a:spcAft>
                          <a:spcPts val="800"/>
                        </a:spcAft>
                      </a:pPr>
                      <a:r>
                        <a:rPr lang="en-US" sz="1200" b="1" dirty="0" smtClean="0">
                          <a:solidFill>
                            <a:schemeClr val="bg1"/>
                          </a:solidFill>
                          <a:effectLst/>
                        </a:rPr>
                        <a:t>CPT/ICD-10 </a:t>
                      </a:r>
                      <a:r>
                        <a:rPr lang="en-US" sz="1200" b="1" dirty="0">
                          <a:solidFill>
                            <a:schemeClr val="bg1"/>
                          </a:solidFill>
                          <a:effectLst/>
                        </a:rPr>
                        <a:t>codes</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tx2"/>
                    </a:solidFill>
                  </a:tcPr>
                </a:tc>
                <a:extLst>
                  <a:ext uri="{0D108BD9-81ED-4DB2-BD59-A6C34878D82A}">
                    <a16:rowId xmlns:a16="http://schemas.microsoft.com/office/drawing/2014/main" val="449090959"/>
                  </a:ext>
                </a:extLst>
              </a:tr>
              <a:tr h="0">
                <a:tc>
                  <a:txBody>
                    <a:bodyPr/>
                    <a:lstStyle/>
                    <a:p>
                      <a:pPr marL="0" marR="0">
                        <a:lnSpc>
                          <a:spcPct val="107000"/>
                        </a:lnSpc>
                        <a:spcBef>
                          <a:spcPts val="0"/>
                        </a:spcBef>
                        <a:spcAft>
                          <a:spcPts val="800"/>
                        </a:spcAft>
                      </a:pPr>
                      <a:r>
                        <a:rPr lang="en-US" sz="1200" dirty="0">
                          <a:effectLst/>
                        </a:rPr>
                        <a:t>Mental health screening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tx2"/>
                    </a:solidFill>
                  </a:tcPr>
                </a:tc>
                <a:tc>
                  <a:txBody>
                    <a:bodyPr/>
                    <a:lstStyle/>
                    <a:p>
                      <a:pPr marL="0" marR="0" algn="ctr">
                        <a:lnSpc>
                          <a:spcPct val="107000"/>
                        </a:lnSpc>
                        <a:spcBef>
                          <a:spcPts val="0"/>
                        </a:spcBef>
                        <a:spcAft>
                          <a:spcPts val="800"/>
                        </a:spcAft>
                      </a:pPr>
                      <a:r>
                        <a:rPr lang="en-US" sz="1200" dirty="0">
                          <a:effectLst/>
                        </a:rPr>
                        <a:t>Z13.3, Z00.121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bg2"/>
                    </a:solidFill>
                  </a:tcPr>
                </a:tc>
                <a:extLst>
                  <a:ext uri="{0D108BD9-81ED-4DB2-BD59-A6C34878D82A}">
                    <a16:rowId xmlns:a16="http://schemas.microsoft.com/office/drawing/2014/main" val="2679873002"/>
                  </a:ext>
                </a:extLst>
              </a:tr>
              <a:tr h="0">
                <a:tc>
                  <a:txBody>
                    <a:bodyPr/>
                    <a:lstStyle/>
                    <a:p>
                      <a:pPr marL="0" marR="0">
                        <a:lnSpc>
                          <a:spcPct val="107000"/>
                        </a:lnSpc>
                        <a:spcBef>
                          <a:spcPts val="0"/>
                        </a:spcBef>
                        <a:spcAft>
                          <a:spcPts val="800"/>
                        </a:spcAft>
                      </a:pPr>
                      <a:r>
                        <a:rPr lang="en-US" sz="1200" dirty="0">
                          <a:effectLst/>
                        </a:rPr>
                        <a:t>Mental health treatment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tx2"/>
                    </a:solidFill>
                  </a:tcPr>
                </a:tc>
                <a:tc>
                  <a:txBody>
                    <a:bodyPr/>
                    <a:lstStyle/>
                    <a:p>
                      <a:pPr marL="0" marR="0" algn="ctr">
                        <a:lnSpc>
                          <a:spcPct val="107000"/>
                        </a:lnSpc>
                        <a:spcBef>
                          <a:spcPts val="0"/>
                        </a:spcBef>
                        <a:spcAft>
                          <a:spcPts val="800"/>
                        </a:spcAft>
                      </a:pPr>
                      <a:r>
                        <a:rPr lang="en-US" sz="1200" dirty="0">
                          <a:effectLst/>
                        </a:rPr>
                        <a:t>H0002, H0004, H0017, H0018, H0019, H0023, H0024, H0025, H0030, H2012, H2037, 96127, 96160, 96161, 99214, 99215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bg2"/>
                    </a:solidFill>
                  </a:tcPr>
                </a:tc>
                <a:extLst>
                  <a:ext uri="{0D108BD9-81ED-4DB2-BD59-A6C34878D82A}">
                    <a16:rowId xmlns:a16="http://schemas.microsoft.com/office/drawing/2014/main" val="2381347432"/>
                  </a:ext>
                </a:extLst>
              </a:tr>
            </a:tbl>
          </a:graphicData>
        </a:graphic>
      </p:graphicFrame>
    </p:spTree>
    <p:extLst>
      <p:ext uri="{BB962C8B-B14F-4D97-AF65-F5344CB8AC3E}">
        <p14:creationId xmlns:p14="http://schemas.microsoft.com/office/powerpoint/2010/main" val="6979718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cap="all" dirty="0" smtClean="0">
                <a:solidFill>
                  <a:srgbClr val="002060"/>
                </a:solidFill>
                <a:latin typeface="Arial" panose="020B0604020202020204" pitchFamily="34" charset="0"/>
                <a:cs typeface="Arial" panose="020B0604020202020204" pitchFamily="34" charset="0"/>
              </a:rPr>
              <a:t>Disparities related to Mortality</a:t>
            </a:r>
            <a:endParaRPr lang="en-US" sz="4400" b="1" cap="all"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9514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Data </a:t>
            </a:r>
            <a:r>
              <a:rPr lang="en-US" b="1" cap="all" dirty="0" smtClean="0">
                <a:solidFill>
                  <a:srgbClr val="002060"/>
                </a:solidFill>
                <a:latin typeface="Arial" panose="020B0604020202020204" pitchFamily="34" charset="0"/>
                <a:cs typeface="Arial" panose="020B0604020202020204" pitchFamily="34" charset="0"/>
              </a:rPr>
              <a:t>reporting structure</a:t>
            </a:r>
            <a:endParaRPr lang="en-US" b="1" cap="all" dirty="0">
              <a:solidFill>
                <a:srgbClr val="00206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a:xfrm>
            <a:off x="838200" y="1526367"/>
            <a:ext cx="10515600" cy="4351338"/>
          </a:xfrm>
        </p:spPr>
        <p:txBody>
          <a:bodyPr>
            <a:normAutofit fontScale="70000" lnSpcReduction="20000"/>
          </a:bodyPr>
          <a:lstStyle/>
          <a:p>
            <a:r>
              <a:rPr lang="en-US" b="1" dirty="0"/>
              <a:t>What</a:t>
            </a:r>
          </a:p>
          <a:p>
            <a:pPr lvl="1"/>
            <a:r>
              <a:rPr lang="en-US" dirty="0"/>
              <a:t>Propose a data reporting structure for the Tri-County region</a:t>
            </a:r>
          </a:p>
          <a:p>
            <a:r>
              <a:rPr lang="en-US" b="1" dirty="0"/>
              <a:t>Why</a:t>
            </a:r>
            <a:r>
              <a:rPr lang="en-US" dirty="0"/>
              <a:t> </a:t>
            </a:r>
          </a:p>
          <a:p>
            <a:pPr lvl="1"/>
            <a:r>
              <a:rPr lang="en-US" dirty="0"/>
              <a:t>Goal is to track progress and challenges in the Tri-County region and provide timely feedback to the communities and board members on a variety of health metrics</a:t>
            </a:r>
          </a:p>
          <a:p>
            <a:r>
              <a:rPr lang="en-US" b="1" dirty="0"/>
              <a:t>How</a:t>
            </a:r>
          </a:p>
          <a:p>
            <a:pPr lvl="1"/>
            <a:r>
              <a:rPr lang="en-US" dirty="0" smtClean="0"/>
              <a:t>Monthly reports: committee for priority areas</a:t>
            </a:r>
          </a:p>
          <a:p>
            <a:pPr lvl="1"/>
            <a:r>
              <a:rPr lang="en-US" dirty="0" smtClean="0"/>
              <a:t>Quarterly </a:t>
            </a:r>
            <a:r>
              <a:rPr lang="en-US" dirty="0"/>
              <a:t>reports that will include progress on interventions selected for three priority areas (HEAL, obesity, and mental health) along with additional metrics that are updated from public health surveillance systems, healthcare systems, </a:t>
            </a:r>
            <a:r>
              <a:rPr lang="en-US" dirty="0" smtClean="0"/>
              <a:t>and other data sources</a:t>
            </a:r>
          </a:p>
          <a:p>
            <a:pPr lvl="1"/>
            <a:r>
              <a:rPr lang="en-US" dirty="0" smtClean="0"/>
              <a:t>Larger annual report will identify evaluation metrics, morbidity, and mortality </a:t>
            </a:r>
            <a:endParaRPr lang="en-US" dirty="0"/>
          </a:p>
          <a:p>
            <a:r>
              <a:rPr lang="en-US" b="1" dirty="0"/>
              <a:t>Who</a:t>
            </a:r>
          </a:p>
          <a:p>
            <a:pPr lvl="1"/>
            <a:r>
              <a:rPr lang="en-US" dirty="0"/>
              <a:t>Diverse set of stakeholders from the Tri-County region, led by UICOMP</a:t>
            </a:r>
          </a:p>
          <a:p>
            <a:pPr lvl="1"/>
            <a:r>
              <a:rPr lang="en-US" dirty="0"/>
              <a:t>At least one representative from each priority area</a:t>
            </a:r>
          </a:p>
          <a:p>
            <a:pPr lvl="1"/>
            <a:r>
              <a:rPr lang="en-US" dirty="0"/>
              <a:t>At least one representative from each health </a:t>
            </a:r>
            <a:r>
              <a:rPr lang="en-US" dirty="0" smtClean="0"/>
              <a:t>department</a:t>
            </a:r>
          </a:p>
          <a:p>
            <a:pPr lvl="1"/>
            <a:r>
              <a:rPr lang="en-US" dirty="0" smtClean="0"/>
              <a:t>At least one representative from health care system (clinician)</a:t>
            </a:r>
            <a:endParaRPr lang="en-US" dirty="0"/>
          </a:p>
          <a:p>
            <a:pPr lvl="1"/>
            <a:endParaRPr lang="en-US" dirty="0"/>
          </a:p>
          <a:p>
            <a:endParaRPr lang="en-US" dirty="0"/>
          </a:p>
          <a:p>
            <a:pPr marL="0" indent="0">
              <a:buNone/>
            </a:pPr>
            <a:endParaRPr lang="en-US" dirty="0"/>
          </a:p>
        </p:txBody>
      </p:sp>
    </p:spTree>
    <p:extLst>
      <p:ext uri="{BB962C8B-B14F-4D97-AF65-F5344CB8AC3E}">
        <p14:creationId xmlns:p14="http://schemas.microsoft.com/office/powerpoint/2010/main" val="41892079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Mortality: Homicide</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normAutofit fontScale="92500" lnSpcReduction="10000"/>
          </a:bodyPr>
          <a:lstStyle/>
          <a:p>
            <a:r>
              <a:rPr lang="en-US" dirty="0"/>
              <a:t>Homicide rate per 100,000 in IL</a:t>
            </a:r>
          </a:p>
          <a:p>
            <a:pPr lvl="1"/>
            <a:r>
              <a:rPr lang="en-US" dirty="0"/>
              <a:t>41.02 (95% CI 39.74-42.29) for </a:t>
            </a:r>
            <a:r>
              <a:rPr lang="en-US" dirty="0" smtClean="0"/>
              <a:t>Black individuals</a:t>
            </a:r>
            <a:endParaRPr lang="en-US" dirty="0"/>
          </a:p>
          <a:p>
            <a:pPr lvl="1"/>
            <a:r>
              <a:rPr lang="en-US" dirty="0"/>
              <a:t>3.11 (95% CI 2.95-3.28) for </a:t>
            </a:r>
            <a:r>
              <a:rPr lang="en-US" dirty="0" smtClean="0"/>
              <a:t>White individuals</a:t>
            </a:r>
            <a:endParaRPr lang="en-US" dirty="0"/>
          </a:p>
          <a:p>
            <a:pPr lvl="1">
              <a:buFont typeface="Wingdings" panose="05000000000000000000" pitchFamily="2" charset="2"/>
              <a:buChar char="Ø"/>
            </a:pPr>
            <a:r>
              <a:rPr lang="en-US" b="1" dirty="0"/>
              <a:t>13.19</a:t>
            </a:r>
            <a:r>
              <a:rPr lang="en-US" dirty="0"/>
              <a:t> Rate ratio for </a:t>
            </a:r>
            <a:r>
              <a:rPr lang="en-US" dirty="0" smtClean="0"/>
              <a:t>Black individuals </a:t>
            </a:r>
            <a:r>
              <a:rPr lang="en-US" dirty="0"/>
              <a:t>compared to </a:t>
            </a:r>
            <a:r>
              <a:rPr lang="en-US" dirty="0" smtClean="0"/>
              <a:t>White individuals </a:t>
            </a:r>
            <a:r>
              <a:rPr lang="en-US" dirty="0"/>
              <a:t>(meaning </a:t>
            </a:r>
            <a:r>
              <a:rPr lang="en-US" dirty="0" smtClean="0"/>
              <a:t>Black individuals </a:t>
            </a:r>
            <a:r>
              <a:rPr lang="en-US" dirty="0"/>
              <a:t>died at 13.19 the rate of </a:t>
            </a:r>
            <a:r>
              <a:rPr lang="en-US" dirty="0" smtClean="0"/>
              <a:t>White individuals </a:t>
            </a:r>
            <a:r>
              <a:rPr lang="en-US" dirty="0"/>
              <a:t>in IL)</a:t>
            </a:r>
          </a:p>
          <a:p>
            <a:r>
              <a:rPr lang="en-US" dirty="0"/>
              <a:t>Homicide rate per 100,000 in Peoria County, IL</a:t>
            </a:r>
          </a:p>
          <a:p>
            <a:pPr lvl="1"/>
            <a:r>
              <a:rPr lang="en-US" dirty="0" smtClean="0"/>
              <a:t>38.51 (29.85-48.91 95% CI) per </a:t>
            </a:r>
            <a:r>
              <a:rPr lang="en-US" dirty="0"/>
              <a:t>100.000 for Black </a:t>
            </a:r>
            <a:r>
              <a:rPr lang="en-US" dirty="0" smtClean="0"/>
              <a:t>individuals</a:t>
            </a:r>
          </a:p>
          <a:p>
            <a:pPr lvl="1"/>
            <a:r>
              <a:rPr lang="en-US" dirty="0" smtClean="0"/>
              <a:t>3.21 </a:t>
            </a:r>
            <a:r>
              <a:rPr lang="en-US" dirty="0"/>
              <a:t>(1.98-4.90 95% CI) per 100,000 for White </a:t>
            </a:r>
            <a:r>
              <a:rPr lang="en-US" dirty="0" smtClean="0"/>
              <a:t>individuals</a:t>
            </a:r>
            <a:endParaRPr lang="en-US" dirty="0"/>
          </a:p>
          <a:p>
            <a:pPr lvl="1"/>
            <a:r>
              <a:rPr lang="en-US" b="1" dirty="0"/>
              <a:t>12.00</a:t>
            </a:r>
            <a:r>
              <a:rPr lang="en-US" dirty="0"/>
              <a:t> Rate ratio for </a:t>
            </a:r>
            <a:r>
              <a:rPr lang="en-US" dirty="0" smtClean="0"/>
              <a:t>Black individuals </a:t>
            </a:r>
            <a:r>
              <a:rPr lang="en-US" dirty="0"/>
              <a:t>compared to </a:t>
            </a:r>
            <a:r>
              <a:rPr lang="en-US" dirty="0" smtClean="0"/>
              <a:t>White individuals </a:t>
            </a:r>
            <a:r>
              <a:rPr lang="en-US" dirty="0"/>
              <a:t>(meaning </a:t>
            </a:r>
            <a:r>
              <a:rPr lang="en-US" dirty="0" smtClean="0"/>
              <a:t>Black individuals </a:t>
            </a:r>
            <a:r>
              <a:rPr lang="en-US" dirty="0"/>
              <a:t>died at 12.00 times the rate of </a:t>
            </a:r>
            <a:r>
              <a:rPr lang="en-US" dirty="0" smtClean="0"/>
              <a:t>White individuals </a:t>
            </a:r>
            <a:r>
              <a:rPr lang="en-US" dirty="0"/>
              <a:t>in Peoria County, IL)</a:t>
            </a:r>
          </a:p>
          <a:p>
            <a:r>
              <a:rPr lang="en-US" dirty="0"/>
              <a:t>Due to low numbers, adolescent homicide rates were suppressed between 2016-2020</a:t>
            </a:r>
          </a:p>
          <a:p>
            <a:pPr marL="0" indent="0">
              <a:buNone/>
            </a:pPr>
            <a:endParaRPr lang="en-US" dirty="0"/>
          </a:p>
        </p:txBody>
      </p:sp>
      <p:sp>
        <p:nvSpPr>
          <p:cNvPr id="4" name="TextBox 3">
            <a:extLst>
              <a:ext uri="{FF2B5EF4-FFF2-40B4-BE49-F238E27FC236}">
                <a16:creationId xmlns:a16="http://schemas.microsoft.com/office/drawing/2014/main" id="{693DF5D9-7855-F57F-569D-AA48B22AEAF9}"/>
              </a:ext>
            </a:extLst>
          </p:cNvPr>
          <p:cNvSpPr txBox="1"/>
          <p:nvPr/>
        </p:nvSpPr>
        <p:spPr>
          <a:xfrm>
            <a:off x="1126490" y="6176963"/>
            <a:ext cx="8495030" cy="369332"/>
          </a:xfrm>
          <a:prstGeom prst="rect">
            <a:avLst/>
          </a:prstGeom>
          <a:noFill/>
        </p:spPr>
        <p:txBody>
          <a:bodyPr wrap="square" rtlCol="0">
            <a:spAutoFit/>
          </a:bodyPr>
          <a:lstStyle/>
          <a:p>
            <a:r>
              <a:rPr lang="en-US" b="1" dirty="0"/>
              <a:t>Data source</a:t>
            </a:r>
            <a:r>
              <a:rPr lang="en-US" dirty="0"/>
              <a:t>: CDC WONDER, Underlying Cause of Death Files, 2016-2020</a:t>
            </a:r>
          </a:p>
        </p:txBody>
      </p:sp>
    </p:spTree>
    <p:extLst>
      <p:ext uri="{BB962C8B-B14F-4D97-AF65-F5344CB8AC3E}">
        <p14:creationId xmlns:p14="http://schemas.microsoft.com/office/powerpoint/2010/main" val="2251039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Mortality: Overdose</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lstStyle/>
          <a:p>
            <a:r>
              <a:rPr lang="en-US" dirty="0"/>
              <a:t>Overdose mortality rate per 100,000 in IL</a:t>
            </a:r>
          </a:p>
          <a:p>
            <a:pPr lvl="1"/>
            <a:r>
              <a:rPr lang="en-US" dirty="0"/>
              <a:t>41.20 (95% CI 39.91-42.50)for </a:t>
            </a:r>
            <a:r>
              <a:rPr lang="en-US" dirty="0" smtClean="0"/>
              <a:t>Black individuals</a:t>
            </a:r>
            <a:endParaRPr lang="en-US" dirty="0"/>
          </a:p>
          <a:p>
            <a:pPr lvl="1"/>
            <a:r>
              <a:rPr lang="en-US" dirty="0"/>
              <a:t>20.98 (95% CI 20.56-21.40) for </a:t>
            </a:r>
            <a:r>
              <a:rPr lang="en-US" dirty="0" smtClean="0"/>
              <a:t>White individuals</a:t>
            </a:r>
            <a:endParaRPr lang="en-US" dirty="0"/>
          </a:p>
          <a:p>
            <a:pPr lvl="1">
              <a:buFont typeface="Wingdings" panose="05000000000000000000" pitchFamily="2" charset="2"/>
              <a:buChar char="Ø"/>
            </a:pPr>
            <a:r>
              <a:rPr lang="en-US" b="1" dirty="0"/>
              <a:t>1.96</a:t>
            </a:r>
            <a:r>
              <a:rPr lang="en-US" dirty="0"/>
              <a:t> Rate ratio (meaning </a:t>
            </a:r>
            <a:r>
              <a:rPr lang="en-US" dirty="0" smtClean="0"/>
              <a:t>Black individuals </a:t>
            </a:r>
            <a:r>
              <a:rPr lang="en-US" dirty="0"/>
              <a:t>died at 1.96 the rate of </a:t>
            </a:r>
            <a:r>
              <a:rPr lang="en-US" dirty="0" smtClean="0"/>
              <a:t>White individuals </a:t>
            </a:r>
            <a:r>
              <a:rPr lang="en-US" dirty="0"/>
              <a:t>in IL)</a:t>
            </a:r>
          </a:p>
          <a:p>
            <a:r>
              <a:rPr lang="en-US" dirty="0"/>
              <a:t>Overdose mortality rate per 100,000 in Peoria County, IL</a:t>
            </a:r>
          </a:p>
          <a:p>
            <a:pPr lvl="1"/>
            <a:r>
              <a:rPr lang="en-US" dirty="0"/>
              <a:t>39.64 (95% CI 30.10-51.25)for </a:t>
            </a:r>
            <a:r>
              <a:rPr lang="en-US" dirty="0" smtClean="0"/>
              <a:t>Black individuals</a:t>
            </a:r>
            <a:endParaRPr lang="en-US" dirty="0"/>
          </a:p>
          <a:p>
            <a:pPr lvl="1"/>
            <a:r>
              <a:rPr lang="en-US" dirty="0"/>
              <a:t>27.53 (95% CI 23.33-31.72) for </a:t>
            </a:r>
            <a:r>
              <a:rPr lang="en-US" dirty="0" smtClean="0"/>
              <a:t>White individuals</a:t>
            </a:r>
            <a:endParaRPr lang="en-US" dirty="0"/>
          </a:p>
          <a:p>
            <a:pPr lvl="1">
              <a:buFont typeface="Wingdings" panose="05000000000000000000" pitchFamily="2" charset="2"/>
              <a:buChar char="Ø"/>
            </a:pPr>
            <a:r>
              <a:rPr lang="en-US" b="1" dirty="0"/>
              <a:t>1.44</a:t>
            </a:r>
            <a:r>
              <a:rPr lang="en-US" dirty="0"/>
              <a:t> Rate ratio (meaning </a:t>
            </a:r>
            <a:r>
              <a:rPr lang="en-US" dirty="0" smtClean="0"/>
              <a:t>Black individuals </a:t>
            </a:r>
            <a:r>
              <a:rPr lang="en-US" dirty="0"/>
              <a:t>died at 1.44 the rate of </a:t>
            </a:r>
            <a:r>
              <a:rPr lang="en-US" dirty="0" smtClean="0"/>
              <a:t>White individuals </a:t>
            </a:r>
            <a:r>
              <a:rPr lang="en-US" dirty="0"/>
              <a:t>in Peoria)</a:t>
            </a:r>
          </a:p>
          <a:p>
            <a:pPr>
              <a:buFont typeface="Wingdings" panose="05000000000000000000" pitchFamily="2" charset="2"/>
              <a:buChar char="Ø"/>
            </a:pPr>
            <a:endParaRPr lang="en-US" dirty="0"/>
          </a:p>
          <a:p>
            <a:endParaRPr lang="en-US" dirty="0"/>
          </a:p>
        </p:txBody>
      </p:sp>
      <p:sp>
        <p:nvSpPr>
          <p:cNvPr id="4" name="TextBox 3">
            <a:extLst>
              <a:ext uri="{FF2B5EF4-FFF2-40B4-BE49-F238E27FC236}">
                <a16:creationId xmlns:a16="http://schemas.microsoft.com/office/drawing/2014/main" id="{FF67F847-6484-C17F-4F00-A951DF66A3CA}"/>
              </a:ext>
            </a:extLst>
          </p:cNvPr>
          <p:cNvSpPr txBox="1"/>
          <p:nvPr/>
        </p:nvSpPr>
        <p:spPr>
          <a:xfrm>
            <a:off x="1126490" y="6176963"/>
            <a:ext cx="8495030" cy="369332"/>
          </a:xfrm>
          <a:prstGeom prst="rect">
            <a:avLst/>
          </a:prstGeom>
          <a:noFill/>
        </p:spPr>
        <p:txBody>
          <a:bodyPr wrap="square" rtlCol="0">
            <a:spAutoFit/>
          </a:bodyPr>
          <a:lstStyle/>
          <a:p>
            <a:r>
              <a:rPr lang="en-US" b="1" dirty="0"/>
              <a:t>Data source</a:t>
            </a:r>
            <a:r>
              <a:rPr lang="en-US" dirty="0"/>
              <a:t>: CDC WONDER, Underlying Cause of Death Files, 2016-2020</a:t>
            </a:r>
          </a:p>
        </p:txBody>
      </p:sp>
    </p:spTree>
    <p:extLst>
      <p:ext uri="{BB962C8B-B14F-4D97-AF65-F5344CB8AC3E}">
        <p14:creationId xmlns:p14="http://schemas.microsoft.com/office/powerpoint/2010/main" val="202790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Mortality: Cancer</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normAutofit lnSpcReduction="10000"/>
          </a:bodyPr>
          <a:lstStyle/>
          <a:p>
            <a:r>
              <a:rPr lang="en-US" dirty="0"/>
              <a:t>All Cancer mortality rate per 100,000 in IL</a:t>
            </a:r>
          </a:p>
          <a:p>
            <a:pPr lvl="1"/>
            <a:r>
              <a:rPr lang="en-US" dirty="0"/>
              <a:t>192.58 (95% CI 189.76-195.39) for </a:t>
            </a:r>
            <a:r>
              <a:rPr lang="en-US" dirty="0" smtClean="0"/>
              <a:t>Black individuals</a:t>
            </a:r>
            <a:endParaRPr lang="en-US" dirty="0"/>
          </a:p>
          <a:p>
            <a:pPr lvl="1"/>
            <a:r>
              <a:rPr lang="en-US" dirty="0"/>
              <a:t>154.48 (95% CI 153.49-155.46) for </a:t>
            </a:r>
            <a:r>
              <a:rPr lang="en-US" dirty="0" smtClean="0"/>
              <a:t>White individuals</a:t>
            </a:r>
            <a:endParaRPr lang="en-US" dirty="0"/>
          </a:p>
          <a:p>
            <a:pPr lvl="1">
              <a:buFont typeface="Wingdings" panose="05000000000000000000" pitchFamily="2" charset="2"/>
              <a:buChar char="Ø"/>
            </a:pPr>
            <a:r>
              <a:rPr lang="en-US" b="1" dirty="0"/>
              <a:t>1.24</a:t>
            </a:r>
            <a:r>
              <a:rPr lang="en-US" dirty="0"/>
              <a:t> Rate ratio (meaning </a:t>
            </a:r>
            <a:r>
              <a:rPr lang="en-US" dirty="0" smtClean="0"/>
              <a:t>Black individuals </a:t>
            </a:r>
            <a:r>
              <a:rPr lang="en-US" dirty="0"/>
              <a:t>died at 1.24 the rate of </a:t>
            </a:r>
            <a:r>
              <a:rPr lang="en-US" dirty="0" smtClean="0"/>
              <a:t>White individuals </a:t>
            </a:r>
            <a:r>
              <a:rPr lang="en-US" dirty="0"/>
              <a:t>in IL)</a:t>
            </a:r>
          </a:p>
          <a:p>
            <a:r>
              <a:rPr lang="en-US" dirty="0"/>
              <a:t>All Cancer mortality rate per 100,000 in Peoria County, IL</a:t>
            </a:r>
          </a:p>
          <a:p>
            <a:pPr lvl="1"/>
            <a:r>
              <a:rPr lang="en-US" dirty="0"/>
              <a:t>209.76 (95% CI 184.54-234.97) for </a:t>
            </a:r>
            <a:r>
              <a:rPr lang="en-US" dirty="0" smtClean="0"/>
              <a:t>Black individuals</a:t>
            </a:r>
            <a:endParaRPr lang="en-US" dirty="0"/>
          </a:p>
          <a:p>
            <a:pPr lvl="1"/>
            <a:r>
              <a:rPr lang="en-US" dirty="0"/>
              <a:t>167.76 (95% CI 159.42-176.09) for </a:t>
            </a:r>
            <a:r>
              <a:rPr lang="en-US" dirty="0" smtClean="0"/>
              <a:t>White individuals</a:t>
            </a:r>
            <a:endParaRPr lang="en-US" dirty="0"/>
          </a:p>
          <a:p>
            <a:pPr lvl="1">
              <a:buFont typeface="Wingdings" panose="05000000000000000000" pitchFamily="2" charset="2"/>
              <a:buChar char="Ø"/>
            </a:pPr>
            <a:r>
              <a:rPr lang="en-US" b="1" dirty="0"/>
              <a:t>1.25 </a:t>
            </a:r>
            <a:r>
              <a:rPr lang="en-US" dirty="0"/>
              <a:t>Rate ratio (meaning Blacks died at 1.25 the rate of Whites in Peoria)</a:t>
            </a:r>
          </a:p>
          <a:p>
            <a:pPr marL="457200" lvl="1" indent="0">
              <a:buNone/>
            </a:pPr>
            <a:endParaRPr lang="en-US" dirty="0"/>
          </a:p>
          <a:p>
            <a:pPr marL="457200" lvl="1" indent="0">
              <a:buNone/>
            </a:pPr>
            <a:r>
              <a:rPr lang="en-US" b="1" dirty="0"/>
              <a:t>Note: I</a:t>
            </a:r>
            <a:r>
              <a:rPr lang="en-US" dirty="0"/>
              <a:t>f you do not calculate age-adjusted mortality rates it may appear that they are the same or similar between both racial groups.  </a:t>
            </a:r>
          </a:p>
        </p:txBody>
      </p:sp>
      <p:sp>
        <p:nvSpPr>
          <p:cNvPr id="4" name="TextBox 3">
            <a:extLst>
              <a:ext uri="{FF2B5EF4-FFF2-40B4-BE49-F238E27FC236}">
                <a16:creationId xmlns:a16="http://schemas.microsoft.com/office/drawing/2014/main" id="{761F35B6-AAAB-6D5F-EF6F-7930A68709AB}"/>
              </a:ext>
            </a:extLst>
          </p:cNvPr>
          <p:cNvSpPr txBox="1"/>
          <p:nvPr/>
        </p:nvSpPr>
        <p:spPr>
          <a:xfrm>
            <a:off x="1126490" y="6176963"/>
            <a:ext cx="8495030" cy="369332"/>
          </a:xfrm>
          <a:prstGeom prst="rect">
            <a:avLst/>
          </a:prstGeom>
          <a:noFill/>
        </p:spPr>
        <p:txBody>
          <a:bodyPr wrap="square" rtlCol="0">
            <a:spAutoFit/>
          </a:bodyPr>
          <a:lstStyle/>
          <a:p>
            <a:r>
              <a:rPr lang="en-US" b="1" dirty="0"/>
              <a:t>Data source</a:t>
            </a:r>
            <a:r>
              <a:rPr lang="en-US" dirty="0"/>
              <a:t>: CDC WONDER, Underlying Cause of Death Files, 2016-2020</a:t>
            </a:r>
          </a:p>
        </p:txBody>
      </p:sp>
    </p:spTree>
    <p:extLst>
      <p:ext uri="{BB962C8B-B14F-4D97-AF65-F5344CB8AC3E}">
        <p14:creationId xmlns:p14="http://schemas.microsoft.com/office/powerpoint/2010/main" val="38408392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Mortality: Breast Cancer (women)</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lstStyle/>
          <a:p>
            <a:r>
              <a:rPr lang="en-US" dirty="0"/>
              <a:t>Breast cancer mortality rate per 100,000 in IL</a:t>
            </a:r>
          </a:p>
          <a:p>
            <a:pPr lvl="1"/>
            <a:r>
              <a:rPr lang="en-US" dirty="0"/>
              <a:t>30.90 (95% CI 29.43-32.38) for Black women</a:t>
            </a:r>
          </a:p>
          <a:p>
            <a:pPr lvl="1"/>
            <a:r>
              <a:rPr lang="en-US" dirty="0"/>
              <a:t>19.49 (95% CI 19.00-19.97) for White women</a:t>
            </a:r>
          </a:p>
          <a:p>
            <a:pPr lvl="1">
              <a:buFont typeface="Wingdings" panose="05000000000000000000" pitchFamily="2" charset="2"/>
              <a:buChar char="Ø"/>
            </a:pPr>
            <a:r>
              <a:rPr lang="en-US" b="1" dirty="0"/>
              <a:t>1.59</a:t>
            </a:r>
            <a:r>
              <a:rPr lang="en-US" dirty="0"/>
              <a:t> Rate ratio (meaning Black women died at 1.59 the rate of White women in IL)</a:t>
            </a:r>
          </a:p>
          <a:p>
            <a:r>
              <a:rPr lang="en-US" dirty="0"/>
              <a:t>Breast cancer mortality rate per 100,000 in Peoria County, IL</a:t>
            </a:r>
          </a:p>
          <a:p>
            <a:pPr lvl="1"/>
            <a:r>
              <a:rPr lang="en-US" dirty="0"/>
              <a:t>33.79 (95% CI 21.65-50.28) for Black women</a:t>
            </a:r>
          </a:p>
          <a:p>
            <a:pPr lvl="1"/>
            <a:r>
              <a:rPr lang="en-US" dirty="0"/>
              <a:t>20.37 (95% CI 16.12-24.62) for White women</a:t>
            </a:r>
          </a:p>
          <a:p>
            <a:pPr lvl="1">
              <a:buFont typeface="Wingdings" panose="05000000000000000000" pitchFamily="2" charset="2"/>
              <a:buChar char="Ø"/>
            </a:pPr>
            <a:r>
              <a:rPr lang="en-US" b="1" dirty="0"/>
              <a:t>1.65</a:t>
            </a:r>
            <a:r>
              <a:rPr lang="en-US" dirty="0"/>
              <a:t> Rate ratio (meaning Black women died at 1.65 the rate of White women in Peoria)</a:t>
            </a:r>
          </a:p>
          <a:p>
            <a:endParaRPr lang="en-US" dirty="0"/>
          </a:p>
        </p:txBody>
      </p:sp>
      <p:sp>
        <p:nvSpPr>
          <p:cNvPr id="4" name="TextBox 3">
            <a:extLst>
              <a:ext uri="{FF2B5EF4-FFF2-40B4-BE49-F238E27FC236}">
                <a16:creationId xmlns:a16="http://schemas.microsoft.com/office/drawing/2014/main" id="{8C95CE7A-F964-EFF0-A339-933170DEF899}"/>
              </a:ext>
            </a:extLst>
          </p:cNvPr>
          <p:cNvSpPr txBox="1"/>
          <p:nvPr/>
        </p:nvSpPr>
        <p:spPr>
          <a:xfrm>
            <a:off x="1126490" y="6176963"/>
            <a:ext cx="8495030" cy="369332"/>
          </a:xfrm>
          <a:prstGeom prst="rect">
            <a:avLst/>
          </a:prstGeom>
          <a:noFill/>
        </p:spPr>
        <p:txBody>
          <a:bodyPr wrap="square" rtlCol="0">
            <a:spAutoFit/>
          </a:bodyPr>
          <a:lstStyle/>
          <a:p>
            <a:r>
              <a:rPr lang="en-US" b="1" dirty="0"/>
              <a:t>Data source</a:t>
            </a:r>
            <a:r>
              <a:rPr lang="en-US" dirty="0"/>
              <a:t>: CDC WONDER, Underlying Cause of Death Files, 2016-2020</a:t>
            </a:r>
          </a:p>
        </p:txBody>
      </p:sp>
    </p:spTree>
    <p:extLst>
      <p:ext uri="{BB962C8B-B14F-4D97-AF65-F5344CB8AC3E}">
        <p14:creationId xmlns:p14="http://schemas.microsoft.com/office/powerpoint/2010/main" val="3214272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Mortality: Colorectal cancer</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normAutofit fontScale="85000" lnSpcReduction="10000"/>
          </a:bodyPr>
          <a:lstStyle/>
          <a:p>
            <a:r>
              <a:rPr lang="en-US" dirty="0"/>
              <a:t>Colorectal cancer mortality rate per 100,000 in IL</a:t>
            </a:r>
          </a:p>
          <a:p>
            <a:pPr lvl="1"/>
            <a:r>
              <a:rPr lang="en-US" dirty="0"/>
              <a:t>20.64 (95% CI 19.72-21.57) for </a:t>
            </a:r>
            <a:r>
              <a:rPr lang="en-US" dirty="0" smtClean="0"/>
              <a:t>Black individuals</a:t>
            </a:r>
            <a:endParaRPr lang="en-US" dirty="0"/>
          </a:p>
          <a:p>
            <a:pPr lvl="2"/>
            <a:r>
              <a:rPr lang="en-US" dirty="0"/>
              <a:t>26.97 (95% CI 25.28-28.66) for Black men</a:t>
            </a:r>
          </a:p>
          <a:p>
            <a:pPr lvl="1"/>
            <a:r>
              <a:rPr lang="en-US" dirty="0"/>
              <a:t>13.59 (95% CI 13.30-13.88) for </a:t>
            </a:r>
            <a:r>
              <a:rPr lang="en-US" dirty="0" smtClean="0"/>
              <a:t>White individuals</a:t>
            </a:r>
            <a:endParaRPr lang="en-US" dirty="0"/>
          </a:p>
          <a:p>
            <a:pPr lvl="2"/>
            <a:r>
              <a:rPr lang="en-US" dirty="0"/>
              <a:t>15.99 (95% CI 15.51-16.47) for Black men</a:t>
            </a:r>
          </a:p>
          <a:p>
            <a:pPr lvl="1">
              <a:buFont typeface="Wingdings" panose="05000000000000000000" pitchFamily="2" charset="2"/>
              <a:buChar char="Ø"/>
            </a:pPr>
            <a:r>
              <a:rPr lang="en-US" b="1" dirty="0"/>
              <a:t>1.52</a:t>
            </a:r>
            <a:r>
              <a:rPr lang="en-US" dirty="0"/>
              <a:t> Rate ratio (meaning </a:t>
            </a:r>
            <a:r>
              <a:rPr lang="en-US" dirty="0" smtClean="0"/>
              <a:t>Black individuals </a:t>
            </a:r>
            <a:r>
              <a:rPr lang="en-US" dirty="0"/>
              <a:t>died at 1.52 the rate of </a:t>
            </a:r>
            <a:r>
              <a:rPr lang="en-US" dirty="0" smtClean="0"/>
              <a:t>White individuals </a:t>
            </a:r>
            <a:r>
              <a:rPr lang="en-US" dirty="0"/>
              <a:t>in IL)</a:t>
            </a:r>
          </a:p>
          <a:p>
            <a:pPr lvl="1">
              <a:buFont typeface="Wingdings" panose="05000000000000000000" pitchFamily="2" charset="2"/>
              <a:buChar char="Ø"/>
            </a:pPr>
            <a:r>
              <a:rPr lang="en-US" b="1" dirty="0"/>
              <a:t>1.69 </a:t>
            </a:r>
            <a:r>
              <a:rPr lang="en-US" dirty="0"/>
              <a:t>Rate ratio for men (meaning Black men died at 1.69 the rate of White men in IL)</a:t>
            </a:r>
          </a:p>
          <a:p>
            <a:r>
              <a:rPr lang="en-US" dirty="0"/>
              <a:t>Colorectal cancer mortality rate per 100,000 in Peoria County, IL</a:t>
            </a:r>
          </a:p>
          <a:p>
            <a:pPr lvl="1"/>
            <a:r>
              <a:rPr lang="en-US" dirty="0"/>
              <a:t>17.88 (95% CI 11.07-27.34) for </a:t>
            </a:r>
            <a:r>
              <a:rPr lang="en-US" dirty="0" smtClean="0"/>
              <a:t>Black individuals</a:t>
            </a:r>
            <a:endParaRPr lang="en-US" dirty="0"/>
          </a:p>
          <a:p>
            <a:pPr lvl="1"/>
            <a:r>
              <a:rPr lang="en-US" dirty="0"/>
              <a:t>15.56 (95% CI 12.98-18.13) for </a:t>
            </a:r>
            <a:r>
              <a:rPr lang="en-US" dirty="0" smtClean="0"/>
              <a:t>White individuals</a:t>
            </a:r>
            <a:endParaRPr lang="en-US" dirty="0"/>
          </a:p>
          <a:p>
            <a:pPr lvl="1">
              <a:buFont typeface="Wingdings" panose="05000000000000000000" pitchFamily="2" charset="2"/>
              <a:buChar char="Ø"/>
            </a:pPr>
            <a:r>
              <a:rPr lang="en-US" b="1" dirty="0"/>
              <a:t>1.15</a:t>
            </a:r>
            <a:r>
              <a:rPr lang="en-US" dirty="0"/>
              <a:t> Rate ratio (meaning </a:t>
            </a:r>
            <a:r>
              <a:rPr lang="en-US" dirty="0" smtClean="0"/>
              <a:t>Black individuals </a:t>
            </a:r>
            <a:r>
              <a:rPr lang="en-US" dirty="0"/>
              <a:t>died at 1.15 the rate of </a:t>
            </a:r>
            <a:r>
              <a:rPr lang="en-US" dirty="0" smtClean="0"/>
              <a:t>White individuals </a:t>
            </a:r>
            <a:r>
              <a:rPr lang="en-US" dirty="0"/>
              <a:t>in Peoria)</a:t>
            </a:r>
          </a:p>
          <a:p>
            <a:r>
              <a:rPr lang="en-US" dirty="0"/>
              <a:t>Due to low numbers, cannot identify county level mortality rates by race for men</a:t>
            </a:r>
          </a:p>
        </p:txBody>
      </p:sp>
      <p:sp>
        <p:nvSpPr>
          <p:cNvPr id="4" name="TextBox 3">
            <a:extLst>
              <a:ext uri="{FF2B5EF4-FFF2-40B4-BE49-F238E27FC236}">
                <a16:creationId xmlns:a16="http://schemas.microsoft.com/office/drawing/2014/main" id="{20617923-42A9-BDDD-5487-EB09B9E7BFB4}"/>
              </a:ext>
            </a:extLst>
          </p:cNvPr>
          <p:cNvSpPr txBox="1"/>
          <p:nvPr/>
        </p:nvSpPr>
        <p:spPr>
          <a:xfrm>
            <a:off x="1126490" y="6176963"/>
            <a:ext cx="8495030" cy="369332"/>
          </a:xfrm>
          <a:prstGeom prst="rect">
            <a:avLst/>
          </a:prstGeom>
          <a:noFill/>
        </p:spPr>
        <p:txBody>
          <a:bodyPr wrap="square" rtlCol="0">
            <a:spAutoFit/>
          </a:bodyPr>
          <a:lstStyle/>
          <a:p>
            <a:r>
              <a:rPr lang="en-US" b="1" dirty="0"/>
              <a:t>Data source</a:t>
            </a:r>
            <a:r>
              <a:rPr lang="en-US" dirty="0"/>
              <a:t>: CDC WONDER, Underlying Cause of Death Files, 2016-2020</a:t>
            </a:r>
          </a:p>
        </p:txBody>
      </p:sp>
    </p:spTree>
    <p:extLst>
      <p:ext uri="{BB962C8B-B14F-4D97-AF65-F5344CB8AC3E}">
        <p14:creationId xmlns:p14="http://schemas.microsoft.com/office/powerpoint/2010/main" val="4246466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Mortality: Cardiovascular</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lstStyle/>
          <a:p>
            <a:r>
              <a:rPr lang="en-US" dirty="0"/>
              <a:t>Cardiovascular disease mortality rate per 100,000 in IL</a:t>
            </a:r>
          </a:p>
          <a:p>
            <a:pPr lvl="1"/>
            <a:r>
              <a:rPr lang="en-US" dirty="0"/>
              <a:t>311.77 (95% CI 308.13-315.41) for </a:t>
            </a:r>
            <a:r>
              <a:rPr lang="en-US" dirty="0" smtClean="0"/>
              <a:t>Black individuals</a:t>
            </a:r>
            <a:endParaRPr lang="en-US" dirty="0"/>
          </a:p>
          <a:p>
            <a:pPr lvl="1"/>
            <a:r>
              <a:rPr lang="en-US" dirty="0"/>
              <a:t>210.58 (95% CI 209.45-211.71) for </a:t>
            </a:r>
            <a:r>
              <a:rPr lang="en-US" dirty="0" smtClean="0"/>
              <a:t>White individuals</a:t>
            </a:r>
            <a:endParaRPr lang="en-US" dirty="0"/>
          </a:p>
          <a:p>
            <a:pPr lvl="1">
              <a:buFont typeface="Wingdings" panose="05000000000000000000" pitchFamily="2" charset="2"/>
              <a:buChar char="Ø"/>
            </a:pPr>
            <a:r>
              <a:rPr lang="en-US" b="1" dirty="0"/>
              <a:t>1.48</a:t>
            </a:r>
            <a:r>
              <a:rPr lang="en-US" dirty="0"/>
              <a:t> Rate ratio (meaning </a:t>
            </a:r>
            <a:r>
              <a:rPr lang="en-US" dirty="0" smtClean="0"/>
              <a:t>Black individuals </a:t>
            </a:r>
            <a:r>
              <a:rPr lang="en-US" dirty="0"/>
              <a:t>died at 1.48 the rate of </a:t>
            </a:r>
            <a:r>
              <a:rPr lang="en-US" dirty="0" smtClean="0"/>
              <a:t>White individuals </a:t>
            </a:r>
            <a:r>
              <a:rPr lang="en-US" dirty="0"/>
              <a:t>in IL)</a:t>
            </a:r>
          </a:p>
          <a:p>
            <a:r>
              <a:rPr lang="en-US" dirty="0"/>
              <a:t>Cardiovascular disease mortality rate per 100,000 in Peoria, IL</a:t>
            </a:r>
          </a:p>
          <a:p>
            <a:pPr lvl="1"/>
            <a:r>
              <a:rPr lang="en-US" dirty="0"/>
              <a:t>306.18 (95% CI 274.34-338.03) for </a:t>
            </a:r>
            <a:r>
              <a:rPr lang="en-US" dirty="0" smtClean="0"/>
              <a:t>Black individuals</a:t>
            </a:r>
            <a:endParaRPr lang="en-US" dirty="0"/>
          </a:p>
          <a:p>
            <a:pPr lvl="1"/>
            <a:r>
              <a:rPr lang="en-US" dirty="0"/>
              <a:t>215.05 (95% CI 205.95-224.16) for </a:t>
            </a:r>
            <a:r>
              <a:rPr lang="en-US" dirty="0" smtClean="0"/>
              <a:t>White individuals</a:t>
            </a:r>
            <a:endParaRPr lang="en-US" dirty="0"/>
          </a:p>
          <a:p>
            <a:pPr lvl="1">
              <a:buFont typeface="Wingdings" panose="05000000000000000000" pitchFamily="2" charset="2"/>
              <a:buChar char="Ø"/>
            </a:pPr>
            <a:r>
              <a:rPr lang="en-US" b="1" dirty="0"/>
              <a:t>1.42</a:t>
            </a:r>
            <a:r>
              <a:rPr lang="en-US" dirty="0"/>
              <a:t> Rate ratio (meaning </a:t>
            </a:r>
            <a:r>
              <a:rPr lang="en-US" dirty="0" smtClean="0"/>
              <a:t>Black individuals </a:t>
            </a:r>
            <a:r>
              <a:rPr lang="en-US" dirty="0"/>
              <a:t>died at 1.42 the rate of </a:t>
            </a:r>
            <a:r>
              <a:rPr lang="en-US" dirty="0" smtClean="0"/>
              <a:t>White individuals </a:t>
            </a:r>
            <a:r>
              <a:rPr lang="en-US" dirty="0"/>
              <a:t>in Peoria)</a:t>
            </a:r>
          </a:p>
          <a:p>
            <a:endParaRPr lang="en-US" dirty="0"/>
          </a:p>
        </p:txBody>
      </p:sp>
      <p:sp>
        <p:nvSpPr>
          <p:cNvPr id="4" name="TextBox 3">
            <a:extLst>
              <a:ext uri="{FF2B5EF4-FFF2-40B4-BE49-F238E27FC236}">
                <a16:creationId xmlns:a16="http://schemas.microsoft.com/office/drawing/2014/main" id="{C0F021C4-16CD-4147-0FB9-14D514D26C7D}"/>
              </a:ext>
            </a:extLst>
          </p:cNvPr>
          <p:cNvSpPr txBox="1"/>
          <p:nvPr/>
        </p:nvSpPr>
        <p:spPr>
          <a:xfrm>
            <a:off x="1126490" y="6176963"/>
            <a:ext cx="8495030" cy="369332"/>
          </a:xfrm>
          <a:prstGeom prst="rect">
            <a:avLst/>
          </a:prstGeom>
          <a:noFill/>
        </p:spPr>
        <p:txBody>
          <a:bodyPr wrap="square" rtlCol="0">
            <a:spAutoFit/>
          </a:bodyPr>
          <a:lstStyle/>
          <a:p>
            <a:r>
              <a:rPr lang="en-US" b="1" dirty="0"/>
              <a:t>Data source</a:t>
            </a:r>
            <a:r>
              <a:rPr lang="en-US" dirty="0"/>
              <a:t>: CDC WONDER, Underlying Cause of Death Files, 2016-2020</a:t>
            </a:r>
          </a:p>
        </p:txBody>
      </p:sp>
    </p:spTree>
    <p:extLst>
      <p:ext uri="{BB962C8B-B14F-4D97-AF65-F5344CB8AC3E}">
        <p14:creationId xmlns:p14="http://schemas.microsoft.com/office/powerpoint/2010/main" val="4035479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Mortality: Infant</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lstStyle/>
          <a:p>
            <a:r>
              <a:rPr lang="en-US" dirty="0"/>
              <a:t>Infant mortality rate per 100,000 in IL</a:t>
            </a:r>
          </a:p>
          <a:p>
            <a:pPr lvl="1"/>
            <a:r>
              <a:rPr lang="en-US" dirty="0"/>
              <a:t>992.26 (95% CI 938.37-1,046.16) for Black infants</a:t>
            </a:r>
          </a:p>
          <a:p>
            <a:pPr lvl="1"/>
            <a:r>
              <a:rPr lang="en-US" dirty="0"/>
              <a:t>387.00 (95% CI 370.64-403.37) for White infants</a:t>
            </a:r>
          </a:p>
          <a:p>
            <a:pPr lvl="1">
              <a:buFont typeface="Wingdings" panose="05000000000000000000" pitchFamily="2" charset="2"/>
              <a:buChar char="Ø"/>
            </a:pPr>
            <a:r>
              <a:rPr lang="en-US" b="1" dirty="0"/>
              <a:t>2.56</a:t>
            </a:r>
            <a:r>
              <a:rPr lang="en-US" dirty="0"/>
              <a:t> Rate ratio (meaning </a:t>
            </a:r>
            <a:r>
              <a:rPr lang="en-US" dirty="0" smtClean="0"/>
              <a:t>Black </a:t>
            </a:r>
            <a:r>
              <a:rPr lang="en-US" dirty="0"/>
              <a:t>infants died at 2.56 the rate of </a:t>
            </a:r>
            <a:r>
              <a:rPr lang="en-US" dirty="0" smtClean="0"/>
              <a:t>White </a:t>
            </a:r>
            <a:r>
              <a:rPr lang="en-US" dirty="0"/>
              <a:t>infants in IL)</a:t>
            </a:r>
          </a:p>
          <a:p>
            <a:r>
              <a:rPr lang="en-US" dirty="0"/>
              <a:t>Infant mortality rate per 100,00 in Peoria County, IL</a:t>
            </a:r>
          </a:p>
          <a:p>
            <a:pPr lvl="1"/>
            <a:r>
              <a:rPr lang="en-US" dirty="0"/>
              <a:t>1,453.91 (95% CI 1,079.12-1,916.81) for Black infants</a:t>
            </a:r>
          </a:p>
          <a:p>
            <a:pPr lvl="1"/>
            <a:r>
              <a:rPr lang="en-US" dirty="0"/>
              <a:t>445.73 (95% CI 313.83-614.38) for White infants</a:t>
            </a:r>
          </a:p>
          <a:p>
            <a:pPr lvl="1">
              <a:buFont typeface="Wingdings" panose="05000000000000000000" pitchFamily="2" charset="2"/>
              <a:buChar char="Ø"/>
            </a:pPr>
            <a:r>
              <a:rPr lang="en-US" b="1" dirty="0"/>
              <a:t>3.26</a:t>
            </a:r>
            <a:r>
              <a:rPr lang="en-US" dirty="0"/>
              <a:t> Rate ratio (meaning Black infants died at 3.26 the rate of White infants in Peoria)</a:t>
            </a:r>
          </a:p>
          <a:p>
            <a:endParaRPr lang="en-US" dirty="0"/>
          </a:p>
        </p:txBody>
      </p:sp>
      <p:sp>
        <p:nvSpPr>
          <p:cNvPr id="4" name="TextBox 3">
            <a:extLst>
              <a:ext uri="{FF2B5EF4-FFF2-40B4-BE49-F238E27FC236}">
                <a16:creationId xmlns:a16="http://schemas.microsoft.com/office/drawing/2014/main" id="{E211EA2E-CDFB-5F3A-E55D-5681D40535F4}"/>
              </a:ext>
            </a:extLst>
          </p:cNvPr>
          <p:cNvSpPr txBox="1"/>
          <p:nvPr/>
        </p:nvSpPr>
        <p:spPr>
          <a:xfrm>
            <a:off x="1126490" y="6176963"/>
            <a:ext cx="8495030" cy="369332"/>
          </a:xfrm>
          <a:prstGeom prst="rect">
            <a:avLst/>
          </a:prstGeom>
          <a:noFill/>
        </p:spPr>
        <p:txBody>
          <a:bodyPr wrap="square" rtlCol="0">
            <a:spAutoFit/>
          </a:bodyPr>
          <a:lstStyle/>
          <a:p>
            <a:r>
              <a:rPr lang="en-US" b="1" dirty="0"/>
              <a:t>Data source</a:t>
            </a:r>
            <a:r>
              <a:rPr lang="en-US" dirty="0"/>
              <a:t>: CDC WONDER, Underlying Cause of Death Files, 2016-2020</a:t>
            </a:r>
          </a:p>
        </p:txBody>
      </p:sp>
    </p:spTree>
    <p:extLst>
      <p:ext uri="{BB962C8B-B14F-4D97-AF65-F5344CB8AC3E}">
        <p14:creationId xmlns:p14="http://schemas.microsoft.com/office/powerpoint/2010/main" val="8744110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Mortality: Maternal</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lstStyle/>
          <a:p>
            <a:r>
              <a:rPr lang="en-US" dirty="0"/>
              <a:t>Maternal mortality rate per 100,000 in IL</a:t>
            </a:r>
          </a:p>
          <a:p>
            <a:pPr lvl="1"/>
            <a:r>
              <a:rPr lang="en-US" dirty="0"/>
              <a:t>1.01 (95% CI 0.75-1.34) for Black women</a:t>
            </a:r>
          </a:p>
          <a:p>
            <a:pPr lvl="1"/>
            <a:r>
              <a:rPr lang="en-US" dirty="0"/>
              <a:t>0.41 (95% CI 0.33-0.51) for White women</a:t>
            </a:r>
          </a:p>
          <a:p>
            <a:pPr lvl="1">
              <a:buFont typeface="Wingdings" panose="05000000000000000000" pitchFamily="2" charset="2"/>
              <a:buChar char="Ø"/>
            </a:pPr>
            <a:r>
              <a:rPr lang="en-US" b="1" dirty="0"/>
              <a:t>2.10 </a:t>
            </a:r>
            <a:r>
              <a:rPr lang="en-US" dirty="0"/>
              <a:t>Rate ratio (meaning </a:t>
            </a:r>
            <a:r>
              <a:rPr lang="en-US" dirty="0" smtClean="0"/>
              <a:t>Black women </a:t>
            </a:r>
            <a:r>
              <a:rPr lang="en-US" dirty="0"/>
              <a:t>died at 2.10 the rate of </a:t>
            </a:r>
            <a:r>
              <a:rPr lang="en-US" dirty="0" smtClean="0"/>
              <a:t>White women </a:t>
            </a:r>
            <a:r>
              <a:rPr lang="en-US" dirty="0"/>
              <a:t>in </a:t>
            </a:r>
            <a:r>
              <a:rPr lang="en-US" dirty="0" smtClean="0"/>
              <a:t>IL)</a:t>
            </a:r>
          </a:p>
          <a:p>
            <a:pPr>
              <a:buFont typeface="Wingdings" panose="05000000000000000000" pitchFamily="2" charset="2"/>
              <a:buChar char="Ø"/>
            </a:pPr>
            <a:r>
              <a:rPr lang="en-US" dirty="0" smtClean="0"/>
              <a:t>Peoria County maternal death rates were suppressed by the CDC due to low numbers</a:t>
            </a:r>
          </a:p>
          <a:p>
            <a:endParaRPr lang="en-US" dirty="0"/>
          </a:p>
        </p:txBody>
      </p:sp>
      <p:sp>
        <p:nvSpPr>
          <p:cNvPr id="4" name="TextBox 3">
            <a:extLst>
              <a:ext uri="{FF2B5EF4-FFF2-40B4-BE49-F238E27FC236}">
                <a16:creationId xmlns:a16="http://schemas.microsoft.com/office/drawing/2014/main" id="{363A5FD9-3BF8-FA4C-501C-120954F3019C}"/>
              </a:ext>
            </a:extLst>
          </p:cNvPr>
          <p:cNvSpPr txBox="1"/>
          <p:nvPr/>
        </p:nvSpPr>
        <p:spPr>
          <a:xfrm>
            <a:off x="1126490" y="6176963"/>
            <a:ext cx="8495030" cy="369332"/>
          </a:xfrm>
          <a:prstGeom prst="rect">
            <a:avLst/>
          </a:prstGeom>
          <a:noFill/>
        </p:spPr>
        <p:txBody>
          <a:bodyPr wrap="square" rtlCol="0">
            <a:spAutoFit/>
          </a:bodyPr>
          <a:lstStyle/>
          <a:p>
            <a:r>
              <a:rPr lang="en-US" b="1" dirty="0"/>
              <a:t>Data source</a:t>
            </a:r>
            <a:r>
              <a:rPr lang="en-US" dirty="0"/>
              <a:t>: CDC WONDER, Underlying Cause of Death Files, 2016-2020</a:t>
            </a:r>
          </a:p>
        </p:txBody>
      </p:sp>
    </p:spTree>
    <p:extLst>
      <p:ext uri="{BB962C8B-B14F-4D97-AF65-F5344CB8AC3E}">
        <p14:creationId xmlns:p14="http://schemas.microsoft.com/office/powerpoint/2010/main" val="39191214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cap="all" dirty="0" smtClean="0">
                <a:solidFill>
                  <a:srgbClr val="002060"/>
                </a:solidFill>
                <a:latin typeface="Arial" panose="020B0604020202020204" pitchFamily="34" charset="0"/>
                <a:cs typeface="Arial" panose="020B0604020202020204" pitchFamily="34" charset="0"/>
              </a:rPr>
              <a:t>Disparities related to Morbidity measures</a:t>
            </a:r>
            <a:endParaRPr lang="en-US" sz="4400" b="1" cap="all"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3356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0945C-6172-28CD-971A-9F8342E28B5C}"/>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Morbidity: Chlamydia</a:t>
            </a:r>
          </a:p>
        </p:txBody>
      </p:sp>
      <p:sp>
        <p:nvSpPr>
          <p:cNvPr id="4" name="Content Placeholder 2">
            <a:extLst>
              <a:ext uri="{FF2B5EF4-FFF2-40B4-BE49-F238E27FC236}">
                <a16:creationId xmlns:a16="http://schemas.microsoft.com/office/drawing/2014/main" id="{0A3BDA8F-B8B2-F3EB-B85B-23EF65C06CBA}"/>
              </a:ext>
            </a:extLst>
          </p:cNvPr>
          <p:cNvSpPr>
            <a:spLocks noGrp="1"/>
          </p:cNvSpPr>
          <p:nvPr>
            <p:ph idx="1"/>
          </p:nvPr>
        </p:nvSpPr>
        <p:spPr>
          <a:xfrm>
            <a:off x="838200" y="1825625"/>
            <a:ext cx="10515600" cy="4351338"/>
          </a:xfrm>
        </p:spPr>
        <p:txBody>
          <a:bodyPr>
            <a:normAutofit/>
          </a:bodyPr>
          <a:lstStyle/>
          <a:p>
            <a:r>
              <a:rPr lang="en-US" dirty="0"/>
              <a:t>Chlamydia rates for adults by </a:t>
            </a:r>
            <a:r>
              <a:rPr lang="en-US" dirty="0">
                <a:solidFill>
                  <a:srgbClr val="424242"/>
                </a:solidFill>
                <a:latin typeface="Graphik Web"/>
              </a:rPr>
              <a:t>racial/ethnic group</a:t>
            </a:r>
          </a:p>
          <a:p>
            <a:pPr>
              <a:buFont typeface="Wingdings" panose="05000000000000000000" pitchFamily="2" charset="2"/>
              <a:buChar char="Ø"/>
            </a:pPr>
            <a:r>
              <a:rPr lang="en-US" b="1" dirty="0"/>
              <a:t>7.62</a:t>
            </a:r>
            <a:r>
              <a:rPr lang="en-US" dirty="0"/>
              <a:t> Rate ratio (meaning </a:t>
            </a:r>
            <a:r>
              <a:rPr lang="en-US" dirty="0" smtClean="0"/>
              <a:t>Black individuals </a:t>
            </a:r>
            <a:r>
              <a:rPr lang="en-US" dirty="0"/>
              <a:t>had 7.62 times the incidence of Chlamydia of Whites in IL)</a:t>
            </a:r>
          </a:p>
          <a:p>
            <a:endParaRPr lang="en-US" dirty="0">
              <a:solidFill>
                <a:srgbClr val="424242"/>
              </a:solidFill>
              <a:latin typeface="Graphik Web"/>
            </a:endParaRPr>
          </a:p>
          <a:p>
            <a:pPr marL="0" indent="0">
              <a:buNone/>
            </a:pPr>
            <a:endParaRPr lang="en-US" dirty="0"/>
          </a:p>
        </p:txBody>
      </p:sp>
      <p:graphicFrame>
        <p:nvGraphicFramePr>
          <p:cNvPr id="5" name="Table 4">
            <a:extLst>
              <a:ext uri="{FF2B5EF4-FFF2-40B4-BE49-F238E27FC236}">
                <a16:creationId xmlns:a16="http://schemas.microsoft.com/office/drawing/2014/main" id="{7E349628-2CCE-6C10-4B60-50B629BC6B25}"/>
              </a:ext>
            </a:extLst>
          </p:cNvPr>
          <p:cNvGraphicFramePr>
            <a:graphicFrameLocks noGrp="1"/>
          </p:cNvGraphicFramePr>
          <p:nvPr/>
        </p:nvGraphicFramePr>
        <p:xfrm>
          <a:off x="1267460" y="3503170"/>
          <a:ext cx="8127999" cy="1844040"/>
        </p:xfrm>
        <a:graphic>
          <a:graphicData uri="http://schemas.openxmlformats.org/drawingml/2006/table">
            <a:tbl>
              <a:tblPr firstRow="1" bandRow="1">
                <a:tableStyleId>{7E9639D4-E3E2-4D34-9284-5A2195B3D0D7}</a:tableStyleId>
              </a:tblPr>
              <a:tblGrid>
                <a:gridCol w="2709333">
                  <a:extLst>
                    <a:ext uri="{9D8B030D-6E8A-4147-A177-3AD203B41FA5}">
                      <a16:colId xmlns:a16="http://schemas.microsoft.com/office/drawing/2014/main" val="1399839568"/>
                    </a:ext>
                  </a:extLst>
                </a:gridCol>
                <a:gridCol w="2709333">
                  <a:extLst>
                    <a:ext uri="{9D8B030D-6E8A-4147-A177-3AD203B41FA5}">
                      <a16:colId xmlns:a16="http://schemas.microsoft.com/office/drawing/2014/main" val="3762963643"/>
                    </a:ext>
                  </a:extLst>
                </a:gridCol>
                <a:gridCol w="2709333">
                  <a:extLst>
                    <a:ext uri="{9D8B030D-6E8A-4147-A177-3AD203B41FA5}">
                      <a16:colId xmlns:a16="http://schemas.microsoft.com/office/drawing/2014/main" val="748633211"/>
                    </a:ext>
                  </a:extLst>
                </a:gridCol>
              </a:tblGrid>
              <a:tr h="0">
                <a:tc>
                  <a:txBody>
                    <a:bodyPr/>
                    <a:lstStyle/>
                    <a:p>
                      <a:r>
                        <a:rPr lang="en-US" dirty="0"/>
                        <a:t>Race/ethnicity</a:t>
                      </a:r>
                    </a:p>
                  </a:txBody>
                  <a:tcPr/>
                </a:tc>
                <a:tc>
                  <a:txBody>
                    <a:bodyPr/>
                    <a:lstStyle/>
                    <a:p>
                      <a:r>
                        <a:rPr lang="en-US" dirty="0"/>
                        <a:t>IL </a:t>
                      </a:r>
                    </a:p>
                  </a:txBody>
                  <a:tcPr/>
                </a:tc>
                <a:tc>
                  <a:txBody>
                    <a:bodyPr/>
                    <a:lstStyle/>
                    <a:p>
                      <a:r>
                        <a:rPr lang="en-US" dirty="0"/>
                        <a:t>US</a:t>
                      </a:r>
                    </a:p>
                  </a:txBody>
                  <a:tcPr/>
                </a:tc>
                <a:extLst>
                  <a:ext uri="{0D108BD9-81ED-4DB2-BD59-A6C34878D82A}">
                    <a16:rowId xmlns:a16="http://schemas.microsoft.com/office/drawing/2014/main" val="722630001"/>
                  </a:ext>
                </a:extLst>
              </a:tr>
              <a:tr h="370840">
                <a:tc>
                  <a:txBody>
                    <a:bodyPr/>
                    <a:lstStyle/>
                    <a:p>
                      <a:r>
                        <a:rPr lang="en-US" dirty="0"/>
                        <a:t>White</a:t>
                      </a:r>
                    </a:p>
                  </a:txBody>
                  <a:tcPr/>
                </a:tc>
                <a:tc>
                  <a:txBody>
                    <a:bodyPr/>
                    <a:lstStyle/>
                    <a:p>
                      <a:r>
                        <a:rPr lang="en-US" dirty="0"/>
                        <a:t>245.6</a:t>
                      </a:r>
                    </a:p>
                  </a:txBody>
                  <a:tcPr/>
                </a:tc>
                <a:tc>
                  <a:txBody>
                    <a:bodyPr/>
                    <a:lstStyle/>
                    <a:p>
                      <a:r>
                        <a:rPr lang="en-US" dirty="0"/>
                        <a:t>210.0</a:t>
                      </a:r>
                    </a:p>
                  </a:txBody>
                  <a:tcPr/>
                </a:tc>
                <a:extLst>
                  <a:ext uri="{0D108BD9-81ED-4DB2-BD59-A6C34878D82A}">
                    <a16:rowId xmlns:a16="http://schemas.microsoft.com/office/drawing/2014/main" val="216375974"/>
                  </a:ext>
                </a:extLst>
              </a:tr>
              <a:tr h="370840">
                <a:tc>
                  <a:txBody>
                    <a:bodyPr/>
                    <a:lstStyle/>
                    <a:p>
                      <a:r>
                        <a:rPr lang="en-US" dirty="0"/>
                        <a:t>Black</a:t>
                      </a:r>
                    </a:p>
                  </a:txBody>
                  <a:tcPr/>
                </a:tc>
                <a:tc>
                  <a:txBody>
                    <a:bodyPr/>
                    <a:lstStyle/>
                    <a:p>
                      <a:r>
                        <a:rPr lang="en-US" dirty="0"/>
                        <a:t>1,873.5</a:t>
                      </a:r>
                    </a:p>
                  </a:txBody>
                  <a:tcPr/>
                </a:tc>
                <a:tc>
                  <a:txBody>
                    <a:bodyPr/>
                    <a:lstStyle/>
                    <a:p>
                      <a:r>
                        <a:rPr lang="en-US" dirty="0"/>
                        <a:t>1,225.9</a:t>
                      </a:r>
                    </a:p>
                  </a:txBody>
                  <a:tcPr/>
                </a:tc>
                <a:extLst>
                  <a:ext uri="{0D108BD9-81ED-4DB2-BD59-A6C34878D82A}">
                    <a16:rowId xmlns:a16="http://schemas.microsoft.com/office/drawing/2014/main" val="112971098"/>
                  </a:ext>
                </a:extLst>
              </a:tr>
              <a:tr h="362374">
                <a:tc>
                  <a:txBody>
                    <a:bodyPr/>
                    <a:lstStyle/>
                    <a:p>
                      <a:r>
                        <a:rPr lang="en-US" dirty="0"/>
                        <a:t>Hispanic</a:t>
                      </a:r>
                    </a:p>
                  </a:txBody>
                  <a:tcPr/>
                </a:tc>
                <a:tc>
                  <a:txBody>
                    <a:bodyPr/>
                    <a:lstStyle/>
                    <a:p>
                      <a:r>
                        <a:rPr lang="en-US" dirty="0"/>
                        <a:t>568.1</a:t>
                      </a:r>
                    </a:p>
                  </a:txBody>
                  <a:tcPr/>
                </a:tc>
                <a:tc>
                  <a:txBody>
                    <a:bodyPr/>
                    <a:lstStyle/>
                    <a:p>
                      <a:r>
                        <a:rPr lang="en-US" dirty="0"/>
                        <a:t>382.9</a:t>
                      </a:r>
                    </a:p>
                  </a:txBody>
                  <a:tcPr/>
                </a:tc>
                <a:extLst>
                  <a:ext uri="{0D108BD9-81ED-4DB2-BD59-A6C34878D82A}">
                    <a16:rowId xmlns:a16="http://schemas.microsoft.com/office/drawing/2014/main" val="433133296"/>
                  </a:ext>
                </a:extLst>
              </a:tr>
              <a:tr h="370840">
                <a:tc>
                  <a:txBody>
                    <a:bodyPr/>
                    <a:lstStyle/>
                    <a:p>
                      <a:r>
                        <a:rPr lang="en-US" dirty="0"/>
                        <a:t>Asian/Pacific Islander</a:t>
                      </a:r>
                    </a:p>
                  </a:txBody>
                  <a:tcPr/>
                </a:tc>
                <a:tc>
                  <a:txBody>
                    <a:bodyPr/>
                    <a:lstStyle/>
                    <a:p>
                      <a:r>
                        <a:rPr lang="en-US" dirty="0"/>
                        <a:t>140.7</a:t>
                      </a:r>
                    </a:p>
                  </a:txBody>
                  <a:tcPr/>
                </a:tc>
                <a:tc>
                  <a:txBody>
                    <a:bodyPr/>
                    <a:lstStyle/>
                    <a:p>
                      <a:r>
                        <a:rPr lang="en-US" dirty="0"/>
                        <a:t>127.2</a:t>
                      </a:r>
                    </a:p>
                  </a:txBody>
                  <a:tcPr/>
                </a:tc>
                <a:extLst>
                  <a:ext uri="{0D108BD9-81ED-4DB2-BD59-A6C34878D82A}">
                    <a16:rowId xmlns:a16="http://schemas.microsoft.com/office/drawing/2014/main" val="4288507593"/>
                  </a:ext>
                </a:extLst>
              </a:tr>
            </a:tbl>
          </a:graphicData>
        </a:graphic>
      </p:graphicFrame>
      <p:sp>
        <p:nvSpPr>
          <p:cNvPr id="6" name="TextBox 5">
            <a:extLst>
              <a:ext uri="{FF2B5EF4-FFF2-40B4-BE49-F238E27FC236}">
                <a16:creationId xmlns:a16="http://schemas.microsoft.com/office/drawing/2014/main" id="{C3B92990-AFAE-1E28-FB4F-D72043AFCAD8}"/>
              </a:ext>
            </a:extLst>
          </p:cNvPr>
          <p:cNvSpPr txBox="1"/>
          <p:nvPr/>
        </p:nvSpPr>
        <p:spPr>
          <a:xfrm>
            <a:off x="1267460" y="5623098"/>
            <a:ext cx="9814560" cy="369332"/>
          </a:xfrm>
          <a:prstGeom prst="rect">
            <a:avLst/>
          </a:prstGeom>
          <a:noFill/>
        </p:spPr>
        <p:txBody>
          <a:bodyPr wrap="square" rtlCol="0">
            <a:spAutoFit/>
          </a:bodyPr>
          <a:lstStyle/>
          <a:p>
            <a:r>
              <a:rPr lang="en-US" b="1" dirty="0"/>
              <a:t>Data source</a:t>
            </a:r>
            <a:r>
              <a:rPr lang="en-US" dirty="0"/>
              <a:t>: CDC, National Center for HIV/AIDS, Viral Hepatitis, STD, and TB Prevention Atlas, 2019</a:t>
            </a:r>
          </a:p>
        </p:txBody>
      </p:sp>
    </p:spTree>
    <p:extLst>
      <p:ext uri="{BB962C8B-B14F-4D97-AF65-F5344CB8AC3E}">
        <p14:creationId xmlns:p14="http://schemas.microsoft.com/office/powerpoint/2010/main" val="3334077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Process </a:t>
            </a:r>
            <a:r>
              <a:rPr lang="en-US" b="1" cap="all" dirty="0" smtClean="0">
                <a:solidFill>
                  <a:srgbClr val="002060"/>
                </a:solidFill>
                <a:latin typeface="Arial" panose="020B0604020202020204" pitchFamily="34" charset="0"/>
                <a:cs typeface="Arial" panose="020B0604020202020204" pitchFamily="34" charset="0"/>
              </a:rPr>
              <a:t>for Data </a:t>
            </a:r>
            <a:r>
              <a:rPr lang="en-US" b="1" cap="all" dirty="0">
                <a:solidFill>
                  <a:srgbClr val="002060"/>
                </a:solidFill>
                <a:latin typeface="Arial" panose="020B0604020202020204" pitchFamily="34" charset="0"/>
                <a:cs typeface="Arial" panose="020B0604020202020204" pitchFamily="34" charset="0"/>
              </a:rPr>
              <a:t>reporting</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normAutofit/>
          </a:bodyPr>
          <a:lstStyle/>
          <a:p>
            <a:endParaRPr lang="en-US" dirty="0"/>
          </a:p>
          <a:p>
            <a:pPr marL="0" indent="0">
              <a:buNone/>
            </a:pPr>
            <a:endParaRPr lang="en-US" dirty="0"/>
          </a:p>
        </p:txBody>
      </p:sp>
      <p:graphicFrame>
        <p:nvGraphicFramePr>
          <p:cNvPr id="5" name="Diagram 4"/>
          <p:cNvGraphicFramePr/>
          <p:nvPr>
            <p:extLst>
              <p:ext uri="{D42A27DB-BD31-4B8C-83A1-F6EECF244321}">
                <p14:modId xmlns:p14="http://schemas.microsoft.com/office/powerpoint/2010/main" val="70780015"/>
              </p:ext>
            </p:extLst>
          </p:nvPr>
        </p:nvGraphicFramePr>
        <p:xfrm>
          <a:off x="5827222" y="1346662"/>
          <a:ext cx="5704378" cy="4614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964487414"/>
              </p:ext>
            </p:extLst>
          </p:nvPr>
        </p:nvGraphicFramePr>
        <p:xfrm>
          <a:off x="0" y="1571105"/>
          <a:ext cx="6458989" cy="47697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Right Arrow 6"/>
          <p:cNvSpPr/>
          <p:nvPr/>
        </p:nvSpPr>
        <p:spPr>
          <a:xfrm rot="19492480">
            <a:off x="4754880" y="5095702"/>
            <a:ext cx="978408" cy="484632"/>
          </a:xfrm>
          <a:prstGeom prst="rightArrow">
            <a:avLst/>
          </a:prstGeom>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1435114" y="3580534"/>
            <a:ext cx="4389120" cy="34593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Committees for each health priority</a:t>
            </a:r>
            <a:endParaRPr lang="en-US" b="1" dirty="0"/>
          </a:p>
        </p:txBody>
      </p:sp>
    </p:spTree>
    <p:extLst>
      <p:ext uri="{BB962C8B-B14F-4D97-AF65-F5344CB8AC3E}">
        <p14:creationId xmlns:p14="http://schemas.microsoft.com/office/powerpoint/2010/main" val="23789525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Morbidity: Gonorrhea &amp; HIV</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lstStyle/>
          <a:p>
            <a:r>
              <a:rPr lang="en-US" dirty="0"/>
              <a:t>Gonorrhea incidence rate per 100,00 in IL (2015)</a:t>
            </a:r>
          </a:p>
          <a:p>
            <a:pPr lvl="1"/>
            <a:r>
              <a:rPr lang="en-US" dirty="0"/>
              <a:t>480.0 for </a:t>
            </a:r>
            <a:r>
              <a:rPr lang="en-US" dirty="0" smtClean="0"/>
              <a:t>Black individuals</a:t>
            </a:r>
            <a:endParaRPr lang="en-US" dirty="0"/>
          </a:p>
          <a:p>
            <a:pPr lvl="1"/>
            <a:r>
              <a:rPr lang="en-US" dirty="0"/>
              <a:t>30.4 for </a:t>
            </a:r>
            <a:r>
              <a:rPr lang="en-US" dirty="0" smtClean="0"/>
              <a:t>White individuals </a:t>
            </a:r>
            <a:endParaRPr lang="en-US" dirty="0"/>
          </a:p>
          <a:p>
            <a:pPr lvl="1">
              <a:buFont typeface="Wingdings" panose="05000000000000000000" pitchFamily="2" charset="2"/>
              <a:buChar char="Ø"/>
            </a:pPr>
            <a:r>
              <a:rPr lang="en-US" b="1" dirty="0" smtClean="0"/>
              <a:t>15.8 </a:t>
            </a:r>
            <a:r>
              <a:rPr lang="en-US" dirty="0"/>
              <a:t>Rate ratio (meaning </a:t>
            </a:r>
            <a:r>
              <a:rPr lang="en-US" dirty="0" smtClean="0"/>
              <a:t>Black individuals </a:t>
            </a:r>
            <a:r>
              <a:rPr lang="en-US" dirty="0"/>
              <a:t>had 15.80 times the incidence of </a:t>
            </a:r>
            <a:r>
              <a:rPr lang="en-US" dirty="0" smtClean="0"/>
              <a:t>White individuals </a:t>
            </a:r>
            <a:r>
              <a:rPr lang="en-US" dirty="0"/>
              <a:t>in IL)</a:t>
            </a:r>
          </a:p>
          <a:p>
            <a:r>
              <a:rPr lang="en-US" dirty="0"/>
              <a:t>HIV infection rate per 100,000 in IL (2015)</a:t>
            </a:r>
          </a:p>
          <a:p>
            <a:pPr lvl="1"/>
            <a:r>
              <a:rPr lang="en-US" dirty="0"/>
              <a:t>39.7 for </a:t>
            </a:r>
            <a:r>
              <a:rPr lang="en-US" dirty="0" smtClean="0"/>
              <a:t>Black individuals</a:t>
            </a:r>
            <a:endParaRPr lang="en-US" dirty="0"/>
          </a:p>
          <a:p>
            <a:pPr lvl="1"/>
            <a:r>
              <a:rPr lang="en-US" dirty="0"/>
              <a:t>3.6 for </a:t>
            </a:r>
            <a:r>
              <a:rPr lang="en-US" dirty="0" smtClean="0"/>
              <a:t>White individuals</a:t>
            </a:r>
            <a:endParaRPr lang="en-US" dirty="0"/>
          </a:p>
          <a:p>
            <a:pPr lvl="1">
              <a:buFont typeface="Wingdings" panose="05000000000000000000" pitchFamily="2" charset="2"/>
              <a:buChar char="Ø"/>
            </a:pPr>
            <a:r>
              <a:rPr lang="en-US" b="1" dirty="0"/>
              <a:t>11.03</a:t>
            </a:r>
            <a:r>
              <a:rPr lang="en-US" dirty="0"/>
              <a:t> Rate ratio (meaning Blacks had 11.03 times the incidence than whites in IL)</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222643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38200" y="327547"/>
            <a:ext cx="10515600" cy="1325563"/>
          </a:xfrm>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Morbidity: HIV</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a:xfrm>
            <a:off x="838200" y="1825625"/>
            <a:ext cx="10515600" cy="2007339"/>
          </a:xfrm>
        </p:spPr>
        <p:txBody>
          <a:bodyPr>
            <a:normAutofit fontScale="62500" lnSpcReduction="20000"/>
          </a:bodyPr>
          <a:lstStyle/>
          <a:p>
            <a:r>
              <a:rPr lang="en-US" dirty="0"/>
              <a:t>HIV infection rate per 100,000 (2015) in IL</a:t>
            </a:r>
          </a:p>
          <a:p>
            <a:pPr lvl="1"/>
            <a:r>
              <a:rPr lang="en-US" dirty="0"/>
              <a:t>39.7 for </a:t>
            </a:r>
            <a:r>
              <a:rPr lang="en-US" dirty="0" smtClean="0"/>
              <a:t>Black individuals</a:t>
            </a:r>
            <a:endParaRPr lang="en-US" dirty="0"/>
          </a:p>
          <a:p>
            <a:pPr lvl="1"/>
            <a:r>
              <a:rPr lang="en-US" dirty="0"/>
              <a:t>3.6 for </a:t>
            </a:r>
            <a:r>
              <a:rPr lang="en-US" dirty="0" smtClean="0"/>
              <a:t>White individuals</a:t>
            </a:r>
            <a:endParaRPr lang="en-US" dirty="0"/>
          </a:p>
          <a:p>
            <a:pPr lvl="1">
              <a:buFont typeface="Wingdings" panose="05000000000000000000" pitchFamily="2" charset="2"/>
              <a:buChar char="Ø"/>
            </a:pPr>
            <a:r>
              <a:rPr lang="en-US" dirty="0"/>
              <a:t>11.03 Rate ratio (meaning </a:t>
            </a:r>
            <a:r>
              <a:rPr lang="en-US" dirty="0" smtClean="0"/>
              <a:t>Black individuals </a:t>
            </a:r>
            <a:r>
              <a:rPr lang="en-US" dirty="0"/>
              <a:t>had 11.03 times the incidence of HIV than </a:t>
            </a:r>
            <a:r>
              <a:rPr lang="en-US" dirty="0" smtClean="0"/>
              <a:t>White individuals </a:t>
            </a:r>
            <a:r>
              <a:rPr lang="en-US" dirty="0"/>
              <a:t>in IL)</a:t>
            </a:r>
          </a:p>
          <a:p>
            <a:r>
              <a:rPr lang="en-US" u="sng" dirty="0"/>
              <a:t>High-Risk HIV Behaviors</a:t>
            </a:r>
            <a:r>
              <a:rPr lang="en-US" dirty="0"/>
              <a:t>: percentage of adults who reported any of the following in the past year: injecting any drug other than those prescribed to you, been treated for a sexually transmitted disease or STD, or given or received money or drugs in exchange for sex</a:t>
            </a:r>
          </a:p>
          <a:p>
            <a:pPr lvl="1">
              <a:buFont typeface="Wingdings" panose="05000000000000000000" pitchFamily="2" charset="2"/>
              <a:buChar char="Ø"/>
            </a:pPr>
            <a:r>
              <a:rPr lang="en-US" dirty="0"/>
              <a:t>2.19 rate ratio (meaning </a:t>
            </a:r>
            <a:r>
              <a:rPr lang="en-US" dirty="0" smtClean="0"/>
              <a:t>Black individuals </a:t>
            </a:r>
            <a:r>
              <a:rPr lang="en-US" dirty="0"/>
              <a:t>had 2.19 times the rate of High-Risk behaviors than </a:t>
            </a:r>
            <a:r>
              <a:rPr lang="en-US" dirty="0" smtClean="0"/>
              <a:t>White individuals </a:t>
            </a:r>
            <a:r>
              <a:rPr lang="en-US" dirty="0"/>
              <a:t>in IL)</a:t>
            </a:r>
          </a:p>
          <a:p>
            <a:pPr>
              <a:buFont typeface="Wingdings" panose="05000000000000000000" pitchFamily="2" charset="2"/>
              <a:buChar char="Ø"/>
            </a:pPr>
            <a:endParaRPr lang="en-US" dirty="0"/>
          </a:p>
        </p:txBody>
      </p:sp>
      <p:graphicFrame>
        <p:nvGraphicFramePr>
          <p:cNvPr id="4" name="Table 3">
            <a:extLst>
              <a:ext uri="{FF2B5EF4-FFF2-40B4-BE49-F238E27FC236}">
                <a16:creationId xmlns:a16="http://schemas.microsoft.com/office/drawing/2014/main" id="{7E349628-2CCE-6C10-4B60-50B629BC6B25}"/>
              </a:ext>
            </a:extLst>
          </p:cNvPr>
          <p:cNvGraphicFramePr>
            <a:graphicFrameLocks noGrp="1"/>
          </p:cNvGraphicFramePr>
          <p:nvPr/>
        </p:nvGraphicFramePr>
        <p:xfrm>
          <a:off x="1217356" y="4005479"/>
          <a:ext cx="8127999" cy="1112520"/>
        </p:xfrm>
        <a:graphic>
          <a:graphicData uri="http://schemas.openxmlformats.org/drawingml/2006/table">
            <a:tbl>
              <a:tblPr firstRow="1" bandRow="1">
                <a:tableStyleId>{7E9639D4-E3E2-4D34-9284-5A2195B3D0D7}</a:tableStyleId>
              </a:tblPr>
              <a:tblGrid>
                <a:gridCol w="2709333">
                  <a:extLst>
                    <a:ext uri="{9D8B030D-6E8A-4147-A177-3AD203B41FA5}">
                      <a16:colId xmlns:a16="http://schemas.microsoft.com/office/drawing/2014/main" val="1399839568"/>
                    </a:ext>
                  </a:extLst>
                </a:gridCol>
                <a:gridCol w="2709333">
                  <a:extLst>
                    <a:ext uri="{9D8B030D-6E8A-4147-A177-3AD203B41FA5}">
                      <a16:colId xmlns:a16="http://schemas.microsoft.com/office/drawing/2014/main" val="3762963643"/>
                    </a:ext>
                  </a:extLst>
                </a:gridCol>
                <a:gridCol w="2709333">
                  <a:extLst>
                    <a:ext uri="{9D8B030D-6E8A-4147-A177-3AD203B41FA5}">
                      <a16:colId xmlns:a16="http://schemas.microsoft.com/office/drawing/2014/main" val="748633211"/>
                    </a:ext>
                  </a:extLst>
                </a:gridCol>
              </a:tblGrid>
              <a:tr h="370840">
                <a:tc>
                  <a:txBody>
                    <a:bodyPr/>
                    <a:lstStyle/>
                    <a:p>
                      <a:r>
                        <a:rPr lang="en-US" dirty="0"/>
                        <a:t>Race/ethnicity</a:t>
                      </a:r>
                    </a:p>
                  </a:txBody>
                  <a:tcPr/>
                </a:tc>
                <a:tc>
                  <a:txBody>
                    <a:bodyPr/>
                    <a:lstStyle/>
                    <a:p>
                      <a:r>
                        <a:rPr lang="en-US" dirty="0"/>
                        <a:t>IL </a:t>
                      </a:r>
                    </a:p>
                  </a:txBody>
                  <a:tcPr/>
                </a:tc>
                <a:tc>
                  <a:txBody>
                    <a:bodyPr/>
                    <a:lstStyle/>
                    <a:p>
                      <a:r>
                        <a:rPr lang="en-US" dirty="0"/>
                        <a:t>US</a:t>
                      </a:r>
                    </a:p>
                  </a:txBody>
                  <a:tcPr/>
                </a:tc>
                <a:extLst>
                  <a:ext uri="{0D108BD9-81ED-4DB2-BD59-A6C34878D82A}">
                    <a16:rowId xmlns:a16="http://schemas.microsoft.com/office/drawing/2014/main" val="722630001"/>
                  </a:ext>
                </a:extLst>
              </a:tr>
              <a:tr h="370840">
                <a:tc>
                  <a:txBody>
                    <a:bodyPr/>
                    <a:lstStyle/>
                    <a:p>
                      <a:r>
                        <a:rPr lang="en-US" dirty="0"/>
                        <a:t>White</a:t>
                      </a:r>
                    </a:p>
                  </a:txBody>
                  <a:tcPr/>
                </a:tc>
                <a:tc>
                  <a:txBody>
                    <a:bodyPr/>
                    <a:lstStyle/>
                    <a:p>
                      <a:r>
                        <a:rPr lang="en-US" dirty="0"/>
                        <a:t>5.2%</a:t>
                      </a:r>
                    </a:p>
                  </a:txBody>
                  <a:tcPr/>
                </a:tc>
                <a:tc>
                  <a:txBody>
                    <a:bodyPr/>
                    <a:lstStyle/>
                    <a:p>
                      <a:r>
                        <a:rPr lang="en-US" dirty="0"/>
                        <a:t>4.9%</a:t>
                      </a:r>
                    </a:p>
                  </a:txBody>
                  <a:tcPr/>
                </a:tc>
                <a:extLst>
                  <a:ext uri="{0D108BD9-81ED-4DB2-BD59-A6C34878D82A}">
                    <a16:rowId xmlns:a16="http://schemas.microsoft.com/office/drawing/2014/main" val="216375974"/>
                  </a:ext>
                </a:extLst>
              </a:tr>
              <a:tr h="370840">
                <a:tc>
                  <a:txBody>
                    <a:bodyPr/>
                    <a:lstStyle/>
                    <a:p>
                      <a:r>
                        <a:rPr lang="en-US" dirty="0"/>
                        <a:t>Black</a:t>
                      </a:r>
                    </a:p>
                  </a:txBody>
                  <a:tcPr/>
                </a:tc>
                <a:tc>
                  <a:txBody>
                    <a:bodyPr/>
                    <a:lstStyle/>
                    <a:p>
                      <a:r>
                        <a:rPr lang="en-US" dirty="0"/>
                        <a:t>11.4%</a:t>
                      </a:r>
                    </a:p>
                  </a:txBody>
                  <a:tcPr/>
                </a:tc>
                <a:tc>
                  <a:txBody>
                    <a:bodyPr/>
                    <a:lstStyle/>
                    <a:p>
                      <a:r>
                        <a:rPr lang="en-US" dirty="0"/>
                        <a:t>8.5%</a:t>
                      </a:r>
                    </a:p>
                  </a:txBody>
                  <a:tcPr/>
                </a:tc>
                <a:extLst>
                  <a:ext uri="{0D108BD9-81ED-4DB2-BD59-A6C34878D82A}">
                    <a16:rowId xmlns:a16="http://schemas.microsoft.com/office/drawing/2014/main" val="112971098"/>
                  </a:ext>
                </a:extLst>
              </a:tr>
            </a:tbl>
          </a:graphicData>
        </a:graphic>
      </p:graphicFrame>
      <p:sp>
        <p:nvSpPr>
          <p:cNvPr id="5" name="TextBox 4">
            <a:extLst>
              <a:ext uri="{FF2B5EF4-FFF2-40B4-BE49-F238E27FC236}">
                <a16:creationId xmlns:a16="http://schemas.microsoft.com/office/drawing/2014/main" id="{C3B92990-AFAE-1E28-FB4F-D72043AFCAD8}"/>
              </a:ext>
            </a:extLst>
          </p:cNvPr>
          <p:cNvSpPr txBox="1"/>
          <p:nvPr/>
        </p:nvSpPr>
        <p:spPr>
          <a:xfrm>
            <a:off x="609600" y="5669280"/>
            <a:ext cx="9814560" cy="369332"/>
          </a:xfrm>
          <a:prstGeom prst="rect">
            <a:avLst/>
          </a:prstGeom>
          <a:noFill/>
        </p:spPr>
        <p:txBody>
          <a:bodyPr wrap="square" rtlCol="0">
            <a:spAutoFit/>
          </a:bodyPr>
          <a:lstStyle/>
          <a:p>
            <a:r>
              <a:rPr lang="en-US" b="1" dirty="0"/>
              <a:t>Data source</a:t>
            </a:r>
            <a:r>
              <a:rPr lang="en-US" dirty="0"/>
              <a:t>: CDC, Behavioral Risk Factor Surveillance System</a:t>
            </a:r>
          </a:p>
        </p:txBody>
      </p:sp>
    </p:spTree>
    <p:extLst>
      <p:ext uri="{BB962C8B-B14F-4D97-AF65-F5344CB8AC3E}">
        <p14:creationId xmlns:p14="http://schemas.microsoft.com/office/powerpoint/2010/main" val="34105494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Morbidity: Teen pregnancy</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a:xfrm>
            <a:off x="838200" y="1825625"/>
            <a:ext cx="8986520" cy="4351338"/>
          </a:xfrm>
        </p:spPr>
        <p:txBody>
          <a:bodyPr>
            <a:normAutofit/>
          </a:bodyPr>
          <a:lstStyle/>
          <a:p>
            <a:r>
              <a:rPr lang="en-US" dirty="0"/>
              <a:t>Teen birth rate for females (ages 15-29) in Illinois</a:t>
            </a:r>
          </a:p>
          <a:p>
            <a:pPr lvl="1"/>
            <a:r>
              <a:rPr lang="en-US" dirty="0"/>
              <a:t>Teen birth rate for IL: 13.6 per 1,000 teenage girls </a:t>
            </a:r>
          </a:p>
          <a:p>
            <a:pPr lvl="2"/>
            <a:r>
              <a:rPr lang="en-US" dirty="0"/>
              <a:t>30 per 1,000 for Non-Hispanic Black teenage girls</a:t>
            </a:r>
          </a:p>
          <a:p>
            <a:pPr lvl="2"/>
            <a:r>
              <a:rPr lang="en-US" dirty="0"/>
              <a:t>9.0 per 1,000 for Non-Hispanic White teenage girls</a:t>
            </a:r>
          </a:p>
          <a:p>
            <a:pPr lvl="2"/>
            <a:r>
              <a:rPr lang="en-US" dirty="0" smtClean="0"/>
              <a:t>1.9 </a:t>
            </a:r>
            <a:r>
              <a:rPr lang="en-US" dirty="0"/>
              <a:t>per 1,000 for Hispanic teenage girls</a:t>
            </a:r>
          </a:p>
          <a:p>
            <a:pPr marL="457200" lvl="1" indent="0">
              <a:buNone/>
            </a:pPr>
            <a:endParaRPr lang="en-US" dirty="0"/>
          </a:p>
          <a:p>
            <a:pPr lvl="1">
              <a:buFont typeface="Wingdings" panose="05000000000000000000" pitchFamily="2" charset="2"/>
              <a:buChar char="Ø"/>
            </a:pPr>
            <a:r>
              <a:rPr lang="en-US" dirty="0"/>
              <a:t>Highest rates of teenage births are among Non-Hispanic Blacks followed by Hispanics. Based on Illinois Data, the percent of live births among teenage girls have decreased for all race and ethnic groups. </a:t>
            </a:r>
          </a:p>
        </p:txBody>
      </p:sp>
      <p:sp>
        <p:nvSpPr>
          <p:cNvPr id="4" name="TextBox 3">
            <a:extLst>
              <a:ext uri="{FF2B5EF4-FFF2-40B4-BE49-F238E27FC236}">
                <a16:creationId xmlns:a16="http://schemas.microsoft.com/office/drawing/2014/main" id="{C3B92990-AFAE-1E28-FB4F-D72043AFCAD8}"/>
              </a:ext>
            </a:extLst>
          </p:cNvPr>
          <p:cNvSpPr txBox="1"/>
          <p:nvPr/>
        </p:nvSpPr>
        <p:spPr>
          <a:xfrm>
            <a:off x="917171" y="5486400"/>
            <a:ext cx="9814560" cy="369332"/>
          </a:xfrm>
          <a:prstGeom prst="rect">
            <a:avLst/>
          </a:prstGeom>
          <a:noFill/>
        </p:spPr>
        <p:txBody>
          <a:bodyPr wrap="square" rtlCol="0">
            <a:spAutoFit/>
          </a:bodyPr>
          <a:lstStyle/>
          <a:p>
            <a:r>
              <a:rPr lang="en-US" b="1" dirty="0"/>
              <a:t>Data source</a:t>
            </a:r>
            <a:r>
              <a:rPr lang="en-US" dirty="0"/>
              <a:t>: CDC, </a:t>
            </a:r>
            <a:r>
              <a:rPr lang="en-US" dirty="0" err="1"/>
              <a:t>Natality</a:t>
            </a:r>
            <a:r>
              <a:rPr lang="en-US" dirty="0"/>
              <a:t> Public-Use Data </a:t>
            </a:r>
          </a:p>
        </p:txBody>
      </p:sp>
    </p:spTree>
    <p:extLst>
      <p:ext uri="{BB962C8B-B14F-4D97-AF65-F5344CB8AC3E}">
        <p14:creationId xmlns:p14="http://schemas.microsoft.com/office/powerpoint/2010/main" val="1900222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Morbidity: Obesity</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a:xfrm>
            <a:off x="838200" y="1815465"/>
            <a:ext cx="8986520" cy="4351338"/>
          </a:xfrm>
        </p:spPr>
        <p:txBody>
          <a:bodyPr>
            <a:normAutofit/>
          </a:bodyPr>
          <a:lstStyle/>
          <a:p>
            <a:r>
              <a:rPr lang="en-US" dirty="0"/>
              <a:t>% of adults who have obesity by </a:t>
            </a:r>
            <a:r>
              <a:rPr lang="en-US" dirty="0">
                <a:solidFill>
                  <a:srgbClr val="424242"/>
                </a:solidFill>
                <a:latin typeface="Graphik Web"/>
              </a:rPr>
              <a:t>racial/ethnic group</a:t>
            </a:r>
          </a:p>
          <a:p>
            <a:r>
              <a:rPr lang="en-US" dirty="0"/>
              <a:t>Higher proportion of Black individuals have obesity compared to all other racial/ethnic group</a:t>
            </a:r>
          </a:p>
          <a:p>
            <a:endParaRPr lang="en-US" dirty="0"/>
          </a:p>
          <a:p>
            <a:pPr>
              <a:buFont typeface="Wingdings" panose="05000000000000000000" pitchFamily="2" charset="2"/>
              <a:buChar char="Ø"/>
            </a:pPr>
            <a:endParaRPr lang="en-US" dirty="0"/>
          </a:p>
        </p:txBody>
      </p:sp>
      <p:graphicFrame>
        <p:nvGraphicFramePr>
          <p:cNvPr id="4" name="Table 4">
            <a:extLst>
              <a:ext uri="{FF2B5EF4-FFF2-40B4-BE49-F238E27FC236}">
                <a16:creationId xmlns:a16="http://schemas.microsoft.com/office/drawing/2014/main" id="{C88437F8-99F7-A8C8-4C86-8CF31507EAFB}"/>
              </a:ext>
            </a:extLst>
          </p:cNvPr>
          <p:cNvGraphicFramePr>
            <a:graphicFrameLocks noGrp="1"/>
          </p:cNvGraphicFramePr>
          <p:nvPr/>
        </p:nvGraphicFramePr>
        <p:xfrm>
          <a:off x="1176020" y="3329028"/>
          <a:ext cx="8127999" cy="1849120"/>
        </p:xfrm>
        <a:graphic>
          <a:graphicData uri="http://schemas.openxmlformats.org/drawingml/2006/table">
            <a:tbl>
              <a:tblPr firstRow="1" bandRow="1">
                <a:tableStyleId>{7E9639D4-E3E2-4D34-9284-5A2195B3D0D7}</a:tableStyleId>
              </a:tblPr>
              <a:tblGrid>
                <a:gridCol w="2709333">
                  <a:extLst>
                    <a:ext uri="{9D8B030D-6E8A-4147-A177-3AD203B41FA5}">
                      <a16:colId xmlns:a16="http://schemas.microsoft.com/office/drawing/2014/main" val="1399839568"/>
                    </a:ext>
                  </a:extLst>
                </a:gridCol>
                <a:gridCol w="2709333">
                  <a:extLst>
                    <a:ext uri="{9D8B030D-6E8A-4147-A177-3AD203B41FA5}">
                      <a16:colId xmlns:a16="http://schemas.microsoft.com/office/drawing/2014/main" val="3762963643"/>
                    </a:ext>
                  </a:extLst>
                </a:gridCol>
                <a:gridCol w="2709333">
                  <a:extLst>
                    <a:ext uri="{9D8B030D-6E8A-4147-A177-3AD203B41FA5}">
                      <a16:colId xmlns:a16="http://schemas.microsoft.com/office/drawing/2014/main" val="748633211"/>
                    </a:ext>
                  </a:extLst>
                </a:gridCol>
              </a:tblGrid>
              <a:tr h="370840">
                <a:tc>
                  <a:txBody>
                    <a:bodyPr/>
                    <a:lstStyle/>
                    <a:p>
                      <a:r>
                        <a:rPr lang="en-US" dirty="0"/>
                        <a:t>Race/ethnicity</a:t>
                      </a:r>
                    </a:p>
                  </a:txBody>
                  <a:tcPr/>
                </a:tc>
                <a:tc>
                  <a:txBody>
                    <a:bodyPr/>
                    <a:lstStyle/>
                    <a:p>
                      <a:r>
                        <a:rPr lang="en-US" dirty="0"/>
                        <a:t>% of adults in IL</a:t>
                      </a:r>
                    </a:p>
                  </a:txBody>
                  <a:tcPr/>
                </a:tc>
                <a:tc>
                  <a:txBody>
                    <a:bodyPr/>
                    <a:lstStyle/>
                    <a:p>
                      <a:r>
                        <a:rPr lang="en-US" dirty="0"/>
                        <a:t>% of adults in US</a:t>
                      </a:r>
                    </a:p>
                  </a:txBody>
                  <a:tcPr/>
                </a:tc>
                <a:extLst>
                  <a:ext uri="{0D108BD9-81ED-4DB2-BD59-A6C34878D82A}">
                    <a16:rowId xmlns:a16="http://schemas.microsoft.com/office/drawing/2014/main" val="722630001"/>
                  </a:ext>
                </a:extLst>
              </a:tr>
              <a:tr h="370840">
                <a:tc>
                  <a:txBody>
                    <a:bodyPr/>
                    <a:lstStyle/>
                    <a:p>
                      <a:r>
                        <a:rPr lang="en-US" dirty="0"/>
                        <a:t>White</a:t>
                      </a:r>
                    </a:p>
                  </a:txBody>
                  <a:tcPr/>
                </a:tc>
                <a:tc>
                  <a:txBody>
                    <a:bodyPr/>
                    <a:lstStyle/>
                    <a:p>
                      <a:r>
                        <a:rPr lang="en-US" dirty="0"/>
                        <a:t>31.6%</a:t>
                      </a:r>
                    </a:p>
                  </a:txBody>
                  <a:tcPr/>
                </a:tc>
                <a:tc>
                  <a:txBody>
                    <a:bodyPr/>
                    <a:lstStyle/>
                    <a:p>
                      <a:r>
                        <a:rPr lang="en-US" dirty="0"/>
                        <a:t>30.7%</a:t>
                      </a:r>
                    </a:p>
                  </a:txBody>
                  <a:tcPr/>
                </a:tc>
                <a:extLst>
                  <a:ext uri="{0D108BD9-81ED-4DB2-BD59-A6C34878D82A}">
                    <a16:rowId xmlns:a16="http://schemas.microsoft.com/office/drawing/2014/main" val="216375974"/>
                  </a:ext>
                </a:extLst>
              </a:tr>
              <a:tr h="370840">
                <a:tc>
                  <a:txBody>
                    <a:bodyPr/>
                    <a:lstStyle/>
                    <a:p>
                      <a:r>
                        <a:rPr lang="en-US" dirty="0"/>
                        <a:t>Black</a:t>
                      </a:r>
                    </a:p>
                  </a:txBody>
                  <a:tcPr/>
                </a:tc>
                <a:tc>
                  <a:txBody>
                    <a:bodyPr/>
                    <a:lstStyle/>
                    <a:p>
                      <a:r>
                        <a:rPr lang="en-US" dirty="0"/>
                        <a:t>39.8%</a:t>
                      </a:r>
                    </a:p>
                  </a:txBody>
                  <a:tcPr/>
                </a:tc>
                <a:tc>
                  <a:txBody>
                    <a:bodyPr/>
                    <a:lstStyle/>
                    <a:p>
                      <a:r>
                        <a:rPr lang="en-US" dirty="0"/>
                        <a:t>41.6%</a:t>
                      </a:r>
                    </a:p>
                  </a:txBody>
                  <a:tcPr/>
                </a:tc>
                <a:extLst>
                  <a:ext uri="{0D108BD9-81ED-4DB2-BD59-A6C34878D82A}">
                    <a16:rowId xmlns:a16="http://schemas.microsoft.com/office/drawing/2014/main" val="112971098"/>
                  </a:ext>
                </a:extLst>
              </a:tr>
              <a:tr h="362374">
                <a:tc>
                  <a:txBody>
                    <a:bodyPr/>
                    <a:lstStyle/>
                    <a:p>
                      <a:r>
                        <a:rPr lang="en-US" dirty="0"/>
                        <a:t>Hispanic</a:t>
                      </a:r>
                    </a:p>
                  </a:txBody>
                  <a:tcPr/>
                </a:tc>
                <a:tc>
                  <a:txBody>
                    <a:bodyPr/>
                    <a:lstStyle/>
                    <a:p>
                      <a:r>
                        <a:rPr lang="en-US" dirty="0"/>
                        <a:t>35.9%</a:t>
                      </a:r>
                    </a:p>
                  </a:txBody>
                  <a:tcPr/>
                </a:tc>
                <a:tc>
                  <a:txBody>
                    <a:bodyPr/>
                    <a:lstStyle/>
                    <a:p>
                      <a:r>
                        <a:rPr lang="en-US" dirty="0"/>
                        <a:t>36.6%</a:t>
                      </a:r>
                    </a:p>
                  </a:txBody>
                  <a:tcPr/>
                </a:tc>
                <a:extLst>
                  <a:ext uri="{0D108BD9-81ED-4DB2-BD59-A6C34878D82A}">
                    <a16:rowId xmlns:a16="http://schemas.microsoft.com/office/drawing/2014/main" val="433133296"/>
                  </a:ext>
                </a:extLst>
              </a:tr>
              <a:tr h="370840">
                <a:tc>
                  <a:txBody>
                    <a:bodyPr/>
                    <a:lstStyle/>
                    <a:p>
                      <a:r>
                        <a:rPr lang="en-US" dirty="0"/>
                        <a:t>Asian/Pacific Islander</a:t>
                      </a:r>
                    </a:p>
                  </a:txBody>
                  <a:tcPr/>
                </a:tc>
                <a:tc>
                  <a:txBody>
                    <a:bodyPr/>
                    <a:lstStyle/>
                    <a:p>
                      <a:r>
                        <a:rPr lang="en-US" dirty="0"/>
                        <a:t>14.0%</a:t>
                      </a:r>
                    </a:p>
                  </a:txBody>
                  <a:tcPr/>
                </a:tc>
                <a:tc>
                  <a:txBody>
                    <a:bodyPr/>
                    <a:lstStyle/>
                    <a:p>
                      <a:r>
                        <a:rPr lang="en-US" dirty="0"/>
                        <a:t>11.8%</a:t>
                      </a:r>
                    </a:p>
                  </a:txBody>
                  <a:tcPr/>
                </a:tc>
                <a:extLst>
                  <a:ext uri="{0D108BD9-81ED-4DB2-BD59-A6C34878D82A}">
                    <a16:rowId xmlns:a16="http://schemas.microsoft.com/office/drawing/2014/main" val="4288507593"/>
                  </a:ext>
                </a:extLst>
              </a:tr>
            </a:tbl>
          </a:graphicData>
        </a:graphic>
      </p:graphicFrame>
      <p:sp>
        <p:nvSpPr>
          <p:cNvPr id="5" name="TextBox 4">
            <a:extLst>
              <a:ext uri="{FF2B5EF4-FFF2-40B4-BE49-F238E27FC236}">
                <a16:creationId xmlns:a16="http://schemas.microsoft.com/office/drawing/2014/main" id="{A8780897-BF37-AFC8-BFE9-B9FF1F0767BB}"/>
              </a:ext>
            </a:extLst>
          </p:cNvPr>
          <p:cNvSpPr txBox="1"/>
          <p:nvPr/>
        </p:nvSpPr>
        <p:spPr>
          <a:xfrm>
            <a:off x="1154084" y="5487809"/>
            <a:ext cx="6824980" cy="369332"/>
          </a:xfrm>
          <a:prstGeom prst="rect">
            <a:avLst/>
          </a:prstGeom>
          <a:noFill/>
        </p:spPr>
        <p:txBody>
          <a:bodyPr wrap="square" rtlCol="0">
            <a:spAutoFit/>
          </a:bodyPr>
          <a:lstStyle/>
          <a:p>
            <a:r>
              <a:rPr lang="en-US" b="1" dirty="0"/>
              <a:t>Data source</a:t>
            </a:r>
            <a:r>
              <a:rPr lang="en-US" dirty="0"/>
              <a:t>: CDC Behavioral Risk Factor Surveillance System, 2020</a:t>
            </a:r>
          </a:p>
        </p:txBody>
      </p:sp>
    </p:spTree>
    <p:extLst>
      <p:ext uri="{BB962C8B-B14F-4D97-AF65-F5344CB8AC3E}">
        <p14:creationId xmlns:p14="http://schemas.microsoft.com/office/powerpoint/2010/main" val="9701366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Morbidity: Diabetes</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a:xfrm>
            <a:off x="838200" y="1815465"/>
            <a:ext cx="8986520" cy="4351338"/>
          </a:xfrm>
        </p:spPr>
        <p:txBody>
          <a:bodyPr>
            <a:normAutofit/>
          </a:bodyPr>
          <a:lstStyle/>
          <a:p>
            <a:r>
              <a:rPr lang="en-US" dirty="0"/>
              <a:t>% of adults who have diabetes by racial/ethnic group</a:t>
            </a:r>
          </a:p>
          <a:p>
            <a:r>
              <a:rPr lang="en-US" dirty="0"/>
              <a:t>Higher proportion of Black individuals have diabetes compared to other racial/ethnic group</a:t>
            </a:r>
          </a:p>
        </p:txBody>
      </p:sp>
      <p:graphicFrame>
        <p:nvGraphicFramePr>
          <p:cNvPr id="4" name="Table 4">
            <a:extLst>
              <a:ext uri="{FF2B5EF4-FFF2-40B4-BE49-F238E27FC236}">
                <a16:creationId xmlns:a16="http://schemas.microsoft.com/office/drawing/2014/main" id="{C88437F8-99F7-A8C8-4C86-8CF31507EAFB}"/>
              </a:ext>
            </a:extLst>
          </p:cNvPr>
          <p:cNvGraphicFramePr>
            <a:graphicFrameLocks noGrp="1"/>
          </p:cNvGraphicFramePr>
          <p:nvPr/>
        </p:nvGraphicFramePr>
        <p:xfrm>
          <a:off x="1267460" y="3251994"/>
          <a:ext cx="8127999" cy="1478280"/>
        </p:xfrm>
        <a:graphic>
          <a:graphicData uri="http://schemas.openxmlformats.org/drawingml/2006/table">
            <a:tbl>
              <a:tblPr firstRow="1" bandRow="1">
                <a:tableStyleId>{7E9639D4-E3E2-4D34-9284-5A2195B3D0D7}</a:tableStyleId>
              </a:tblPr>
              <a:tblGrid>
                <a:gridCol w="2709333">
                  <a:extLst>
                    <a:ext uri="{9D8B030D-6E8A-4147-A177-3AD203B41FA5}">
                      <a16:colId xmlns:a16="http://schemas.microsoft.com/office/drawing/2014/main" val="1399839568"/>
                    </a:ext>
                  </a:extLst>
                </a:gridCol>
                <a:gridCol w="2709333">
                  <a:extLst>
                    <a:ext uri="{9D8B030D-6E8A-4147-A177-3AD203B41FA5}">
                      <a16:colId xmlns:a16="http://schemas.microsoft.com/office/drawing/2014/main" val="3762963643"/>
                    </a:ext>
                  </a:extLst>
                </a:gridCol>
                <a:gridCol w="2709333">
                  <a:extLst>
                    <a:ext uri="{9D8B030D-6E8A-4147-A177-3AD203B41FA5}">
                      <a16:colId xmlns:a16="http://schemas.microsoft.com/office/drawing/2014/main" val="748633211"/>
                    </a:ext>
                  </a:extLst>
                </a:gridCol>
              </a:tblGrid>
              <a:tr h="370840">
                <a:tc>
                  <a:txBody>
                    <a:bodyPr/>
                    <a:lstStyle/>
                    <a:p>
                      <a:r>
                        <a:rPr lang="en-US" dirty="0"/>
                        <a:t>Race/ethnicity</a:t>
                      </a:r>
                    </a:p>
                  </a:txBody>
                  <a:tcPr/>
                </a:tc>
                <a:tc>
                  <a:txBody>
                    <a:bodyPr/>
                    <a:lstStyle/>
                    <a:p>
                      <a:r>
                        <a:rPr lang="en-US" dirty="0"/>
                        <a:t>% of adults in IL</a:t>
                      </a:r>
                    </a:p>
                  </a:txBody>
                  <a:tcPr/>
                </a:tc>
                <a:tc>
                  <a:txBody>
                    <a:bodyPr/>
                    <a:lstStyle/>
                    <a:p>
                      <a:r>
                        <a:rPr lang="en-US" dirty="0"/>
                        <a:t>% of adults in US</a:t>
                      </a:r>
                    </a:p>
                  </a:txBody>
                  <a:tcPr/>
                </a:tc>
                <a:extLst>
                  <a:ext uri="{0D108BD9-81ED-4DB2-BD59-A6C34878D82A}">
                    <a16:rowId xmlns:a16="http://schemas.microsoft.com/office/drawing/2014/main" val="722630001"/>
                  </a:ext>
                </a:extLst>
              </a:tr>
              <a:tr h="370840">
                <a:tc>
                  <a:txBody>
                    <a:bodyPr/>
                    <a:lstStyle/>
                    <a:p>
                      <a:r>
                        <a:rPr lang="en-US" dirty="0"/>
                        <a:t>White</a:t>
                      </a:r>
                    </a:p>
                  </a:txBody>
                  <a:tcPr/>
                </a:tc>
                <a:tc>
                  <a:txBody>
                    <a:bodyPr/>
                    <a:lstStyle/>
                    <a:p>
                      <a:r>
                        <a:rPr lang="en-US" dirty="0"/>
                        <a:t>10.4%</a:t>
                      </a:r>
                    </a:p>
                  </a:txBody>
                  <a:tcPr/>
                </a:tc>
                <a:tc>
                  <a:txBody>
                    <a:bodyPr/>
                    <a:lstStyle/>
                    <a:p>
                      <a:r>
                        <a:rPr lang="en-US" dirty="0"/>
                        <a:t>10.5%</a:t>
                      </a:r>
                    </a:p>
                  </a:txBody>
                  <a:tcPr/>
                </a:tc>
                <a:extLst>
                  <a:ext uri="{0D108BD9-81ED-4DB2-BD59-A6C34878D82A}">
                    <a16:rowId xmlns:a16="http://schemas.microsoft.com/office/drawing/2014/main" val="216375974"/>
                  </a:ext>
                </a:extLst>
              </a:tr>
              <a:tr h="370840">
                <a:tc>
                  <a:txBody>
                    <a:bodyPr/>
                    <a:lstStyle/>
                    <a:p>
                      <a:r>
                        <a:rPr lang="en-US" dirty="0"/>
                        <a:t>Black</a:t>
                      </a:r>
                    </a:p>
                  </a:txBody>
                  <a:tcPr/>
                </a:tc>
                <a:tc>
                  <a:txBody>
                    <a:bodyPr/>
                    <a:lstStyle/>
                    <a:p>
                      <a:r>
                        <a:rPr lang="en-US" dirty="0"/>
                        <a:t>16.6%</a:t>
                      </a:r>
                    </a:p>
                  </a:txBody>
                  <a:tcPr/>
                </a:tc>
                <a:tc>
                  <a:txBody>
                    <a:bodyPr/>
                    <a:lstStyle/>
                    <a:p>
                      <a:r>
                        <a:rPr lang="en-US" dirty="0"/>
                        <a:t>15.5%</a:t>
                      </a:r>
                    </a:p>
                  </a:txBody>
                  <a:tcPr/>
                </a:tc>
                <a:extLst>
                  <a:ext uri="{0D108BD9-81ED-4DB2-BD59-A6C34878D82A}">
                    <a16:rowId xmlns:a16="http://schemas.microsoft.com/office/drawing/2014/main" val="112971098"/>
                  </a:ext>
                </a:extLst>
              </a:tr>
              <a:tr h="362374">
                <a:tc>
                  <a:txBody>
                    <a:bodyPr/>
                    <a:lstStyle/>
                    <a:p>
                      <a:r>
                        <a:rPr lang="en-US" dirty="0"/>
                        <a:t>Hispanic</a:t>
                      </a:r>
                    </a:p>
                  </a:txBody>
                  <a:tcPr/>
                </a:tc>
                <a:tc>
                  <a:txBody>
                    <a:bodyPr/>
                    <a:lstStyle/>
                    <a:p>
                      <a:r>
                        <a:rPr lang="en-US" dirty="0"/>
                        <a:t>8.5%</a:t>
                      </a:r>
                    </a:p>
                  </a:txBody>
                  <a:tcPr/>
                </a:tc>
                <a:tc>
                  <a:txBody>
                    <a:bodyPr/>
                    <a:lstStyle/>
                    <a:p>
                      <a:r>
                        <a:rPr lang="en-US" dirty="0"/>
                        <a:t>11.6%</a:t>
                      </a:r>
                    </a:p>
                  </a:txBody>
                  <a:tcPr/>
                </a:tc>
                <a:extLst>
                  <a:ext uri="{0D108BD9-81ED-4DB2-BD59-A6C34878D82A}">
                    <a16:rowId xmlns:a16="http://schemas.microsoft.com/office/drawing/2014/main" val="433133296"/>
                  </a:ext>
                </a:extLst>
              </a:tr>
            </a:tbl>
          </a:graphicData>
        </a:graphic>
      </p:graphicFrame>
      <p:sp>
        <p:nvSpPr>
          <p:cNvPr id="5" name="TextBox 4">
            <a:extLst>
              <a:ext uri="{FF2B5EF4-FFF2-40B4-BE49-F238E27FC236}">
                <a16:creationId xmlns:a16="http://schemas.microsoft.com/office/drawing/2014/main" id="{A8780897-BF37-AFC8-BFE9-B9FF1F0767BB}"/>
              </a:ext>
            </a:extLst>
          </p:cNvPr>
          <p:cNvSpPr txBox="1"/>
          <p:nvPr/>
        </p:nvSpPr>
        <p:spPr>
          <a:xfrm>
            <a:off x="1267460" y="5393112"/>
            <a:ext cx="6824980" cy="369332"/>
          </a:xfrm>
          <a:prstGeom prst="rect">
            <a:avLst/>
          </a:prstGeom>
          <a:noFill/>
        </p:spPr>
        <p:txBody>
          <a:bodyPr wrap="square" rtlCol="0">
            <a:spAutoFit/>
          </a:bodyPr>
          <a:lstStyle/>
          <a:p>
            <a:r>
              <a:rPr lang="en-US" b="1" dirty="0"/>
              <a:t>Data source</a:t>
            </a:r>
            <a:r>
              <a:rPr lang="en-US" dirty="0"/>
              <a:t>: CDC Behavioral Risk Factor Surveillance System, 2020</a:t>
            </a:r>
          </a:p>
        </p:txBody>
      </p:sp>
    </p:spTree>
    <p:extLst>
      <p:ext uri="{BB962C8B-B14F-4D97-AF65-F5344CB8AC3E}">
        <p14:creationId xmlns:p14="http://schemas.microsoft.com/office/powerpoint/2010/main" val="15391603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Morbidity: Hypertension</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a:xfrm>
            <a:off x="838200" y="1815465"/>
            <a:ext cx="8986520" cy="4351338"/>
          </a:xfrm>
        </p:spPr>
        <p:txBody>
          <a:bodyPr>
            <a:normAutofit/>
          </a:bodyPr>
          <a:lstStyle/>
          <a:p>
            <a:r>
              <a:rPr lang="en-US" dirty="0"/>
              <a:t>% of adults who have hypertension by race/ethnicity</a:t>
            </a:r>
          </a:p>
          <a:p>
            <a:r>
              <a:rPr lang="en-US" dirty="0"/>
              <a:t>Higher proportion of black individuals have hypertension compared to all other racial/ethnic group</a:t>
            </a:r>
          </a:p>
          <a:p>
            <a:pPr marL="0" indent="0">
              <a:buNone/>
            </a:pPr>
            <a:endParaRPr lang="en-US" dirty="0"/>
          </a:p>
          <a:p>
            <a:pPr>
              <a:buFont typeface="Wingdings" panose="05000000000000000000" pitchFamily="2" charset="2"/>
              <a:buChar char="Ø"/>
            </a:pPr>
            <a:endParaRPr lang="en-US" dirty="0"/>
          </a:p>
        </p:txBody>
      </p:sp>
      <p:graphicFrame>
        <p:nvGraphicFramePr>
          <p:cNvPr id="4" name="Table 4">
            <a:extLst>
              <a:ext uri="{FF2B5EF4-FFF2-40B4-BE49-F238E27FC236}">
                <a16:creationId xmlns:a16="http://schemas.microsoft.com/office/drawing/2014/main" id="{C88437F8-99F7-A8C8-4C86-8CF31507EAFB}"/>
              </a:ext>
            </a:extLst>
          </p:cNvPr>
          <p:cNvGraphicFramePr>
            <a:graphicFrameLocks noGrp="1"/>
          </p:cNvGraphicFramePr>
          <p:nvPr/>
        </p:nvGraphicFramePr>
        <p:xfrm>
          <a:off x="1001453" y="3467379"/>
          <a:ext cx="8127999" cy="1838960"/>
        </p:xfrm>
        <a:graphic>
          <a:graphicData uri="http://schemas.openxmlformats.org/drawingml/2006/table">
            <a:tbl>
              <a:tblPr firstRow="1" bandRow="1">
                <a:tableStyleId>{7E9639D4-E3E2-4D34-9284-5A2195B3D0D7}</a:tableStyleId>
              </a:tblPr>
              <a:tblGrid>
                <a:gridCol w="2709333">
                  <a:extLst>
                    <a:ext uri="{9D8B030D-6E8A-4147-A177-3AD203B41FA5}">
                      <a16:colId xmlns:a16="http://schemas.microsoft.com/office/drawing/2014/main" val="1399839568"/>
                    </a:ext>
                  </a:extLst>
                </a:gridCol>
                <a:gridCol w="2709333">
                  <a:extLst>
                    <a:ext uri="{9D8B030D-6E8A-4147-A177-3AD203B41FA5}">
                      <a16:colId xmlns:a16="http://schemas.microsoft.com/office/drawing/2014/main" val="3762963643"/>
                    </a:ext>
                  </a:extLst>
                </a:gridCol>
                <a:gridCol w="2709333">
                  <a:extLst>
                    <a:ext uri="{9D8B030D-6E8A-4147-A177-3AD203B41FA5}">
                      <a16:colId xmlns:a16="http://schemas.microsoft.com/office/drawing/2014/main" val="748633211"/>
                    </a:ext>
                  </a:extLst>
                </a:gridCol>
              </a:tblGrid>
              <a:tr h="0">
                <a:tc>
                  <a:txBody>
                    <a:bodyPr/>
                    <a:lstStyle/>
                    <a:p>
                      <a:r>
                        <a:rPr lang="en-US" dirty="0"/>
                        <a:t>Race/ethnicity</a:t>
                      </a:r>
                    </a:p>
                  </a:txBody>
                  <a:tcPr/>
                </a:tc>
                <a:tc>
                  <a:txBody>
                    <a:bodyPr/>
                    <a:lstStyle/>
                    <a:p>
                      <a:r>
                        <a:rPr lang="en-US" dirty="0"/>
                        <a:t>% of adults in IL</a:t>
                      </a:r>
                    </a:p>
                  </a:txBody>
                  <a:tcPr/>
                </a:tc>
                <a:tc>
                  <a:txBody>
                    <a:bodyPr/>
                    <a:lstStyle/>
                    <a:p>
                      <a:r>
                        <a:rPr lang="en-US" dirty="0"/>
                        <a:t>% of adults in US</a:t>
                      </a:r>
                    </a:p>
                  </a:txBody>
                  <a:tcPr/>
                </a:tc>
                <a:extLst>
                  <a:ext uri="{0D108BD9-81ED-4DB2-BD59-A6C34878D82A}">
                    <a16:rowId xmlns:a16="http://schemas.microsoft.com/office/drawing/2014/main" val="722630001"/>
                  </a:ext>
                </a:extLst>
              </a:tr>
              <a:tr h="370840">
                <a:tc>
                  <a:txBody>
                    <a:bodyPr/>
                    <a:lstStyle/>
                    <a:p>
                      <a:r>
                        <a:rPr lang="en-US" dirty="0"/>
                        <a:t>White</a:t>
                      </a:r>
                    </a:p>
                  </a:txBody>
                  <a:tcPr/>
                </a:tc>
                <a:tc>
                  <a:txBody>
                    <a:bodyPr/>
                    <a:lstStyle/>
                    <a:p>
                      <a:r>
                        <a:rPr lang="en-US" dirty="0"/>
                        <a:t>34.6%</a:t>
                      </a:r>
                    </a:p>
                  </a:txBody>
                  <a:tcPr/>
                </a:tc>
                <a:tc>
                  <a:txBody>
                    <a:bodyPr/>
                    <a:lstStyle/>
                    <a:p>
                      <a:r>
                        <a:rPr lang="en-US" dirty="0"/>
                        <a:t>34.5%</a:t>
                      </a:r>
                    </a:p>
                  </a:txBody>
                  <a:tcPr/>
                </a:tc>
                <a:extLst>
                  <a:ext uri="{0D108BD9-81ED-4DB2-BD59-A6C34878D82A}">
                    <a16:rowId xmlns:a16="http://schemas.microsoft.com/office/drawing/2014/main" val="216375974"/>
                  </a:ext>
                </a:extLst>
              </a:tr>
              <a:tr h="370840">
                <a:tc>
                  <a:txBody>
                    <a:bodyPr/>
                    <a:lstStyle/>
                    <a:p>
                      <a:r>
                        <a:rPr lang="en-US" dirty="0"/>
                        <a:t>Black</a:t>
                      </a:r>
                    </a:p>
                  </a:txBody>
                  <a:tcPr/>
                </a:tc>
                <a:tc>
                  <a:txBody>
                    <a:bodyPr/>
                    <a:lstStyle/>
                    <a:p>
                      <a:r>
                        <a:rPr lang="en-US" dirty="0"/>
                        <a:t>38.4%</a:t>
                      </a:r>
                    </a:p>
                  </a:txBody>
                  <a:tcPr/>
                </a:tc>
                <a:tc>
                  <a:txBody>
                    <a:bodyPr/>
                    <a:lstStyle/>
                    <a:p>
                      <a:r>
                        <a:rPr lang="en-US" dirty="0"/>
                        <a:t>41.1%</a:t>
                      </a:r>
                    </a:p>
                  </a:txBody>
                  <a:tcPr/>
                </a:tc>
                <a:extLst>
                  <a:ext uri="{0D108BD9-81ED-4DB2-BD59-A6C34878D82A}">
                    <a16:rowId xmlns:a16="http://schemas.microsoft.com/office/drawing/2014/main" val="112971098"/>
                  </a:ext>
                </a:extLst>
              </a:tr>
              <a:tr h="362374">
                <a:tc>
                  <a:txBody>
                    <a:bodyPr/>
                    <a:lstStyle/>
                    <a:p>
                      <a:r>
                        <a:rPr lang="en-US" dirty="0"/>
                        <a:t>Hispanic</a:t>
                      </a:r>
                    </a:p>
                  </a:txBody>
                  <a:tcPr/>
                </a:tc>
                <a:tc>
                  <a:txBody>
                    <a:bodyPr/>
                    <a:lstStyle/>
                    <a:p>
                      <a:r>
                        <a:rPr lang="en-US" dirty="0"/>
                        <a:t>23.8%</a:t>
                      </a:r>
                    </a:p>
                  </a:txBody>
                  <a:tcPr/>
                </a:tc>
                <a:tc>
                  <a:txBody>
                    <a:bodyPr/>
                    <a:lstStyle/>
                    <a:p>
                      <a:r>
                        <a:rPr lang="en-US" dirty="0"/>
                        <a:t>23.3%</a:t>
                      </a:r>
                    </a:p>
                  </a:txBody>
                  <a:tcPr/>
                </a:tc>
                <a:extLst>
                  <a:ext uri="{0D108BD9-81ED-4DB2-BD59-A6C34878D82A}">
                    <a16:rowId xmlns:a16="http://schemas.microsoft.com/office/drawing/2014/main" val="433133296"/>
                  </a:ext>
                </a:extLst>
              </a:tr>
              <a:tr h="362374">
                <a:tc>
                  <a:txBody>
                    <a:bodyPr/>
                    <a:lstStyle/>
                    <a:p>
                      <a:r>
                        <a:rPr lang="en-US" dirty="0"/>
                        <a:t>Asian</a:t>
                      </a:r>
                    </a:p>
                  </a:txBody>
                  <a:tcPr/>
                </a:tc>
                <a:tc>
                  <a:txBody>
                    <a:bodyPr/>
                    <a:lstStyle/>
                    <a:p>
                      <a:r>
                        <a:rPr lang="en-US" dirty="0"/>
                        <a:t>16.2%</a:t>
                      </a:r>
                    </a:p>
                  </a:txBody>
                  <a:tcPr/>
                </a:tc>
                <a:tc>
                  <a:txBody>
                    <a:bodyPr/>
                    <a:lstStyle/>
                    <a:p>
                      <a:r>
                        <a:rPr lang="en-US" dirty="0"/>
                        <a:t>19.6%</a:t>
                      </a:r>
                    </a:p>
                  </a:txBody>
                  <a:tcPr/>
                </a:tc>
                <a:extLst>
                  <a:ext uri="{0D108BD9-81ED-4DB2-BD59-A6C34878D82A}">
                    <a16:rowId xmlns:a16="http://schemas.microsoft.com/office/drawing/2014/main" val="1732049999"/>
                  </a:ext>
                </a:extLst>
              </a:tr>
            </a:tbl>
          </a:graphicData>
        </a:graphic>
      </p:graphicFrame>
      <p:sp>
        <p:nvSpPr>
          <p:cNvPr id="5" name="TextBox 4">
            <a:extLst>
              <a:ext uri="{FF2B5EF4-FFF2-40B4-BE49-F238E27FC236}">
                <a16:creationId xmlns:a16="http://schemas.microsoft.com/office/drawing/2014/main" id="{A8780897-BF37-AFC8-BFE9-B9FF1F0767BB}"/>
              </a:ext>
            </a:extLst>
          </p:cNvPr>
          <p:cNvSpPr txBox="1"/>
          <p:nvPr/>
        </p:nvSpPr>
        <p:spPr>
          <a:xfrm>
            <a:off x="2225040" y="5679440"/>
            <a:ext cx="6824980" cy="369332"/>
          </a:xfrm>
          <a:prstGeom prst="rect">
            <a:avLst/>
          </a:prstGeom>
          <a:noFill/>
        </p:spPr>
        <p:txBody>
          <a:bodyPr wrap="square" rtlCol="0">
            <a:spAutoFit/>
          </a:bodyPr>
          <a:lstStyle/>
          <a:p>
            <a:r>
              <a:rPr lang="en-US" b="1" dirty="0"/>
              <a:t>Data source</a:t>
            </a:r>
            <a:r>
              <a:rPr lang="en-US" dirty="0"/>
              <a:t>: CDC Behavioral Risk Factor Surveillance System, 2020</a:t>
            </a:r>
          </a:p>
        </p:txBody>
      </p:sp>
    </p:spTree>
    <p:extLst>
      <p:ext uri="{BB962C8B-B14F-4D97-AF65-F5344CB8AC3E}">
        <p14:creationId xmlns:p14="http://schemas.microsoft.com/office/powerpoint/2010/main" val="14661592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cap="all" dirty="0">
                <a:solidFill>
                  <a:srgbClr val="002060"/>
                </a:solidFill>
                <a:latin typeface="Arial" panose="020B0604020202020204" pitchFamily="34" charset="0"/>
                <a:cs typeface="Arial" panose="020B0604020202020204" pitchFamily="34" charset="0"/>
              </a:rPr>
              <a:t>Social Determinants of Health</a:t>
            </a:r>
          </a:p>
        </p:txBody>
      </p:sp>
      <p:sp>
        <p:nvSpPr>
          <p:cNvPr id="4" name="TextBox 3"/>
          <p:cNvSpPr txBox="1"/>
          <p:nvPr/>
        </p:nvSpPr>
        <p:spPr>
          <a:xfrm>
            <a:off x="831850" y="4709786"/>
            <a:ext cx="8487514" cy="646331"/>
          </a:xfrm>
          <a:prstGeom prst="rect">
            <a:avLst/>
          </a:prstGeom>
          <a:noFill/>
        </p:spPr>
        <p:txBody>
          <a:bodyPr wrap="square" rtlCol="0">
            <a:spAutoFit/>
          </a:bodyPr>
          <a:lstStyle/>
          <a:p>
            <a:r>
              <a:rPr lang="en-US" i="1" dirty="0"/>
              <a:t>Social Determinants of </a:t>
            </a:r>
            <a:r>
              <a:rPr lang="en-US" i="1" dirty="0" smtClean="0"/>
              <a:t>Health (SDoH) </a:t>
            </a:r>
            <a:r>
              <a:rPr lang="en-US" i="1" dirty="0"/>
              <a:t>are conditions in which people are born, grow, live and work that can impact their health. </a:t>
            </a:r>
          </a:p>
        </p:txBody>
      </p:sp>
    </p:spTree>
    <p:extLst>
      <p:ext uri="{BB962C8B-B14F-4D97-AF65-F5344CB8AC3E}">
        <p14:creationId xmlns:p14="http://schemas.microsoft.com/office/powerpoint/2010/main" val="14402272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5C5EA-3112-5176-11D5-054BF8243CC2}"/>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Social Determinants of Health</a:t>
            </a:r>
          </a:p>
        </p:txBody>
      </p:sp>
      <p:sp>
        <p:nvSpPr>
          <p:cNvPr id="3" name="Content Placeholder 2">
            <a:extLst>
              <a:ext uri="{FF2B5EF4-FFF2-40B4-BE49-F238E27FC236}">
                <a16:creationId xmlns:a16="http://schemas.microsoft.com/office/drawing/2014/main" id="{D2C70C69-B9B3-7A79-A39D-D5814D459DAE}"/>
              </a:ext>
            </a:extLst>
          </p:cNvPr>
          <p:cNvSpPr>
            <a:spLocks noGrp="1"/>
          </p:cNvSpPr>
          <p:nvPr>
            <p:ph idx="1"/>
          </p:nvPr>
        </p:nvSpPr>
        <p:spPr>
          <a:xfrm>
            <a:off x="838200" y="1825625"/>
            <a:ext cx="10515600" cy="1030309"/>
          </a:xfrm>
        </p:spPr>
        <p:txBody>
          <a:bodyPr>
            <a:normAutofit/>
          </a:bodyPr>
          <a:lstStyle/>
          <a:p>
            <a:r>
              <a:rPr lang="en-US" dirty="0">
                <a:solidFill>
                  <a:srgbClr val="424242"/>
                </a:solidFill>
                <a:latin typeface="Graphik Web"/>
              </a:rPr>
              <a:t>Median household Income by race and ethnicity for IL and US, 2011-2015</a:t>
            </a:r>
          </a:p>
          <a:p>
            <a:endParaRPr lang="en-US" dirty="0">
              <a:solidFill>
                <a:srgbClr val="424242"/>
              </a:solidFill>
              <a:latin typeface="Graphik Web"/>
            </a:endParaRPr>
          </a:p>
          <a:p>
            <a:endParaRPr lang="en-US" dirty="0"/>
          </a:p>
        </p:txBody>
      </p:sp>
      <p:graphicFrame>
        <p:nvGraphicFramePr>
          <p:cNvPr id="4" name="Table 4">
            <a:extLst>
              <a:ext uri="{FF2B5EF4-FFF2-40B4-BE49-F238E27FC236}">
                <a16:creationId xmlns:a16="http://schemas.microsoft.com/office/drawing/2014/main" id="{C88437F8-99F7-A8C8-4C86-8CF31507EAFB}"/>
              </a:ext>
            </a:extLst>
          </p:cNvPr>
          <p:cNvGraphicFramePr>
            <a:graphicFrameLocks noGrp="1"/>
          </p:cNvGraphicFramePr>
          <p:nvPr/>
        </p:nvGraphicFramePr>
        <p:xfrm>
          <a:off x="1043940" y="3341728"/>
          <a:ext cx="8127999" cy="1478280"/>
        </p:xfrm>
        <a:graphic>
          <a:graphicData uri="http://schemas.openxmlformats.org/drawingml/2006/table">
            <a:tbl>
              <a:tblPr firstRow="1" bandRow="1">
                <a:tableStyleId>{7E9639D4-E3E2-4D34-9284-5A2195B3D0D7}</a:tableStyleId>
              </a:tblPr>
              <a:tblGrid>
                <a:gridCol w="2709333">
                  <a:extLst>
                    <a:ext uri="{9D8B030D-6E8A-4147-A177-3AD203B41FA5}">
                      <a16:colId xmlns:a16="http://schemas.microsoft.com/office/drawing/2014/main" val="1399839568"/>
                    </a:ext>
                  </a:extLst>
                </a:gridCol>
                <a:gridCol w="2709333">
                  <a:extLst>
                    <a:ext uri="{9D8B030D-6E8A-4147-A177-3AD203B41FA5}">
                      <a16:colId xmlns:a16="http://schemas.microsoft.com/office/drawing/2014/main" val="3762963643"/>
                    </a:ext>
                  </a:extLst>
                </a:gridCol>
                <a:gridCol w="2709333">
                  <a:extLst>
                    <a:ext uri="{9D8B030D-6E8A-4147-A177-3AD203B41FA5}">
                      <a16:colId xmlns:a16="http://schemas.microsoft.com/office/drawing/2014/main" val="748633211"/>
                    </a:ext>
                  </a:extLst>
                </a:gridCol>
              </a:tblGrid>
              <a:tr h="370840">
                <a:tc>
                  <a:txBody>
                    <a:bodyPr/>
                    <a:lstStyle/>
                    <a:p>
                      <a:r>
                        <a:rPr lang="en-US" dirty="0"/>
                        <a:t>Race/ethnicity</a:t>
                      </a:r>
                    </a:p>
                  </a:txBody>
                  <a:tcPr/>
                </a:tc>
                <a:tc>
                  <a:txBody>
                    <a:bodyPr/>
                    <a:lstStyle/>
                    <a:p>
                      <a:r>
                        <a:rPr lang="en-US" dirty="0"/>
                        <a:t>IL</a:t>
                      </a:r>
                    </a:p>
                  </a:txBody>
                  <a:tcPr/>
                </a:tc>
                <a:tc>
                  <a:txBody>
                    <a:bodyPr/>
                    <a:lstStyle/>
                    <a:p>
                      <a:r>
                        <a:rPr lang="en-US" dirty="0"/>
                        <a:t>US</a:t>
                      </a:r>
                    </a:p>
                  </a:txBody>
                  <a:tcPr/>
                </a:tc>
                <a:extLst>
                  <a:ext uri="{0D108BD9-81ED-4DB2-BD59-A6C34878D82A}">
                    <a16:rowId xmlns:a16="http://schemas.microsoft.com/office/drawing/2014/main" val="722630001"/>
                  </a:ext>
                </a:extLst>
              </a:tr>
              <a:tr h="370840">
                <a:tc>
                  <a:txBody>
                    <a:bodyPr/>
                    <a:lstStyle/>
                    <a:p>
                      <a:r>
                        <a:rPr lang="en-US" dirty="0"/>
                        <a:t>White</a:t>
                      </a:r>
                    </a:p>
                  </a:txBody>
                  <a:tcPr/>
                </a:tc>
                <a:tc>
                  <a:txBody>
                    <a:bodyPr/>
                    <a:lstStyle/>
                    <a:p>
                      <a:r>
                        <a:rPr lang="en-US" dirty="0"/>
                        <a:t>$62,517</a:t>
                      </a:r>
                    </a:p>
                  </a:txBody>
                  <a:tcPr/>
                </a:tc>
                <a:tc>
                  <a:txBody>
                    <a:bodyPr/>
                    <a:lstStyle/>
                    <a:p>
                      <a:r>
                        <a:rPr lang="en-US" dirty="0"/>
                        <a:t>$57,407</a:t>
                      </a:r>
                    </a:p>
                  </a:txBody>
                  <a:tcPr/>
                </a:tc>
                <a:extLst>
                  <a:ext uri="{0D108BD9-81ED-4DB2-BD59-A6C34878D82A}">
                    <a16:rowId xmlns:a16="http://schemas.microsoft.com/office/drawing/2014/main" val="216375974"/>
                  </a:ext>
                </a:extLst>
              </a:tr>
              <a:tr h="370840">
                <a:tc>
                  <a:txBody>
                    <a:bodyPr/>
                    <a:lstStyle/>
                    <a:p>
                      <a:r>
                        <a:rPr lang="en-US" dirty="0"/>
                        <a:t>Black</a:t>
                      </a:r>
                    </a:p>
                  </a:txBody>
                  <a:tcPr/>
                </a:tc>
                <a:tc>
                  <a:txBody>
                    <a:bodyPr/>
                    <a:lstStyle/>
                    <a:p>
                      <a:r>
                        <a:rPr lang="en-US" dirty="0"/>
                        <a:t>$33,730</a:t>
                      </a:r>
                    </a:p>
                  </a:txBody>
                  <a:tcPr/>
                </a:tc>
                <a:tc>
                  <a:txBody>
                    <a:bodyPr/>
                    <a:lstStyle/>
                    <a:p>
                      <a:r>
                        <a:rPr lang="en-US" dirty="0"/>
                        <a:t>$35,695</a:t>
                      </a:r>
                    </a:p>
                  </a:txBody>
                  <a:tcPr/>
                </a:tc>
                <a:extLst>
                  <a:ext uri="{0D108BD9-81ED-4DB2-BD59-A6C34878D82A}">
                    <a16:rowId xmlns:a16="http://schemas.microsoft.com/office/drawing/2014/main" val="112971098"/>
                  </a:ext>
                </a:extLst>
              </a:tr>
              <a:tr h="362374">
                <a:tc>
                  <a:txBody>
                    <a:bodyPr/>
                    <a:lstStyle/>
                    <a:p>
                      <a:r>
                        <a:rPr lang="en-US" dirty="0"/>
                        <a:t>Hispanic</a:t>
                      </a:r>
                    </a:p>
                  </a:txBody>
                  <a:tcPr/>
                </a:tc>
                <a:tc>
                  <a:txBody>
                    <a:bodyPr/>
                    <a:lstStyle/>
                    <a:p>
                      <a:r>
                        <a:rPr lang="en-US" dirty="0"/>
                        <a:t>$47,082</a:t>
                      </a:r>
                    </a:p>
                  </a:txBody>
                  <a:tcPr/>
                </a:tc>
                <a:tc>
                  <a:txBody>
                    <a:bodyPr/>
                    <a:lstStyle/>
                    <a:p>
                      <a:r>
                        <a:rPr lang="en-US" dirty="0"/>
                        <a:t>$42,651</a:t>
                      </a:r>
                    </a:p>
                  </a:txBody>
                  <a:tcPr/>
                </a:tc>
                <a:extLst>
                  <a:ext uri="{0D108BD9-81ED-4DB2-BD59-A6C34878D82A}">
                    <a16:rowId xmlns:a16="http://schemas.microsoft.com/office/drawing/2014/main" val="433133296"/>
                  </a:ext>
                </a:extLst>
              </a:tr>
            </a:tbl>
          </a:graphicData>
        </a:graphic>
      </p:graphicFrame>
      <p:sp>
        <p:nvSpPr>
          <p:cNvPr id="5" name="TextBox 4">
            <a:extLst>
              <a:ext uri="{FF2B5EF4-FFF2-40B4-BE49-F238E27FC236}">
                <a16:creationId xmlns:a16="http://schemas.microsoft.com/office/drawing/2014/main" id="{A8780897-BF37-AFC8-BFE9-B9FF1F0767BB}"/>
              </a:ext>
            </a:extLst>
          </p:cNvPr>
          <p:cNvSpPr txBox="1"/>
          <p:nvPr/>
        </p:nvSpPr>
        <p:spPr>
          <a:xfrm>
            <a:off x="1043940" y="5573431"/>
            <a:ext cx="8839095" cy="369332"/>
          </a:xfrm>
          <a:prstGeom prst="rect">
            <a:avLst/>
          </a:prstGeom>
          <a:noFill/>
        </p:spPr>
        <p:txBody>
          <a:bodyPr wrap="square" rtlCol="0">
            <a:spAutoFit/>
          </a:bodyPr>
          <a:lstStyle/>
          <a:p>
            <a:r>
              <a:rPr lang="en-US" b="1" dirty="0"/>
              <a:t>Data source</a:t>
            </a:r>
            <a:r>
              <a:rPr lang="en-US" dirty="0"/>
              <a:t>: U.S Census Bureau, 2011-2015 American Community Survey, 5-year estimates</a:t>
            </a:r>
          </a:p>
        </p:txBody>
      </p:sp>
    </p:spTree>
    <p:extLst>
      <p:ext uri="{BB962C8B-B14F-4D97-AF65-F5344CB8AC3E}">
        <p14:creationId xmlns:p14="http://schemas.microsoft.com/office/powerpoint/2010/main" val="18679943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5C5EA-3112-5176-11D5-054BF8243CC2}"/>
              </a:ext>
            </a:extLst>
          </p:cNvPr>
          <p:cNvSpPr>
            <a:spLocks noGrp="1"/>
          </p:cNvSpPr>
          <p:nvPr>
            <p:ph type="title"/>
          </p:nvPr>
        </p:nvSpPr>
        <p:spPr/>
        <p:txBody>
          <a:bodyPr/>
          <a:lstStyle/>
          <a:p>
            <a:r>
              <a:rPr lang="en-US" b="1" cap="all" dirty="0">
                <a:solidFill>
                  <a:srgbClr val="002060"/>
                </a:solidFill>
                <a:latin typeface="Arial" panose="020B0604020202020204" pitchFamily="34" charset="0"/>
                <a:cs typeface="Arial" panose="020B0604020202020204" pitchFamily="34" charset="0"/>
              </a:rPr>
              <a:t>Social Determinants of Health</a:t>
            </a:r>
            <a:endParaRPr lang="en-US" b="1" dirty="0"/>
          </a:p>
        </p:txBody>
      </p:sp>
      <p:sp>
        <p:nvSpPr>
          <p:cNvPr id="3" name="Content Placeholder 2">
            <a:extLst>
              <a:ext uri="{FF2B5EF4-FFF2-40B4-BE49-F238E27FC236}">
                <a16:creationId xmlns:a16="http://schemas.microsoft.com/office/drawing/2014/main" id="{D2C70C69-B9B3-7A79-A39D-D5814D459DAE}"/>
              </a:ext>
            </a:extLst>
          </p:cNvPr>
          <p:cNvSpPr>
            <a:spLocks noGrp="1"/>
          </p:cNvSpPr>
          <p:nvPr>
            <p:ph idx="1"/>
          </p:nvPr>
        </p:nvSpPr>
        <p:spPr>
          <a:xfrm>
            <a:off x="838200" y="1825625"/>
            <a:ext cx="10515600" cy="1080413"/>
          </a:xfrm>
        </p:spPr>
        <p:txBody>
          <a:bodyPr>
            <a:normAutofit/>
          </a:bodyPr>
          <a:lstStyle/>
          <a:p>
            <a:r>
              <a:rPr lang="en-US" u="sng" dirty="0">
                <a:solidFill>
                  <a:srgbClr val="424242"/>
                </a:solidFill>
                <a:latin typeface="Graphik Web"/>
              </a:rPr>
              <a:t>Homeownership</a:t>
            </a:r>
            <a:r>
              <a:rPr lang="en-US" dirty="0">
                <a:solidFill>
                  <a:srgbClr val="424242"/>
                </a:solidFill>
                <a:latin typeface="Graphik Web"/>
              </a:rPr>
              <a:t>: Percentage of adults who own homes in IL and the US by racial/ethnic group</a:t>
            </a:r>
          </a:p>
          <a:p>
            <a:endParaRPr lang="en-US" dirty="0"/>
          </a:p>
        </p:txBody>
      </p:sp>
      <p:graphicFrame>
        <p:nvGraphicFramePr>
          <p:cNvPr id="4" name="Table 4">
            <a:extLst>
              <a:ext uri="{FF2B5EF4-FFF2-40B4-BE49-F238E27FC236}">
                <a16:creationId xmlns:a16="http://schemas.microsoft.com/office/drawing/2014/main" id="{C88437F8-99F7-A8C8-4C86-8CF31507EAFB}"/>
              </a:ext>
            </a:extLst>
          </p:cNvPr>
          <p:cNvGraphicFramePr>
            <a:graphicFrameLocks noGrp="1"/>
          </p:cNvGraphicFramePr>
          <p:nvPr/>
        </p:nvGraphicFramePr>
        <p:xfrm>
          <a:off x="1332038" y="2778057"/>
          <a:ext cx="8127999" cy="1478280"/>
        </p:xfrm>
        <a:graphic>
          <a:graphicData uri="http://schemas.openxmlformats.org/drawingml/2006/table">
            <a:tbl>
              <a:tblPr firstRow="1" bandRow="1">
                <a:tableStyleId>{7E9639D4-E3E2-4D34-9284-5A2195B3D0D7}</a:tableStyleId>
              </a:tblPr>
              <a:tblGrid>
                <a:gridCol w="2709333">
                  <a:extLst>
                    <a:ext uri="{9D8B030D-6E8A-4147-A177-3AD203B41FA5}">
                      <a16:colId xmlns:a16="http://schemas.microsoft.com/office/drawing/2014/main" val="1399839568"/>
                    </a:ext>
                  </a:extLst>
                </a:gridCol>
                <a:gridCol w="2709333">
                  <a:extLst>
                    <a:ext uri="{9D8B030D-6E8A-4147-A177-3AD203B41FA5}">
                      <a16:colId xmlns:a16="http://schemas.microsoft.com/office/drawing/2014/main" val="3762963643"/>
                    </a:ext>
                  </a:extLst>
                </a:gridCol>
                <a:gridCol w="2709333">
                  <a:extLst>
                    <a:ext uri="{9D8B030D-6E8A-4147-A177-3AD203B41FA5}">
                      <a16:colId xmlns:a16="http://schemas.microsoft.com/office/drawing/2014/main" val="748633211"/>
                    </a:ext>
                  </a:extLst>
                </a:gridCol>
              </a:tblGrid>
              <a:tr h="370840">
                <a:tc>
                  <a:txBody>
                    <a:bodyPr/>
                    <a:lstStyle/>
                    <a:p>
                      <a:r>
                        <a:rPr lang="en-US" dirty="0"/>
                        <a:t>Race/ethnicity</a:t>
                      </a:r>
                    </a:p>
                  </a:txBody>
                  <a:tcPr/>
                </a:tc>
                <a:tc>
                  <a:txBody>
                    <a:bodyPr/>
                    <a:lstStyle/>
                    <a:p>
                      <a:r>
                        <a:rPr lang="en-US" dirty="0"/>
                        <a:t>IL</a:t>
                      </a:r>
                    </a:p>
                  </a:txBody>
                  <a:tcPr/>
                </a:tc>
                <a:tc>
                  <a:txBody>
                    <a:bodyPr/>
                    <a:lstStyle/>
                    <a:p>
                      <a:r>
                        <a:rPr lang="en-US" dirty="0"/>
                        <a:t>US</a:t>
                      </a:r>
                    </a:p>
                  </a:txBody>
                  <a:tcPr/>
                </a:tc>
                <a:extLst>
                  <a:ext uri="{0D108BD9-81ED-4DB2-BD59-A6C34878D82A}">
                    <a16:rowId xmlns:a16="http://schemas.microsoft.com/office/drawing/2014/main" val="722630001"/>
                  </a:ext>
                </a:extLst>
              </a:tr>
              <a:tr h="370840">
                <a:tc>
                  <a:txBody>
                    <a:bodyPr/>
                    <a:lstStyle/>
                    <a:p>
                      <a:r>
                        <a:rPr lang="en-US" dirty="0"/>
                        <a:t>White</a:t>
                      </a:r>
                    </a:p>
                  </a:txBody>
                  <a:tcPr/>
                </a:tc>
                <a:tc>
                  <a:txBody>
                    <a:bodyPr/>
                    <a:lstStyle/>
                    <a:p>
                      <a:r>
                        <a:rPr lang="en-US" dirty="0"/>
                        <a:t>74.3%</a:t>
                      </a:r>
                    </a:p>
                  </a:txBody>
                  <a:tcPr/>
                </a:tc>
                <a:tc>
                  <a:txBody>
                    <a:bodyPr/>
                    <a:lstStyle/>
                    <a:p>
                      <a:r>
                        <a:rPr lang="en-US" dirty="0"/>
                        <a:t>72.1%</a:t>
                      </a:r>
                    </a:p>
                  </a:txBody>
                  <a:tcPr/>
                </a:tc>
                <a:extLst>
                  <a:ext uri="{0D108BD9-81ED-4DB2-BD59-A6C34878D82A}">
                    <a16:rowId xmlns:a16="http://schemas.microsoft.com/office/drawing/2014/main" val="216375974"/>
                  </a:ext>
                </a:extLst>
              </a:tr>
              <a:tr h="370840">
                <a:tc>
                  <a:txBody>
                    <a:bodyPr/>
                    <a:lstStyle/>
                    <a:p>
                      <a:r>
                        <a:rPr lang="en-US" dirty="0"/>
                        <a:t>Black</a:t>
                      </a:r>
                    </a:p>
                  </a:txBody>
                  <a:tcPr/>
                </a:tc>
                <a:tc>
                  <a:txBody>
                    <a:bodyPr/>
                    <a:lstStyle/>
                    <a:p>
                      <a:r>
                        <a:rPr lang="en-US" dirty="0"/>
                        <a:t>38.6%</a:t>
                      </a:r>
                    </a:p>
                  </a:txBody>
                  <a:tcPr/>
                </a:tc>
                <a:tc>
                  <a:txBody>
                    <a:bodyPr/>
                    <a:lstStyle/>
                    <a:p>
                      <a:r>
                        <a:rPr lang="en-US" dirty="0"/>
                        <a:t>42.0%</a:t>
                      </a:r>
                    </a:p>
                  </a:txBody>
                  <a:tcPr/>
                </a:tc>
                <a:extLst>
                  <a:ext uri="{0D108BD9-81ED-4DB2-BD59-A6C34878D82A}">
                    <a16:rowId xmlns:a16="http://schemas.microsoft.com/office/drawing/2014/main" val="112971098"/>
                  </a:ext>
                </a:extLst>
              </a:tr>
              <a:tr h="362374">
                <a:tc>
                  <a:txBody>
                    <a:bodyPr/>
                    <a:lstStyle/>
                    <a:p>
                      <a:r>
                        <a:rPr lang="en-US" dirty="0"/>
                        <a:t>Hispanic</a:t>
                      </a:r>
                    </a:p>
                  </a:txBody>
                  <a:tcPr/>
                </a:tc>
                <a:tc>
                  <a:txBody>
                    <a:bodyPr/>
                    <a:lstStyle/>
                    <a:p>
                      <a:r>
                        <a:rPr lang="en-US" dirty="0"/>
                        <a:t>54.6%</a:t>
                      </a:r>
                    </a:p>
                  </a:txBody>
                  <a:tcPr/>
                </a:tc>
                <a:tc>
                  <a:txBody>
                    <a:bodyPr/>
                    <a:lstStyle/>
                    <a:p>
                      <a:r>
                        <a:rPr lang="en-US" dirty="0"/>
                        <a:t>48.1%</a:t>
                      </a:r>
                    </a:p>
                  </a:txBody>
                  <a:tcPr/>
                </a:tc>
                <a:extLst>
                  <a:ext uri="{0D108BD9-81ED-4DB2-BD59-A6C34878D82A}">
                    <a16:rowId xmlns:a16="http://schemas.microsoft.com/office/drawing/2014/main" val="433133296"/>
                  </a:ext>
                </a:extLst>
              </a:tr>
            </a:tbl>
          </a:graphicData>
        </a:graphic>
      </p:graphicFrame>
      <p:sp>
        <p:nvSpPr>
          <p:cNvPr id="5" name="TextBox 4">
            <a:extLst>
              <a:ext uri="{FF2B5EF4-FFF2-40B4-BE49-F238E27FC236}">
                <a16:creationId xmlns:a16="http://schemas.microsoft.com/office/drawing/2014/main" id="{A8780897-BF37-AFC8-BFE9-B9FF1F0767BB}"/>
              </a:ext>
            </a:extLst>
          </p:cNvPr>
          <p:cNvSpPr txBox="1"/>
          <p:nvPr/>
        </p:nvSpPr>
        <p:spPr>
          <a:xfrm>
            <a:off x="1156674" y="5024103"/>
            <a:ext cx="6824980" cy="369332"/>
          </a:xfrm>
          <a:prstGeom prst="rect">
            <a:avLst/>
          </a:prstGeom>
          <a:noFill/>
        </p:spPr>
        <p:txBody>
          <a:bodyPr wrap="square" rtlCol="0">
            <a:spAutoFit/>
          </a:bodyPr>
          <a:lstStyle/>
          <a:p>
            <a:r>
              <a:rPr lang="en-US" b="1" dirty="0"/>
              <a:t>Data source</a:t>
            </a:r>
            <a:r>
              <a:rPr lang="en-US" dirty="0"/>
              <a:t>: U.S. Census Bureau, American Community Survey, 2019</a:t>
            </a:r>
          </a:p>
        </p:txBody>
      </p:sp>
    </p:spTree>
    <p:extLst>
      <p:ext uri="{BB962C8B-B14F-4D97-AF65-F5344CB8AC3E}">
        <p14:creationId xmlns:p14="http://schemas.microsoft.com/office/powerpoint/2010/main" val="42637474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5C5EA-3112-5176-11D5-054BF8243CC2}"/>
              </a:ext>
            </a:extLst>
          </p:cNvPr>
          <p:cNvSpPr>
            <a:spLocks noGrp="1"/>
          </p:cNvSpPr>
          <p:nvPr>
            <p:ph type="title"/>
          </p:nvPr>
        </p:nvSpPr>
        <p:spPr/>
        <p:txBody>
          <a:bodyPr/>
          <a:lstStyle/>
          <a:p>
            <a:r>
              <a:rPr lang="en-US" b="1" cap="all" dirty="0">
                <a:solidFill>
                  <a:srgbClr val="002060"/>
                </a:solidFill>
                <a:latin typeface="Arial" panose="020B0604020202020204" pitchFamily="34" charset="0"/>
                <a:cs typeface="Arial" panose="020B0604020202020204" pitchFamily="34" charset="0"/>
              </a:rPr>
              <a:t>Social Determinants of Health</a:t>
            </a:r>
            <a:endParaRPr lang="en-US" b="1" dirty="0"/>
          </a:p>
        </p:txBody>
      </p:sp>
      <p:sp>
        <p:nvSpPr>
          <p:cNvPr id="3" name="Content Placeholder 2">
            <a:extLst>
              <a:ext uri="{FF2B5EF4-FFF2-40B4-BE49-F238E27FC236}">
                <a16:creationId xmlns:a16="http://schemas.microsoft.com/office/drawing/2014/main" id="{D2C70C69-B9B3-7A79-A39D-D5814D459DAE}"/>
              </a:ext>
            </a:extLst>
          </p:cNvPr>
          <p:cNvSpPr>
            <a:spLocks noGrp="1"/>
          </p:cNvSpPr>
          <p:nvPr>
            <p:ph idx="1"/>
          </p:nvPr>
        </p:nvSpPr>
        <p:spPr/>
        <p:txBody>
          <a:bodyPr>
            <a:normAutofit/>
          </a:bodyPr>
          <a:lstStyle/>
          <a:p>
            <a:r>
              <a:rPr lang="en-US" u="sng" dirty="0">
                <a:solidFill>
                  <a:srgbClr val="424242"/>
                </a:solidFill>
                <a:latin typeface="Graphik Web"/>
              </a:rPr>
              <a:t>Unemployment rate</a:t>
            </a:r>
            <a:r>
              <a:rPr lang="en-US" dirty="0">
                <a:solidFill>
                  <a:srgbClr val="424242"/>
                </a:solidFill>
                <a:latin typeface="Graphik Web"/>
              </a:rPr>
              <a:t>: Percentage of civilian population ages 16-64 that are unemployed</a:t>
            </a:r>
          </a:p>
          <a:p>
            <a:endParaRPr lang="en-US" dirty="0"/>
          </a:p>
        </p:txBody>
      </p:sp>
      <p:graphicFrame>
        <p:nvGraphicFramePr>
          <p:cNvPr id="4" name="Table 4">
            <a:extLst>
              <a:ext uri="{FF2B5EF4-FFF2-40B4-BE49-F238E27FC236}">
                <a16:creationId xmlns:a16="http://schemas.microsoft.com/office/drawing/2014/main" id="{C88437F8-99F7-A8C8-4C86-8CF31507EAFB}"/>
              </a:ext>
            </a:extLst>
          </p:cNvPr>
          <p:cNvGraphicFramePr>
            <a:graphicFrameLocks noGrp="1"/>
          </p:cNvGraphicFramePr>
          <p:nvPr/>
        </p:nvGraphicFramePr>
        <p:xfrm>
          <a:off x="1332038" y="2778057"/>
          <a:ext cx="8127999" cy="1478280"/>
        </p:xfrm>
        <a:graphic>
          <a:graphicData uri="http://schemas.openxmlformats.org/drawingml/2006/table">
            <a:tbl>
              <a:tblPr firstRow="1" bandRow="1">
                <a:tableStyleId>{7E9639D4-E3E2-4D34-9284-5A2195B3D0D7}</a:tableStyleId>
              </a:tblPr>
              <a:tblGrid>
                <a:gridCol w="2709333">
                  <a:extLst>
                    <a:ext uri="{9D8B030D-6E8A-4147-A177-3AD203B41FA5}">
                      <a16:colId xmlns:a16="http://schemas.microsoft.com/office/drawing/2014/main" val="1399839568"/>
                    </a:ext>
                  </a:extLst>
                </a:gridCol>
                <a:gridCol w="2709333">
                  <a:extLst>
                    <a:ext uri="{9D8B030D-6E8A-4147-A177-3AD203B41FA5}">
                      <a16:colId xmlns:a16="http://schemas.microsoft.com/office/drawing/2014/main" val="3762963643"/>
                    </a:ext>
                  </a:extLst>
                </a:gridCol>
                <a:gridCol w="2709333">
                  <a:extLst>
                    <a:ext uri="{9D8B030D-6E8A-4147-A177-3AD203B41FA5}">
                      <a16:colId xmlns:a16="http://schemas.microsoft.com/office/drawing/2014/main" val="748633211"/>
                    </a:ext>
                  </a:extLst>
                </a:gridCol>
              </a:tblGrid>
              <a:tr h="370840">
                <a:tc>
                  <a:txBody>
                    <a:bodyPr/>
                    <a:lstStyle/>
                    <a:p>
                      <a:r>
                        <a:rPr lang="en-US" dirty="0"/>
                        <a:t>Race/ethnicity</a:t>
                      </a:r>
                    </a:p>
                  </a:txBody>
                  <a:tcPr/>
                </a:tc>
                <a:tc>
                  <a:txBody>
                    <a:bodyPr/>
                    <a:lstStyle/>
                    <a:p>
                      <a:r>
                        <a:rPr lang="en-US" dirty="0"/>
                        <a:t>IL</a:t>
                      </a:r>
                    </a:p>
                  </a:txBody>
                  <a:tcPr/>
                </a:tc>
                <a:tc>
                  <a:txBody>
                    <a:bodyPr/>
                    <a:lstStyle/>
                    <a:p>
                      <a:r>
                        <a:rPr lang="en-US" dirty="0"/>
                        <a:t>US</a:t>
                      </a:r>
                    </a:p>
                  </a:txBody>
                  <a:tcPr/>
                </a:tc>
                <a:extLst>
                  <a:ext uri="{0D108BD9-81ED-4DB2-BD59-A6C34878D82A}">
                    <a16:rowId xmlns:a16="http://schemas.microsoft.com/office/drawing/2014/main" val="722630001"/>
                  </a:ext>
                </a:extLst>
              </a:tr>
              <a:tr h="370840">
                <a:tc>
                  <a:txBody>
                    <a:bodyPr/>
                    <a:lstStyle/>
                    <a:p>
                      <a:r>
                        <a:rPr lang="en-US" dirty="0"/>
                        <a:t>White</a:t>
                      </a:r>
                    </a:p>
                  </a:txBody>
                  <a:tcPr/>
                </a:tc>
                <a:tc>
                  <a:txBody>
                    <a:bodyPr/>
                    <a:lstStyle/>
                    <a:p>
                      <a:r>
                        <a:rPr lang="en-US" dirty="0"/>
                        <a:t>3.8%</a:t>
                      </a:r>
                    </a:p>
                  </a:txBody>
                  <a:tcPr/>
                </a:tc>
                <a:tc>
                  <a:txBody>
                    <a:bodyPr/>
                    <a:lstStyle/>
                    <a:p>
                      <a:r>
                        <a:rPr lang="en-US" dirty="0"/>
                        <a:t>3.8%</a:t>
                      </a:r>
                    </a:p>
                  </a:txBody>
                  <a:tcPr/>
                </a:tc>
                <a:extLst>
                  <a:ext uri="{0D108BD9-81ED-4DB2-BD59-A6C34878D82A}">
                    <a16:rowId xmlns:a16="http://schemas.microsoft.com/office/drawing/2014/main" val="216375974"/>
                  </a:ext>
                </a:extLst>
              </a:tr>
              <a:tr h="370840">
                <a:tc>
                  <a:txBody>
                    <a:bodyPr/>
                    <a:lstStyle/>
                    <a:p>
                      <a:r>
                        <a:rPr lang="en-US" dirty="0"/>
                        <a:t>Black</a:t>
                      </a:r>
                    </a:p>
                  </a:txBody>
                  <a:tcPr/>
                </a:tc>
                <a:tc>
                  <a:txBody>
                    <a:bodyPr/>
                    <a:lstStyle/>
                    <a:p>
                      <a:r>
                        <a:rPr lang="en-US" dirty="0"/>
                        <a:t>11.0%</a:t>
                      </a:r>
                    </a:p>
                  </a:txBody>
                  <a:tcPr/>
                </a:tc>
                <a:tc>
                  <a:txBody>
                    <a:bodyPr/>
                    <a:lstStyle/>
                    <a:p>
                      <a:r>
                        <a:rPr lang="en-US" dirty="0"/>
                        <a:t>7.9%</a:t>
                      </a:r>
                    </a:p>
                  </a:txBody>
                  <a:tcPr/>
                </a:tc>
                <a:extLst>
                  <a:ext uri="{0D108BD9-81ED-4DB2-BD59-A6C34878D82A}">
                    <a16:rowId xmlns:a16="http://schemas.microsoft.com/office/drawing/2014/main" val="112971098"/>
                  </a:ext>
                </a:extLst>
              </a:tr>
              <a:tr h="362374">
                <a:tc>
                  <a:txBody>
                    <a:bodyPr/>
                    <a:lstStyle/>
                    <a:p>
                      <a:r>
                        <a:rPr lang="en-US" dirty="0"/>
                        <a:t>Hispanic</a:t>
                      </a:r>
                    </a:p>
                  </a:txBody>
                  <a:tcPr/>
                </a:tc>
                <a:tc>
                  <a:txBody>
                    <a:bodyPr/>
                    <a:lstStyle/>
                    <a:p>
                      <a:r>
                        <a:rPr lang="en-US" dirty="0"/>
                        <a:t>5.1%</a:t>
                      </a:r>
                    </a:p>
                  </a:txBody>
                  <a:tcPr/>
                </a:tc>
                <a:tc>
                  <a:txBody>
                    <a:bodyPr/>
                    <a:lstStyle/>
                    <a:p>
                      <a:r>
                        <a:rPr lang="en-US" dirty="0"/>
                        <a:t>5.1%</a:t>
                      </a:r>
                    </a:p>
                  </a:txBody>
                  <a:tcPr/>
                </a:tc>
                <a:extLst>
                  <a:ext uri="{0D108BD9-81ED-4DB2-BD59-A6C34878D82A}">
                    <a16:rowId xmlns:a16="http://schemas.microsoft.com/office/drawing/2014/main" val="433133296"/>
                  </a:ext>
                </a:extLst>
              </a:tr>
            </a:tbl>
          </a:graphicData>
        </a:graphic>
      </p:graphicFrame>
      <p:sp>
        <p:nvSpPr>
          <p:cNvPr id="5" name="TextBox 4">
            <a:extLst>
              <a:ext uri="{FF2B5EF4-FFF2-40B4-BE49-F238E27FC236}">
                <a16:creationId xmlns:a16="http://schemas.microsoft.com/office/drawing/2014/main" id="{A8780897-BF37-AFC8-BFE9-B9FF1F0767BB}"/>
              </a:ext>
            </a:extLst>
          </p:cNvPr>
          <p:cNvSpPr txBox="1"/>
          <p:nvPr/>
        </p:nvSpPr>
        <p:spPr>
          <a:xfrm>
            <a:off x="1332038" y="4839437"/>
            <a:ext cx="6824980" cy="369332"/>
          </a:xfrm>
          <a:prstGeom prst="rect">
            <a:avLst/>
          </a:prstGeom>
          <a:noFill/>
        </p:spPr>
        <p:txBody>
          <a:bodyPr wrap="square" rtlCol="0">
            <a:spAutoFit/>
          </a:bodyPr>
          <a:lstStyle/>
          <a:p>
            <a:r>
              <a:rPr lang="en-US" b="1" dirty="0"/>
              <a:t>Data source</a:t>
            </a:r>
            <a:r>
              <a:rPr lang="en-US" dirty="0"/>
              <a:t>: U.S. Census Bureau, American Community Survey, 2019</a:t>
            </a:r>
          </a:p>
        </p:txBody>
      </p:sp>
    </p:spTree>
    <p:extLst>
      <p:ext uri="{BB962C8B-B14F-4D97-AF65-F5344CB8AC3E}">
        <p14:creationId xmlns:p14="http://schemas.microsoft.com/office/powerpoint/2010/main" val="927200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p:txBody>
          <a:bodyPr>
            <a:normAutofit/>
          </a:bodyPr>
          <a:lstStyle/>
          <a:p>
            <a:r>
              <a:rPr lang="en-US" b="1" cap="all" dirty="0">
                <a:solidFill>
                  <a:srgbClr val="002060"/>
                </a:solidFill>
                <a:latin typeface="Arial" panose="020B0604020202020204" pitchFamily="34" charset="0"/>
                <a:cs typeface="Arial" panose="020B0604020202020204" pitchFamily="34" charset="0"/>
              </a:rPr>
              <a:t>Systematically Comparing Data</a:t>
            </a: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normAutofit/>
          </a:bodyPr>
          <a:lstStyle/>
          <a:p>
            <a:endParaRPr lang="en-US" dirty="0"/>
          </a:p>
          <a:p>
            <a:pPr marL="0" indent="0">
              <a:buNone/>
            </a:pPr>
            <a:endParaRPr lang="en-US" dirty="0"/>
          </a:p>
        </p:txBody>
      </p:sp>
      <p:graphicFrame>
        <p:nvGraphicFramePr>
          <p:cNvPr id="5" name="Diagram 4"/>
          <p:cNvGraphicFramePr/>
          <p:nvPr>
            <p:extLst>
              <p:ext uri="{D42A27DB-BD31-4B8C-83A1-F6EECF244321}">
                <p14:modId xmlns:p14="http://schemas.microsoft.com/office/powerpoint/2010/main" val="2593875496"/>
              </p:ext>
            </p:extLst>
          </p:nvPr>
        </p:nvGraphicFramePr>
        <p:xfrm>
          <a:off x="838200" y="1690688"/>
          <a:ext cx="10693400" cy="4270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09432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5C5EA-3112-5176-11D5-054BF8243CC2}"/>
              </a:ext>
            </a:extLst>
          </p:cNvPr>
          <p:cNvSpPr>
            <a:spLocks noGrp="1"/>
          </p:cNvSpPr>
          <p:nvPr>
            <p:ph type="title"/>
          </p:nvPr>
        </p:nvSpPr>
        <p:spPr/>
        <p:txBody>
          <a:bodyPr/>
          <a:lstStyle/>
          <a:p>
            <a:r>
              <a:rPr lang="en-US" b="1" cap="all" dirty="0">
                <a:solidFill>
                  <a:srgbClr val="002060"/>
                </a:solidFill>
                <a:latin typeface="Arial" panose="020B0604020202020204" pitchFamily="34" charset="0"/>
                <a:cs typeface="Arial" panose="020B0604020202020204" pitchFamily="34" charset="0"/>
              </a:rPr>
              <a:t>Social Determinants of Health</a:t>
            </a:r>
            <a:endParaRPr lang="en-US" b="1" dirty="0"/>
          </a:p>
        </p:txBody>
      </p:sp>
      <p:sp>
        <p:nvSpPr>
          <p:cNvPr id="3" name="Content Placeholder 2">
            <a:extLst>
              <a:ext uri="{FF2B5EF4-FFF2-40B4-BE49-F238E27FC236}">
                <a16:creationId xmlns:a16="http://schemas.microsoft.com/office/drawing/2014/main" id="{D2C70C69-B9B3-7A79-A39D-D5814D459DAE}"/>
              </a:ext>
            </a:extLst>
          </p:cNvPr>
          <p:cNvSpPr>
            <a:spLocks noGrp="1"/>
          </p:cNvSpPr>
          <p:nvPr>
            <p:ph idx="1"/>
          </p:nvPr>
        </p:nvSpPr>
        <p:spPr>
          <a:xfrm>
            <a:off x="838200" y="1825625"/>
            <a:ext cx="10515600" cy="1443668"/>
          </a:xfrm>
        </p:spPr>
        <p:txBody>
          <a:bodyPr>
            <a:normAutofit/>
          </a:bodyPr>
          <a:lstStyle/>
          <a:p>
            <a:r>
              <a:rPr lang="en-US" u="sng" dirty="0">
                <a:solidFill>
                  <a:srgbClr val="424242"/>
                </a:solidFill>
                <a:latin typeface="Graphik Web"/>
              </a:rPr>
              <a:t>Children living in poverty</a:t>
            </a:r>
            <a:r>
              <a:rPr lang="en-US" dirty="0">
                <a:solidFill>
                  <a:srgbClr val="424242"/>
                </a:solidFill>
                <a:latin typeface="Graphik Web"/>
              </a:rPr>
              <a:t>: percent of children under 18 years of age who are below 100% poverty level in IL by race and ethnicity (2011-2015)</a:t>
            </a:r>
          </a:p>
          <a:p>
            <a:endParaRPr lang="en-US" dirty="0"/>
          </a:p>
        </p:txBody>
      </p:sp>
      <p:graphicFrame>
        <p:nvGraphicFramePr>
          <p:cNvPr id="4" name="Table 4">
            <a:extLst>
              <a:ext uri="{FF2B5EF4-FFF2-40B4-BE49-F238E27FC236}">
                <a16:creationId xmlns:a16="http://schemas.microsoft.com/office/drawing/2014/main" id="{C88437F8-99F7-A8C8-4C86-8CF31507EAFB}"/>
              </a:ext>
            </a:extLst>
          </p:cNvPr>
          <p:cNvGraphicFramePr>
            <a:graphicFrameLocks noGrp="1"/>
          </p:cNvGraphicFramePr>
          <p:nvPr>
            <p:extLst>
              <p:ext uri="{D42A27DB-BD31-4B8C-83A1-F6EECF244321}">
                <p14:modId xmlns:p14="http://schemas.microsoft.com/office/powerpoint/2010/main" val="2152283119"/>
              </p:ext>
            </p:extLst>
          </p:nvPr>
        </p:nvGraphicFramePr>
        <p:xfrm>
          <a:off x="1570032" y="3404230"/>
          <a:ext cx="4265504" cy="1844040"/>
        </p:xfrm>
        <a:graphic>
          <a:graphicData uri="http://schemas.openxmlformats.org/drawingml/2006/table">
            <a:tbl>
              <a:tblPr firstRow="1" bandRow="1">
                <a:tableStyleId>{7E9639D4-E3E2-4D34-9284-5A2195B3D0D7}</a:tableStyleId>
              </a:tblPr>
              <a:tblGrid>
                <a:gridCol w="2132752">
                  <a:extLst>
                    <a:ext uri="{9D8B030D-6E8A-4147-A177-3AD203B41FA5}">
                      <a16:colId xmlns:a16="http://schemas.microsoft.com/office/drawing/2014/main" val="1399839568"/>
                    </a:ext>
                  </a:extLst>
                </a:gridCol>
                <a:gridCol w="2132752">
                  <a:extLst>
                    <a:ext uri="{9D8B030D-6E8A-4147-A177-3AD203B41FA5}">
                      <a16:colId xmlns:a16="http://schemas.microsoft.com/office/drawing/2014/main" val="3762963643"/>
                    </a:ext>
                  </a:extLst>
                </a:gridCol>
              </a:tblGrid>
              <a:tr h="370840">
                <a:tc>
                  <a:txBody>
                    <a:bodyPr/>
                    <a:lstStyle/>
                    <a:p>
                      <a:r>
                        <a:rPr lang="en-US" dirty="0"/>
                        <a:t>Race/ethnicity</a:t>
                      </a:r>
                    </a:p>
                  </a:txBody>
                  <a:tcPr/>
                </a:tc>
                <a:tc>
                  <a:txBody>
                    <a:bodyPr/>
                    <a:lstStyle/>
                    <a:p>
                      <a:pPr algn="l"/>
                      <a:r>
                        <a:rPr lang="en-US" dirty="0"/>
                        <a:t>IL</a:t>
                      </a:r>
                    </a:p>
                  </a:txBody>
                  <a:tcPr/>
                </a:tc>
                <a:extLst>
                  <a:ext uri="{0D108BD9-81ED-4DB2-BD59-A6C34878D82A}">
                    <a16:rowId xmlns:a16="http://schemas.microsoft.com/office/drawing/2014/main" val="722630001"/>
                  </a:ext>
                </a:extLst>
              </a:tr>
              <a:tr h="370840">
                <a:tc>
                  <a:txBody>
                    <a:bodyPr/>
                    <a:lstStyle/>
                    <a:p>
                      <a:r>
                        <a:rPr lang="en-US" dirty="0"/>
                        <a:t>White</a:t>
                      </a:r>
                    </a:p>
                  </a:txBody>
                  <a:tcPr/>
                </a:tc>
                <a:tc>
                  <a:txBody>
                    <a:bodyPr/>
                    <a:lstStyle/>
                    <a:p>
                      <a:pPr algn="l"/>
                      <a:r>
                        <a:rPr lang="en-US" dirty="0"/>
                        <a:t>14.1%</a:t>
                      </a:r>
                    </a:p>
                  </a:txBody>
                  <a:tcPr/>
                </a:tc>
                <a:extLst>
                  <a:ext uri="{0D108BD9-81ED-4DB2-BD59-A6C34878D82A}">
                    <a16:rowId xmlns:a16="http://schemas.microsoft.com/office/drawing/2014/main" val="216375974"/>
                  </a:ext>
                </a:extLst>
              </a:tr>
              <a:tr h="370840">
                <a:tc>
                  <a:txBody>
                    <a:bodyPr/>
                    <a:lstStyle/>
                    <a:p>
                      <a:r>
                        <a:rPr lang="en-US" dirty="0"/>
                        <a:t>Black</a:t>
                      </a:r>
                    </a:p>
                  </a:txBody>
                  <a:tcPr/>
                </a:tc>
                <a:tc>
                  <a:txBody>
                    <a:bodyPr/>
                    <a:lstStyle/>
                    <a:p>
                      <a:pPr algn="l"/>
                      <a:r>
                        <a:rPr lang="en-US" dirty="0"/>
                        <a:t>43.0%</a:t>
                      </a:r>
                    </a:p>
                  </a:txBody>
                  <a:tcPr/>
                </a:tc>
                <a:extLst>
                  <a:ext uri="{0D108BD9-81ED-4DB2-BD59-A6C34878D82A}">
                    <a16:rowId xmlns:a16="http://schemas.microsoft.com/office/drawing/2014/main" val="112971098"/>
                  </a:ext>
                </a:extLst>
              </a:tr>
              <a:tr h="362374">
                <a:tc>
                  <a:txBody>
                    <a:bodyPr/>
                    <a:lstStyle/>
                    <a:p>
                      <a:r>
                        <a:rPr lang="en-US" dirty="0"/>
                        <a:t>Hispanic</a:t>
                      </a:r>
                    </a:p>
                  </a:txBody>
                  <a:tcPr/>
                </a:tc>
                <a:tc>
                  <a:txBody>
                    <a:bodyPr/>
                    <a:lstStyle/>
                    <a:p>
                      <a:pPr algn="l"/>
                      <a:r>
                        <a:rPr lang="en-US" dirty="0"/>
                        <a:t>27.8%</a:t>
                      </a:r>
                    </a:p>
                  </a:txBody>
                  <a:tcPr/>
                </a:tc>
                <a:extLst>
                  <a:ext uri="{0D108BD9-81ED-4DB2-BD59-A6C34878D82A}">
                    <a16:rowId xmlns:a16="http://schemas.microsoft.com/office/drawing/2014/main" val="433133296"/>
                  </a:ext>
                </a:extLst>
              </a:tr>
              <a:tr h="362374">
                <a:tc>
                  <a:txBody>
                    <a:bodyPr/>
                    <a:lstStyle/>
                    <a:p>
                      <a:r>
                        <a:rPr lang="en-US" dirty="0"/>
                        <a:t>All other races</a:t>
                      </a:r>
                    </a:p>
                  </a:txBody>
                  <a:tcPr/>
                </a:tc>
                <a:tc>
                  <a:txBody>
                    <a:bodyPr/>
                    <a:lstStyle/>
                    <a:p>
                      <a:pPr algn="l"/>
                      <a:r>
                        <a:rPr lang="en-US" dirty="0"/>
                        <a:t>23.1%</a:t>
                      </a:r>
                    </a:p>
                  </a:txBody>
                  <a:tcPr/>
                </a:tc>
                <a:extLst>
                  <a:ext uri="{0D108BD9-81ED-4DB2-BD59-A6C34878D82A}">
                    <a16:rowId xmlns:a16="http://schemas.microsoft.com/office/drawing/2014/main" val="459533477"/>
                  </a:ext>
                </a:extLst>
              </a:tr>
            </a:tbl>
          </a:graphicData>
        </a:graphic>
      </p:graphicFrame>
      <p:sp>
        <p:nvSpPr>
          <p:cNvPr id="5" name="TextBox 4">
            <a:extLst>
              <a:ext uri="{FF2B5EF4-FFF2-40B4-BE49-F238E27FC236}">
                <a16:creationId xmlns:a16="http://schemas.microsoft.com/office/drawing/2014/main" id="{A8780897-BF37-AFC8-BFE9-B9FF1F0767BB}"/>
              </a:ext>
            </a:extLst>
          </p:cNvPr>
          <p:cNvSpPr txBox="1"/>
          <p:nvPr/>
        </p:nvSpPr>
        <p:spPr>
          <a:xfrm>
            <a:off x="1449959" y="5640083"/>
            <a:ext cx="9783768" cy="369332"/>
          </a:xfrm>
          <a:prstGeom prst="rect">
            <a:avLst/>
          </a:prstGeom>
          <a:noFill/>
        </p:spPr>
        <p:txBody>
          <a:bodyPr wrap="square" rtlCol="0">
            <a:spAutoFit/>
          </a:bodyPr>
          <a:lstStyle/>
          <a:p>
            <a:r>
              <a:rPr lang="en-US" b="1" dirty="0"/>
              <a:t>Data source</a:t>
            </a:r>
            <a:r>
              <a:rPr lang="en-US" dirty="0"/>
              <a:t>: U.S. Census Bureau, 2011-2015 American Community Survey, 5-year estimates</a:t>
            </a:r>
          </a:p>
        </p:txBody>
      </p:sp>
    </p:spTree>
    <p:extLst>
      <p:ext uri="{BB962C8B-B14F-4D97-AF65-F5344CB8AC3E}">
        <p14:creationId xmlns:p14="http://schemas.microsoft.com/office/powerpoint/2010/main" val="40899862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5C5EA-3112-5176-11D5-054BF8243CC2}"/>
              </a:ext>
            </a:extLst>
          </p:cNvPr>
          <p:cNvSpPr>
            <a:spLocks noGrp="1"/>
          </p:cNvSpPr>
          <p:nvPr>
            <p:ph type="title"/>
          </p:nvPr>
        </p:nvSpPr>
        <p:spPr/>
        <p:txBody>
          <a:bodyPr/>
          <a:lstStyle/>
          <a:p>
            <a:r>
              <a:rPr lang="en-US" b="1" cap="all" dirty="0">
                <a:solidFill>
                  <a:srgbClr val="002060"/>
                </a:solidFill>
                <a:latin typeface="Arial" panose="020B0604020202020204" pitchFamily="34" charset="0"/>
                <a:cs typeface="Arial" panose="020B0604020202020204" pitchFamily="34" charset="0"/>
              </a:rPr>
              <a:t>Social Determinants of Health</a:t>
            </a:r>
            <a:endParaRPr lang="en-US" b="1" dirty="0"/>
          </a:p>
        </p:txBody>
      </p:sp>
      <p:sp>
        <p:nvSpPr>
          <p:cNvPr id="3" name="Content Placeholder 2">
            <a:extLst>
              <a:ext uri="{FF2B5EF4-FFF2-40B4-BE49-F238E27FC236}">
                <a16:creationId xmlns:a16="http://schemas.microsoft.com/office/drawing/2014/main" id="{D2C70C69-B9B3-7A79-A39D-D5814D459DAE}"/>
              </a:ext>
            </a:extLst>
          </p:cNvPr>
          <p:cNvSpPr>
            <a:spLocks noGrp="1"/>
          </p:cNvSpPr>
          <p:nvPr>
            <p:ph idx="1"/>
          </p:nvPr>
        </p:nvSpPr>
        <p:spPr>
          <a:xfrm>
            <a:off x="838199" y="1825625"/>
            <a:ext cx="11082251" cy="4351338"/>
          </a:xfrm>
        </p:spPr>
        <p:txBody>
          <a:bodyPr>
            <a:normAutofit/>
          </a:bodyPr>
          <a:lstStyle/>
          <a:p>
            <a:r>
              <a:rPr lang="en-US" dirty="0">
                <a:solidFill>
                  <a:srgbClr val="424242"/>
                </a:solidFill>
                <a:latin typeface="Graphik Web"/>
              </a:rPr>
              <a:t>Educational attainment: High School Graduation Rate for IL and US</a:t>
            </a:r>
          </a:p>
          <a:p>
            <a:endParaRPr lang="en-US" dirty="0"/>
          </a:p>
        </p:txBody>
      </p:sp>
      <p:graphicFrame>
        <p:nvGraphicFramePr>
          <p:cNvPr id="4" name="Table 4">
            <a:extLst>
              <a:ext uri="{FF2B5EF4-FFF2-40B4-BE49-F238E27FC236}">
                <a16:creationId xmlns:a16="http://schemas.microsoft.com/office/drawing/2014/main" id="{C88437F8-99F7-A8C8-4C86-8CF31507EAFB}"/>
              </a:ext>
            </a:extLst>
          </p:cNvPr>
          <p:cNvGraphicFramePr>
            <a:graphicFrameLocks noGrp="1"/>
          </p:cNvGraphicFramePr>
          <p:nvPr/>
        </p:nvGraphicFramePr>
        <p:xfrm>
          <a:off x="1332038" y="2778057"/>
          <a:ext cx="8127999" cy="1478280"/>
        </p:xfrm>
        <a:graphic>
          <a:graphicData uri="http://schemas.openxmlformats.org/drawingml/2006/table">
            <a:tbl>
              <a:tblPr firstRow="1" bandRow="1">
                <a:tableStyleId>{7E9639D4-E3E2-4D34-9284-5A2195B3D0D7}</a:tableStyleId>
              </a:tblPr>
              <a:tblGrid>
                <a:gridCol w="2709333">
                  <a:extLst>
                    <a:ext uri="{9D8B030D-6E8A-4147-A177-3AD203B41FA5}">
                      <a16:colId xmlns:a16="http://schemas.microsoft.com/office/drawing/2014/main" val="1399839568"/>
                    </a:ext>
                  </a:extLst>
                </a:gridCol>
                <a:gridCol w="2709333">
                  <a:extLst>
                    <a:ext uri="{9D8B030D-6E8A-4147-A177-3AD203B41FA5}">
                      <a16:colId xmlns:a16="http://schemas.microsoft.com/office/drawing/2014/main" val="3762963643"/>
                    </a:ext>
                  </a:extLst>
                </a:gridCol>
                <a:gridCol w="2709333">
                  <a:extLst>
                    <a:ext uri="{9D8B030D-6E8A-4147-A177-3AD203B41FA5}">
                      <a16:colId xmlns:a16="http://schemas.microsoft.com/office/drawing/2014/main" val="748633211"/>
                    </a:ext>
                  </a:extLst>
                </a:gridCol>
              </a:tblGrid>
              <a:tr h="370840">
                <a:tc>
                  <a:txBody>
                    <a:bodyPr/>
                    <a:lstStyle/>
                    <a:p>
                      <a:r>
                        <a:rPr lang="en-US" dirty="0"/>
                        <a:t>Race/ethnicity</a:t>
                      </a:r>
                    </a:p>
                  </a:txBody>
                  <a:tcPr/>
                </a:tc>
                <a:tc>
                  <a:txBody>
                    <a:bodyPr/>
                    <a:lstStyle/>
                    <a:p>
                      <a:r>
                        <a:rPr lang="en-US" dirty="0"/>
                        <a:t>IL</a:t>
                      </a:r>
                    </a:p>
                  </a:txBody>
                  <a:tcPr/>
                </a:tc>
                <a:tc>
                  <a:txBody>
                    <a:bodyPr/>
                    <a:lstStyle/>
                    <a:p>
                      <a:r>
                        <a:rPr lang="en-US" dirty="0"/>
                        <a:t>US</a:t>
                      </a:r>
                    </a:p>
                  </a:txBody>
                  <a:tcPr/>
                </a:tc>
                <a:extLst>
                  <a:ext uri="{0D108BD9-81ED-4DB2-BD59-A6C34878D82A}">
                    <a16:rowId xmlns:a16="http://schemas.microsoft.com/office/drawing/2014/main" val="722630001"/>
                  </a:ext>
                </a:extLst>
              </a:tr>
              <a:tr h="370840">
                <a:tc>
                  <a:txBody>
                    <a:bodyPr/>
                    <a:lstStyle/>
                    <a:p>
                      <a:r>
                        <a:rPr lang="en-US" dirty="0"/>
                        <a:t>White</a:t>
                      </a:r>
                    </a:p>
                  </a:txBody>
                  <a:tcPr/>
                </a:tc>
                <a:tc>
                  <a:txBody>
                    <a:bodyPr/>
                    <a:lstStyle/>
                    <a:p>
                      <a:r>
                        <a:rPr lang="en-US" dirty="0"/>
                        <a:t>90.8%</a:t>
                      </a:r>
                    </a:p>
                  </a:txBody>
                  <a:tcPr/>
                </a:tc>
                <a:tc>
                  <a:txBody>
                    <a:bodyPr/>
                    <a:lstStyle/>
                    <a:p>
                      <a:r>
                        <a:rPr lang="en-US" dirty="0"/>
                        <a:t>89.4%</a:t>
                      </a:r>
                    </a:p>
                  </a:txBody>
                  <a:tcPr/>
                </a:tc>
                <a:extLst>
                  <a:ext uri="{0D108BD9-81ED-4DB2-BD59-A6C34878D82A}">
                    <a16:rowId xmlns:a16="http://schemas.microsoft.com/office/drawing/2014/main" val="216375974"/>
                  </a:ext>
                </a:extLst>
              </a:tr>
              <a:tr h="370840">
                <a:tc>
                  <a:txBody>
                    <a:bodyPr/>
                    <a:lstStyle/>
                    <a:p>
                      <a:r>
                        <a:rPr lang="en-US" dirty="0"/>
                        <a:t>Black</a:t>
                      </a:r>
                    </a:p>
                  </a:txBody>
                  <a:tcPr/>
                </a:tc>
                <a:tc>
                  <a:txBody>
                    <a:bodyPr/>
                    <a:lstStyle/>
                    <a:p>
                      <a:r>
                        <a:rPr lang="en-US" dirty="0"/>
                        <a:t>76.5%</a:t>
                      </a:r>
                    </a:p>
                  </a:txBody>
                  <a:tcPr/>
                </a:tc>
                <a:tc>
                  <a:txBody>
                    <a:bodyPr/>
                    <a:lstStyle/>
                    <a:p>
                      <a:r>
                        <a:rPr lang="en-US" dirty="0"/>
                        <a:t>79.6%</a:t>
                      </a:r>
                    </a:p>
                  </a:txBody>
                  <a:tcPr/>
                </a:tc>
                <a:extLst>
                  <a:ext uri="{0D108BD9-81ED-4DB2-BD59-A6C34878D82A}">
                    <a16:rowId xmlns:a16="http://schemas.microsoft.com/office/drawing/2014/main" val="112971098"/>
                  </a:ext>
                </a:extLst>
              </a:tr>
              <a:tr h="362374">
                <a:tc>
                  <a:txBody>
                    <a:bodyPr/>
                    <a:lstStyle/>
                    <a:p>
                      <a:r>
                        <a:rPr lang="en-US" dirty="0"/>
                        <a:t>Hispanic</a:t>
                      </a:r>
                    </a:p>
                  </a:txBody>
                  <a:tcPr/>
                </a:tc>
                <a:tc>
                  <a:txBody>
                    <a:bodyPr/>
                    <a:lstStyle/>
                    <a:p>
                      <a:r>
                        <a:rPr lang="en-US" dirty="0"/>
                        <a:t>82.2%</a:t>
                      </a:r>
                    </a:p>
                  </a:txBody>
                  <a:tcPr/>
                </a:tc>
                <a:tc>
                  <a:txBody>
                    <a:bodyPr/>
                    <a:lstStyle/>
                    <a:p>
                      <a:r>
                        <a:rPr lang="en-US" dirty="0"/>
                        <a:t>81.7%</a:t>
                      </a:r>
                    </a:p>
                  </a:txBody>
                  <a:tcPr/>
                </a:tc>
                <a:extLst>
                  <a:ext uri="{0D108BD9-81ED-4DB2-BD59-A6C34878D82A}">
                    <a16:rowId xmlns:a16="http://schemas.microsoft.com/office/drawing/2014/main" val="433133296"/>
                  </a:ext>
                </a:extLst>
              </a:tr>
            </a:tbl>
          </a:graphicData>
        </a:graphic>
      </p:graphicFrame>
      <p:sp>
        <p:nvSpPr>
          <p:cNvPr id="5" name="TextBox 4">
            <a:extLst>
              <a:ext uri="{FF2B5EF4-FFF2-40B4-BE49-F238E27FC236}">
                <a16:creationId xmlns:a16="http://schemas.microsoft.com/office/drawing/2014/main" id="{A8780897-BF37-AFC8-BFE9-B9FF1F0767BB}"/>
              </a:ext>
            </a:extLst>
          </p:cNvPr>
          <p:cNvSpPr txBox="1"/>
          <p:nvPr/>
        </p:nvSpPr>
        <p:spPr>
          <a:xfrm>
            <a:off x="1332038" y="4789332"/>
            <a:ext cx="8079287" cy="646331"/>
          </a:xfrm>
          <a:prstGeom prst="rect">
            <a:avLst/>
          </a:prstGeom>
          <a:noFill/>
        </p:spPr>
        <p:txBody>
          <a:bodyPr wrap="square" rtlCol="0">
            <a:spAutoFit/>
          </a:bodyPr>
          <a:lstStyle/>
          <a:p>
            <a:r>
              <a:rPr lang="en-US" b="1" dirty="0"/>
              <a:t>Data source</a:t>
            </a:r>
            <a:r>
              <a:rPr lang="en-US" dirty="0"/>
              <a:t>: U.S. Department of Education, National Center for Education Statistics,</a:t>
            </a:r>
          </a:p>
          <a:p>
            <a:r>
              <a:rPr lang="en-US" dirty="0"/>
              <a:t>	      Common Core of Data, 2018-2019 School Year</a:t>
            </a:r>
          </a:p>
        </p:txBody>
      </p:sp>
    </p:spTree>
    <p:extLst>
      <p:ext uri="{BB962C8B-B14F-4D97-AF65-F5344CB8AC3E}">
        <p14:creationId xmlns:p14="http://schemas.microsoft.com/office/powerpoint/2010/main" val="263574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14D4-43DE-EFF9-0F04-7F3BDD5A3015}"/>
              </a:ext>
            </a:extLst>
          </p:cNvPr>
          <p:cNvSpPr>
            <a:spLocks noGrp="1"/>
          </p:cNvSpPr>
          <p:nvPr>
            <p:ph type="title"/>
          </p:nvPr>
        </p:nvSpPr>
        <p:spPr>
          <a:xfrm>
            <a:off x="829887" y="381751"/>
            <a:ext cx="10515600" cy="1325563"/>
          </a:xfrm>
        </p:spPr>
        <p:txBody>
          <a:bodyPr>
            <a:normAutofit/>
          </a:bodyPr>
          <a:lstStyle/>
          <a:p>
            <a:r>
              <a:rPr lang="en-US" b="1" cap="all" dirty="0">
                <a:solidFill>
                  <a:srgbClr val="002060"/>
                </a:solidFill>
                <a:latin typeface="Arial" panose="020B0604020202020204" pitchFamily="34" charset="0"/>
                <a:cs typeface="Arial" panose="020B0604020202020204" pitchFamily="34" charset="0"/>
              </a:rPr>
              <a:t>Data </a:t>
            </a:r>
            <a:r>
              <a:rPr lang="en-US" b="1" cap="all" dirty="0" smtClean="0">
                <a:solidFill>
                  <a:srgbClr val="002060"/>
                </a:solidFill>
                <a:latin typeface="Arial" panose="020B0604020202020204" pitchFamily="34" charset="0"/>
                <a:cs typeface="Arial" panose="020B0604020202020204" pitchFamily="34" charset="0"/>
              </a:rPr>
              <a:t>reporting &amp; sources</a:t>
            </a:r>
            <a:endParaRPr lang="en-US" b="1" cap="all" dirty="0">
              <a:solidFill>
                <a:srgbClr val="00206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C60F12D-966E-DB95-8B49-31BA754BB1E3}"/>
              </a:ext>
            </a:extLst>
          </p:cNvPr>
          <p:cNvSpPr>
            <a:spLocks noGrp="1"/>
          </p:cNvSpPr>
          <p:nvPr>
            <p:ph idx="1"/>
          </p:nvPr>
        </p:nvSpPr>
        <p:spPr/>
        <p:txBody>
          <a:bodyPr>
            <a:normAutofit/>
          </a:bodyPr>
          <a:lstStyle/>
          <a:p>
            <a:endParaRPr lang="en-US" dirty="0"/>
          </a:p>
          <a:p>
            <a:pPr marL="0" indent="0">
              <a:buNone/>
            </a:pPr>
            <a:endParaRPr lang="en-US" dirty="0"/>
          </a:p>
        </p:txBody>
      </p:sp>
      <p:graphicFrame>
        <p:nvGraphicFramePr>
          <p:cNvPr id="5" name="Diagram 4"/>
          <p:cNvGraphicFramePr/>
          <p:nvPr>
            <p:extLst>
              <p:ext uri="{D42A27DB-BD31-4B8C-83A1-F6EECF244321}">
                <p14:modId xmlns:p14="http://schemas.microsoft.com/office/powerpoint/2010/main" val="614203410"/>
              </p:ext>
            </p:extLst>
          </p:nvPr>
        </p:nvGraphicFramePr>
        <p:xfrm>
          <a:off x="838200" y="1690688"/>
          <a:ext cx="10693400" cy="4270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0607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F6287-6902-914D-4F50-70C640714FD8}"/>
              </a:ext>
            </a:extLst>
          </p:cNvPr>
          <p:cNvSpPr>
            <a:spLocks noGrp="1"/>
          </p:cNvSpPr>
          <p:nvPr>
            <p:ph type="title"/>
          </p:nvPr>
        </p:nvSpPr>
        <p:spPr/>
        <p:txBody>
          <a:bodyPr>
            <a:normAutofit/>
          </a:bodyPr>
          <a:lstStyle/>
          <a:p>
            <a:r>
              <a:rPr lang="en-US" b="1" cap="all" dirty="0" smtClean="0">
                <a:solidFill>
                  <a:srgbClr val="002060"/>
                </a:solidFill>
                <a:latin typeface="Arial" panose="020B0604020202020204" pitchFamily="34" charset="0"/>
                <a:cs typeface="Arial" panose="020B0604020202020204" pitchFamily="34" charset="0"/>
              </a:rPr>
              <a:t>reporting SDoH &amp; health equity</a:t>
            </a:r>
            <a:endParaRPr lang="en-US" b="1" cap="all" dirty="0">
              <a:solidFill>
                <a:srgbClr val="00206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9EC9FF-AD4D-BC90-9137-C97C58B8CB71}"/>
              </a:ext>
            </a:extLst>
          </p:cNvPr>
          <p:cNvSpPr>
            <a:spLocks noGrp="1"/>
          </p:cNvSpPr>
          <p:nvPr>
            <p:ph idx="1"/>
          </p:nvPr>
        </p:nvSpPr>
        <p:spPr>
          <a:xfrm>
            <a:off x="838200" y="1690687"/>
            <a:ext cx="10515600" cy="4569403"/>
          </a:xfrm>
        </p:spPr>
        <p:txBody>
          <a:bodyPr>
            <a:normAutofit fontScale="32500" lnSpcReduction="20000"/>
          </a:bodyPr>
          <a:lstStyle/>
          <a:p>
            <a:r>
              <a:rPr lang="en-US" b="1" dirty="0"/>
              <a:t>Social determinants of </a:t>
            </a:r>
            <a:r>
              <a:rPr lang="en-US" b="1" dirty="0" smtClean="0"/>
              <a:t>Health</a:t>
            </a:r>
            <a:endParaRPr lang="en-US" b="1" dirty="0"/>
          </a:p>
          <a:p>
            <a:pPr lvl="1"/>
            <a:r>
              <a:rPr lang="en-US" dirty="0" smtClean="0"/>
              <a:t>Median household Income/living wage</a:t>
            </a:r>
            <a:endParaRPr lang="en-US" dirty="0"/>
          </a:p>
          <a:p>
            <a:pPr lvl="1"/>
            <a:r>
              <a:rPr lang="en-US" dirty="0"/>
              <a:t>Unemployment rate</a:t>
            </a:r>
          </a:p>
          <a:p>
            <a:pPr lvl="1"/>
            <a:r>
              <a:rPr lang="en-US" dirty="0"/>
              <a:t>Children living in poverty</a:t>
            </a:r>
          </a:p>
          <a:p>
            <a:pPr lvl="1"/>
            <a:r>
              <a:rPr lang="en-US" dirty="0"/>
              <a:t>Educational attainment</a:t>
            </a:r>
          </a:p>
          <a:p>
            <a:r>
              <a:rPr lang="en-US" b="1" dirty="0" smtClean="0"/>
              <a:t>Morbidity</a:t>
            </a:r>
            <a:endParaRPr lang="en-US" b="1" dirty="0"/>
          </a:p>
          <a:p>
            <a:pPr lvl="1"/>
            <a:r>
              <a:rPr lang="en-US" dirty="0" smtClean="0"/>
              <a:t>Health behaviors related to HEAL</a:t>
            </a:r>
          </a:p>
          <a:p>
            <a:pPr lvl="1"/>
            <a:r>
              <a:rPr lang="en-US" dirty="0" smtClean="0"/>
              <a:t>Obesity</a:t>
            </a:r>
          </a:p>
          <a:p>
            <a:pPr lvl="1"/>
            <a:r>
              <a:rPr lang="en-US" dirty="0" smtClean="0"/>
              <a:t>Mental health: depression, anxiety, and suicide</a:t>
            </a:r>
          </a:p>
          <a:p>
            <a:pPr lvl="1"/>
            <a:r>
              <a:rPr lang="en-US" dirty="0" smtClean="0"/>
              <a:t>Additional metrics</a:t>
            </a:r>
          </a:p>
          <a:p>
            <a:pPr lvl="2"/>
            <a:r>
              <a:rPr lang="en-US" dirty="0" smtClean="0"/>
              <a:t>STIs </a:t>
            </a:r>
            <a:endParaRPr lang="en-US" dirty="0"/>
          </a:p>
          <a:p>
            <a:pPr lvl="2"/>
            <a:r>
              <a:rPr lang="en-US" dirty="0"/>
              <a:t>HIV</a:t>
            </a:r>
          </a:p>
          <a:p>
            <a:pPr lvl="2"/>
            <a:r>
              <a:rPr lang="en-US" dirty="0"/>
              <a:t>Teen pregnancy</a:t>
            </a:r>
          </a:p>
          <a:p>
            <a:pPr lvl="2"/>
            <a:r>
              <a:rPr lang="en-US" dirty="0" smtClean="0"/>
              <a:t>Diabetes</a:t>
            </a:r>
            <a:endParaRPr lang="en-US" dirty="0"/>
          </a:p>
          <a:p>
            <a:pPr lvl="2"/>
            <a:r>
              <a:rPr lang="en-US" dirty="0" smtClean="0"/>
              <a:t>Hypertension</a:t>
            </a:r>
          </a:p>
          <a:p>
            <a:pPr lvl="2"/>
            <a:r>
              <a:rPr lang="en-US" dirty="0" smtClean="0"/>
              <a:t>Other </a:t>
            </a:r>
            <a:r>
              <a:rPr lang="en-US" dirty="0"/>
              <a:t>h</a:t>
            </a:r>
            <a:r>
              <a:rPr lang="en-US" dirty="0" smtClean="0"/>
              <a:t>ealth behaviors</a:t>
            </a:r>
          </a:p>
          <a:p>
            <a:r>
              <a:rPr lang="en-US" b="1" dirty="0" smtClean="0"/>
              <a:t>Mortality</a:t>
            </a:r>
            <a:endParaRPr lang="en-US" b="1" dirty="0"/>
          </a:p>
          <a:p>
            <a:pPr lvl="1"/>
            <a:r>
              <a:rPr lang="en-US" dirty="0" smtClean="0"/>
              <a:t>Leading causes of </a:t>
            </a:r>
            <a:r>
              <a:rPr lang="en-US" dirty="0" smtClean="0"/>
              <a:t>deaths</a:t>
            </a:r>
          </a:p>
          <a:p>
            <a:pPr lvl="1"/>
            <a:r>
              <a:rPr lang="en-US" dirty="0" smtClean="0"/>
              <a:t>Suicide</a:t>
            </a:r>
            <a:endParaRPr lang="en-US" dirty="0" smtClean="0"/>
          </a:p>
          <a:p>
            <a:pPr lvl="1"/>
            <a:r>
              <a:rPr lang="en-US" dirty="0" smtClean="0"/>
              <a:t>Homicide</a:t>
            </a:r>
            <a:endParaRPr lang="en-US" dirty="0"/>
          </a:p>
          <a:p>
            <a:pPr lvl="1"/>
            <a:r>
              <a:rPr lang="en-US" dirty="0"/>
              <a:t>Overdose</a:t>
            </a:r>
          </a:p>
          <a:p>
            <a:pPr lvl="1"/>
            <a:r>
              <a:rPr lang="en-US" dirty="0"/>
              <a:t>Cancer</a:t>
            </a:r>
          </a:p>
          <a:p>
            <a:pPr lvl="2"/>
            <a:r>
              <a:rPr lang="en-US" dirty="0"/>
              <a:t>Breast </a:t>
            </a:r>
          </a:p>
          <a:p>
            <a:pPr lvl="2"/>
            <a:r>
              <a:rPr lang="en-US" dirty="0"/>
              <a:t>Colorectal</a:t>
            </a:r>
          </a:p>
          <a:p>
            <a:pPr lvl="1"/>
            <a:r>
              <a:rPr lang="en-US" dirty="0"/>
              <a:t>Cardiovascular </a:t>
            </a:r>
          </a:p>
          <a:p>
            <a:pPr lvl="1"/>
            <a:r>
              <a:rPr lang="en-US" dirty="0"/>
              <a:t>Infant mortality</a:t>
            </a:r>
          </a:p>
          <a:p>
            <a:pPr lvl="1"/>
            <a:r>
              <a:rPr lang="en-US" dirty="0"/>
              <a:t>Maternal mortality</a:t>
            </a:r>
          </a:p>
          <a:p>
            <a:endParaRPr lang="en-US" dirty="0"/>
          </a:p>
          <a:p>
            <a:endParaRPr lang="en-US" dirty="0"/>
          </a:p>
        </p:txBody>
      </p:sp>
    </p:spTree>
    <p:extLst>
      <p:ext uri="{BB962C8B-B14F-4D97-AF65-F5344CB8AC3E}">
        <p14:creationId xmlns:p14="http://schemas.microsoft.com/office/powerpoint/2010/main" val="147661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F6287-6902-914D-4F50-70C640714FD8}"/>
              </a:ext>
            </a:extLst>
          </p:cNvPr>
          <p:cNvSpPr>
            <a:spLocks noGrp="1"/>
          </p:cNvSpPr>
          <p:nvPr>
            <p:ph type="title"/>
          </p:nvPr>
        </p:nvSpPr>
        <p:spPr/>
        <p:txBody>
          <a:bodyPr>
            <a:normAutofit/>
          </a:bodyPr>
          <a:lstStyle/>
          <a:p>
            <a:r>
              <a:rPr lang="en-US" b="1" cap="all" dirty="0" smtClean="0">
                <a:solidFill>
                  <a:srgbClr val="002060"/>
                </a:solidFill>
                <a:latin typeface="Arial" panose="020B0604020202020204" pitchFamily="34" charset="0"/>
                <a:cs typeface="Arial" panose="020B0604020202020204" pitchFamily="34" charset="0"/>
              </a:rPr>
              <a:t>Next steps for data reporting</a:t>
            </a:r>
            <a:endParaRPr lang="en-US" b="1" cap="all" dirty="0">
              <a:solidFill>
                <a:srgbClr val="00206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9EC9FF-AD4D-BC90-9137-C97C58B8CB71}"/>
              </a:ext>
            </a:extLst>
          </p:cNvPr>
          <p:cNvSpPr>
            <a:spLocks noGrp="1"/>
          </p:cNvSpPr>
          <p:nvPr>
            <p:ph idx="1"/>
          </p:nvPr>
        </p:nvSpPr>
        <p:spPr>
          <a:xfrm>
            <a:off x="838200" y="1690687"/>
            <a:ext cx="10515600" cy="4569403"/>
          </a:xfrm>
        </p:spPr>
        <p:txBody>
          <a:bodyPr>
            <a:normAutofit/>
          </a:bodyPr>
          <a:lstStyle/>
          <a:p>
            <a:r>
              <a:rPr lang="en-US" b="1" dirty="0" smtClean="0"/>
              <a:t>Create a data reporting team</a:t>
            </a:r>
            <a:endParaRPr lang="en-US" b="1" dirty="0"/>
          </a:p>
          <a:p>
            <a:pPr lvl="1"/>
            <a:r>
              <a:rPr lang="en-US" dirty="0" smtClean="0"/>
              <a:t>Identify diverse stakeholders and roles for team members</a:t>
            </a:r>
          </a:p>
          <a:p>
            <a:pPr lvl="2"/>
            <a:r>
              <a:rPr lang="en-US" dirty="0" smtClean="0"/>
              <a:t>Lead </a:t>
            </a:r>
          </a:p>
          <a:p>
            <a:pPr lvl="2"/>
            <a:r>
              <a:rPr lang="en-US" dirty="0" smtClean="0"/>
              <a:t>Coordinate </a:t>
            </a:r>
          </a:p>
          <a:p>
            <a:r>
              <a:rPr lang="en-US" b="1" dirty="0" smtClean="0"/>
              <a:t>Assess data availability from entities</a:t>
            </a:r>
            <a:endParaRPr lang="en-US" b="1" dirty="0"/>
          </a:p>
          <a:p>
            <a:r>
              <a:rPr lang="en-US" b="1" dirty="0" smtClean="0"/>
              <a:t>Create drafts for reports (monthly*, quarterly, and annual)</a:t>
            </a:r>
          </a:p>
          <a:p>
            <a:pPr lvl="1"/>
            <a:r>
              <a:rPr lang="en-US" dirty="0" smtClean="0"/>
              <a:t>Revise with feedback from chairs/co-chairs </a:t>
            </a:r>
          </a:p>
          <a:p>
            <a:pPr lvl="1"/>
            <a:r>
              <a:rPr lang="en-US" dirty="0" smtClean="0"/>
              <a:t>Revise with feedback from the board</a:t>
            </a:r>
          </a:p>
          <a:p>
            <a:endParaRPr lang="en-US" dirty="0"/>
          </a:p>
          <a:p>
            <a:endParaRPr lang="en-US" dirty="0"/>
          </a:p>
        </p:txBody>
      </p:sp>
    </p:spTree>
    <p:extLst>
      <p:ext uri="{BB962C8B-B14F-4D97-AF65-F5344CB8AC3E}">
        <p14:creationId xmlns:p14="http://schemas.microsoft.com/office/powerpoint/2010/main" val="370176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F3D85-E610-9B27-9AF8-1923524E009E}"/>
              </a:ext>
            </a:extLst>
          </p:cNvPr>
          <p:cNvSpPr>
            <a:spLocks noGrp="1"/>
          </p:cNvSpPr>
          <p:nvPr>
            <p:ph type="title"/>
          </p:nvPr>
        </p:nvSpPr>
        <p:spPr/>
        <p:txBody>
          <a:bodyPr/>
          <a:lstStyle/>
          <a:p>
            <a:pPr algn="ctr"/>
            <a:r>
              <a:rPr lang="en-US" b="1" cap="all" dirty="0" smtClean="0">
                <a:solidFill>
                  <a:srgbClr val="002060"/>
                </a:solidFill>
                <a:latin typeface="Arial" panose="020B0604020202020204" pitchFamily="34" charset="0"/>
                <a:cs typeface="Arial" panose="020B0604020202020204" pitchFamily="34" charset="0"/>
              </a:rPr>
              <a:t>Evaluation of interventions</a:t>
            </a:r>
            <a:endParaRPr lang="en-US" b="1" dirty="0"/>
          </a:p>
        </p:txBody>
      </p:sp>
    </p:spTree>
    <p:extLst>
      <p:ext uri="{BB962C8B-B14F-4D97-AF65-F5344CB8AC3E}">
        <p14:creationId xmlns:p14="http://schemas.microsoft.com/office/powerpoint/2010/main" val="2428449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2020</TotalTime>
  <Words>4712</Words>
  <Application>Microsoft Office PowerPoint</Application>
  <PresentationFormat>Widescreen</PresentationFormat>
  <Paragraphs>768</Paragraphs>
  <Slides>51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Calibri Light</vt:lpstr>
      <vt:lpstr>Graphik Web</vt:lpstr>
      <vt:lpstr>Times New Roman</vt:lpstr>
      <vt:lpstr>Wingdings</vt:lpstr>
      <vt:lpstr>Office Theme</vt:lpstr>
      <vt:lpstr>Data reporting and evaluation plan for tri-county region</vt:lpstr>
      <vt:lpstr>outline</vt:lpstr>
      <vt:lpstr>Data reporting structure</vt:lpstr>
      <vt:lpstr>Process for Data reporting</vt:lpstr>
      <vt:lpstr>Systematically Comparing Data</vt:lpstr>
      <vt:lpstr>Data reporting &amp; sources</vt:lpstr>
      <vt:lpstr>reporting SDoH &amp; health equity</vt:lpstr>
      <vt:lpstr>Next steps for data reporting</vt:lpstr>
      <vt:lpstr>Evaluation of interventions</vt:lpstr>
      <vt:lpstr>Evaluation questions</vt:lpstr>
      <vt:lpstr>Short-term Evaluation metrics: HEAL</vt:lpstr>
      <vt:lpstr>Short-term Evaluation metrics: HEAL</vt:lpstr>
      <vt:lpstr>Short-term Evaluation metrics: HEAL</vt:lpstr>
      <vt:lpstr>Short-term Evaluation metrics: HEAL</vt:lpstr>
      <vt:lpstr>Short-term Evaluation metrics: Obesity</vt:lpstr>
      <vt:lpstr>Short-term Evaluation metrics: obesity</vt:lpstr>
      <vt:lpstr>Short-term Evaluation metrics: Obesity</vt:lpstr>
      <vt:lpstr>Short-term Evaluation metrics: obesity</vt:lpstr>
      <vt:lpstr>Short-term Evaluation metrics: mh</vt:lpstr>
      <vt:lpstr>Short-term Evaluation metrics: mh</vt:lpstr>
      <vt:lpstr>Short-term Evaluation metrics: mh</vt:lpstr>
      <vt:lpstr>Short-term Evaluation metrics: mh</vt:lpstr>
      <vt:lpstr>summary</vt:lpstr>
      <vt:lpstr>Questions &amp; feedback?</vt:lpstr>
      <vt:lpstr>Back up slides</vt:lpstr>
      <vt:lpstr>Mental health measurements</vt:lpstr>
      <vt:lpstr>Mental Health &amp; Telecodes</vt:lpstr>
      <vt:lpstr>MH Diagnostic codes related to mental health</vt:lpstr>
      <vt:lpstr>Disparities related to Mortality</vt:lpstr>
      <vt:lpstr>Mortality: Homicide</vt:lpstr>
      <vt:lpstr>Mortality: Overdose</vt:lpstr>
      <vt:lpstr>Mortality: Cancer</vt:lpstr>
      <vt:lpstr>Mortality: Breast Cancer (women)</vt:lpstr>
      <vt:lpstr>Mortality: Colorectal cancer</vt:lpstr>
      <vt:lpstr>Mortality: Cardiovascular</vt:lpstr>
      <vt:lpstr>Mortality: Infant</vt:lpstr>
      <vt:lpstr>Mortality: Maternal</vt:lpstr>
      <vt:lpstr>Disparities related to Morbidity measures</vt:lpstr>
      <vt:lpstr>Morbidity: Chlamydia</vt:lpstr>
      <vt:lpstr>Morbidity: Gonorrhea &amp; HIV</vt:lpstr>
      <vt:lpstr>Morbidity: HIV</vt:lpstr>
      <vt:lpstr>Morbidity: Teen pregnancy</vt:lpstr>
      <vt:lpstr>Morbidity: Obesity</vt:lpstr>
      <vt:lpstr>Morbidity: Diabetes</vt:lpstr>
      <vt:lpstr>Morbidity: Hypertension</vt:lpstr>
      <vt:lpstr>Social Determinants of Health</vt:lpstr>
      <vt:lpstr>Social Determinants of Health</vt:lpstr>
      <vt:lpstr>Social Determinants of Health</vt:lpstr>
      <vt:lpstr>Social Determinants of Health</vt:lpstr>
      <vt:lpstr>Social Determinants of Health</vt:lpstr>
      <vt:lpstr>Social Determinants of Health</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Crane, Blair K</dc:creator>
  <cp:lastModifiedBy>Kelly, Sara</cp:lastModifiedBy>
  <cp:revision>116</cp:revision>
  <dcterms:created xsi:type="dcterms:W3CDTF">2022-09-19T18:53:21Z</dcterms:created>
  <dcterms:modified xsi:type="dcterms:W3CDTF">2023-04-27T18:43:20Z</dcterms:modified>
</cp:coreProperties>
</file>