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Lst>
  <p:notesMasterIdLst>
    <p:notesMasterId r:id="rId59"/>
  </p:notesMasterIdLst>
  <p:sldIdLst>
    <p:sldId id="320" r:id="rId5"/>
    <p:sldId id="321" r:id="rId6"/>
    <p:sldId id="280" r:id="rId7"/>
    <p:sldId id="266" r:id="rId8"/>
    <p:sldId id="267" r:id="rId9"/>
    <p:sldId id="283" r:id="rId10"/>
    <p:sldId id="286" r:id="rId11"/>
    <p:sldId id="287" r:id="rId12"/>
    <p:sldId id="288" r:id="rId13"/>
    <p:sldId id="281" r:id="rId14"/>
    <p:sldId id="291" r:id="rId15"/>
    <p:sldId id="292" r:id="rId16"/>
    <p:sldId id="290" r:id="rId17"/>
    <p:sldId id="284" r:id="rId18"/>
    <p:sldId id="257" r:id="rId19"/>
    <p:sldId id="285" r:id="rId20"/>
    <p:sldId id="289" r:id="rId21"/>
    <p:sldId id="301" r:id="rId22"/>
    <p:sldId id="299" r:id="rId23"/>
    <p:sldId id="300" r:id="rId24"/>
    <p:sldId id="282" r:id="rId25"/>
    <p:sldId id="293" r:id="rId26"/>
    <p:sldId id="271" r:id="rId27"/>
    <p:sldId id="272" r:id="rId28"/>
    <p:sldId id="294" r:id="rId29"/>
    <p:sldId id="274" r:id="rId30"/>
    <p:sldId id="275" r:id="rId31"/>
    <p:sldId id="276" r:id="rId32"/>
    <p:sldId id="295" r:id="rId33"/>
    <p:sldId id="279" r:id="rId34"/>
    <p:sldId id="298" r:id="rId35"/>
    <p:sldId id="296" r:id="rId36"/>
    <p:sldId id="297" r:id="rId37"/>
    <p:sldId id="302" r:id="rId38"/>
    <p:sldId id="303" r:id="rId39"/>
    <p:sldId id="304" r:id="rId40"/>
    <p:sldId id="305" r:id="rId41"/>
    <p:sldId id="261" r:id="rId42"/>
    <p:sldId id="258" r:id="rId43"/>
    <p:sldId id="269" r:id="rId44"/>
    <p:sldId id="307" r:id="rId45"/>
    <p:sldId id="306" r:id="rId46"/>
    <p:sldId id="308" r:id="rId47"/>
    <p:sldId id="309" r:id="rId48"/>
    <p:sldId id="310" r:id="rId49"/>
    <p:sldId id="316" r:id="rId50"/>
    <p:sldId id="311" r:id="rId51"/>
    <p:sldId id="312" r:id="rId52"/>
    <p:sldId id="313" r:id="rId53"/>
    <p:sldId id="314" r:id="rId54"/>
    <p:sldId id="315" r:id="rId55"/>
    <p:sldId id="317" r:id="rId56"/>
    <p:sldId id="318" r:id="rId57"/>
    <p:sldId id="31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5BBC8-D223-7D92-6E9F-C05D9BCFAF75}" v="628" dt="2020-02-04T12:49:36.761"/>
    <p1510:client id="{E1CE740D-BF7D-41DC-B40D-0F789C3AF9EA}" v="240" dt="2020-02-04T16:12:18.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Peoria County </a:t>
            </a:r>
            <a:r>
              <a:rPr lang="en-US" err="1"/>
              <a:t>Narcan</a:t>
            </a:r>
            <a:r>
              <a:rPr lang="en-US"/>
              <a:t> administrations Jan 2018</a:t>
            </a:r>
            <a:r>
              <a:rPr lang="en-US" baseline="0"/>
              <a:t> – Dec </a:t>
            </a:r>
            <a:r>
              <a:rPr lang="en-US"/>
              <a:t>2019</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2019</c:v>
                </c:pt>
              </c:strCache>
            </c:strRef>
          </c:tx>
          <c:spPr>
            <a:ln w="34925" cap="rnd">
              <a:solidFill>
                <a:schemeClr val="tx1">
                  <a:lumMod val="95000"/>
                  <a:lumOff val="5000"/>
                </a:schemeClr>
              </a:solidFill>
              <a:round/>
            </a:ln>
            <a:effectLst>
              <a:glow rad="63500">
                <a:schemeClr val="tx1">
                  <a:alpha val="40000"/>
                </a:schemeClr>
              </a:glow>
            </a:effectLst>
          </c:spPr>
          <c:marker>
            <c:symbol val="none"/>
          </c:marker>
          <c:cat>
            <c:strRef>
              <c:f>Sheet1!$A$2:$A$13</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Sheet1!$B$2:$B$13</c:f>
              <c:numCache>
                <c:formatCode>General</c:formatCode>
                <c:ptCount val="12"/>
                <c:pt idx="0">
                  <c:v>53</c:v>
                </c:pt>
                <c:pt idx="1">
                  <c:v>38</c:v>
                </c:pt>
                <c:pt idx="2">
                  <c:v>42</c:v>
                </c:pt>
                <c:pt idx="3">
                  <c:v>41</c:v>
                </c:pt>
                <c:pt idx="4">
                  <c:v>66</c:v>
                </c:pt>
                <c:pt idx="5">
                  <c:v>74</c:v>
                </c:pt>
                <c:pt idx="6">
                  <c:v>71</c:v>
                </c:pt>
                <c:pt idx="7">
                  <c:v>65</c:v>
                </c:pt>
                <c:pt idx="8">
                  <c:v>55</c:v>
                </c:pt>
                <c:pt idx="9">
                  <c:v>67</c:v>
                </c:pt>
                <c:pt idx="10">
                  <c:v>84</c:v>
                </c:pt>
                <c:pt idx="11">
                  <c:v>96</c:v>
                </c:pt>
              </c:numCache>
            </c:numRef>
          </c:val>
          <c:smooth val="0"/>
          <c:extLst>
            <c:ext xmlns:c16="http://schemas.microsoft.com/office/drawing/2014/chart" uri="{C3380CC4-5D6E-409C-BE32-E72D297353CC}">
              <c16:uniqueId val="{00000000-9323-48BD-BF41-881006EBB215}"/>
            </c:ext>
          </c:extLst>
        </c:ser>
        <c:ser>
          <c:idx val="1"/>
          <c:order val="1"/>
          <c:tx>
            <c:strRef>
              <c:f>Sheet1!$C$1</c:f>
              <c:strCache>
                <c:ptCount val="1"/>
                <c:pt idx="0">
                  <c:v>2018</c:v>
                </c:pt>
              </c:strCache>
            </c:strRef>
          </c:tx>
          <c:spPr>
            <a:ln w="34925" cap="rnd">
              <a:solidFill>
                <a:schemeClr val="tx2">
                  <a:lumMod val="75000"/>
                  <a:lumOff val="25000"/>
                </a:schemeClr>
              </a:solidFill>
              <a:round/>
            </a:ln>
            <a:effectLst>
              <a:glow rad="63500">
                <a:schemeClr val="tx2">
                  <a:lumMod val="75000"/>
                  <a:lumOff val="25000"/>
                  <a:alpha val="40000"/>
                </a:schemeClr>
              </a:glow>
              <a:outerShdw dist="25400" dir="2700000" algn="tl" rotWithShape="0">
                <a:schemeClr val="tx2">
                  <a:lumMod val="75000"/>
                  <a:lumOff val="25000"/>
                </a:schemeClr>
              </a:outerShdw>
            </a:effectLst>
          </c:spPr>
          <c:marker>
            <c:symbol val="none"/>
          </c:marker>
          <c:cat>
            <c:strRef>
              <c:f>Sheet1!$A$2:$A$13</c:f>
              <c:strCache>
                <c:ptCount val="12"/>
                <c:pt idx="0">
                  <c:v>Jan</c:v>
                </c:pt>
                <c:pt idx="1">
                  <c:v>Feb</c:v>
                </c:pt>
                <c:pt idx="2">
                  <c:v>Mar</c:v>
                </c:pt>
                <c:pt idx="3">
                  <c:v>April</c:v>
                </c:pt>
                <c:pt idx="4">
                  <c:v>May</c:v>
                </c:pt>
                <c:pt idx="5">
                  <c:v>June</c:v>
                </c:pt>
                <c:pt idx="6">
                  <c:v>July</c:v>
                </c:pt>
                <c:pt idx="7">
                  <c:v>Aug</c:v>
                </c:pt>
                <c:pt idx="8">
                  <c:v>Sept</c:v>
                </c:pt>
                <c:pt idx="9">
                  <c:v>Oct</c:v>
                </c:pt>
                <c:pt idx="10">
                  <c:v>Nov</c:v>
                </c:pt>
                <c:pt idx="11">
                  <c:v>Dec</c:v>
                </c:pt>
              </c:strCache>
            </c:strRef>
          </c:cat>
          <c:val>
            <c:numRef>
              <c:f>Sheet1!$C$2:$C$13</c:f>
              <c:numCache>
                <c:formatCode>General</c:formatCode>
                <c:ptCount val="12"/>
                <c:pt idx="0">
                  <c:v>5</c:v>
                </c:pt>
                <c:pt idx="1">
                  <c:v>42</c:v>
                </c:pt>
                <c:pt idx="2">
                  <c:v>52</c:v>
                </c:pt>
                <c:pt idx="3">
                  <c:v>57</c:v>
                </c:pt>
                <c:pt idx="4">
                  <c:v>58</c:v>
                </c:pt>
                <c:pt idx="5">
                  <c:v>44</c:v>
                </c:pt>
                <c:pt idx="6">
                  <c:v>48</c:v>
                </c:pt>
                <c:pt idx="7">
                  <c:v>64</c:v>
                </c:pt>
                <c:pt idx="8">
                  <c:v>61</c:v>
                </c:pt>
                <c:pt idx="9">
                  <c:v>40</c:v>
                </c:pt>
                <c:pt idx="10">
                  <c:v>30</c:v>
                </c:pt>
                <c:pt idx="11">
                  <c:v>31</c:v>
                </c:pt>
              </c:numCache>
            </c:numRef>
          </c:val>
          <c:smooth val="0"/>
          <c:extLst>
            <c:ext xmlns:c16="http://schemas.microsoft.com/office/drawing/2014/chart" uri="{C3380CC4-5D6E-409C-BE32-E72D297353CC}">
              <c16:uniqueId val="{00000003-9323-48BD-BF41-881006EBB215}"/>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462334608"/>
        <c:axId val="462336176"/>
      </c:lineChart>
      <c:catAx>
        <c:axId val="462334608"/>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462336176"/>
        <c:crosses val="autoZero"/>
        <c:auto val="1"/>
        <c:lblAlgn val="ctr"/>
        <c:lblOffset val="100"/>
        <c:noMultiLvlLbl val="0"/>
      </c:catAx>
      <c:valAx>
        <c:axId val="4623361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462334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1A32E-54C2-4FFF-BD3C-42DF451C9BC8}"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A5AA70BC-DDF5-4565-98EC-372BBDC91B78}">
      <dgm:prSet/>
      <dgm:spPr/>
      <dgm:t>
        <a:bodyPr/>
        <a:lstStyle/>
        <a:p>
          <a:r>
            <a:rPr lang="en-US" u="sng" dirty="0"/>
            <a:t>Goal: </a:t>
          </a:r>
          <a:r>
            <a:rPr lang="en-US" dirty="0"/>
            <a:t>Improve and promote reproductive and sexual health of adolescents and young adults</a:t>
          </a:r>
        </a:p>
      </dgm:t>
    </dgm:pt>
    <dgm:pt modelId="{A4FDB8C9-126A-4EF8-8DCD-4A4ADB5AD595}" type="parTrans" cxnId="{F8E6969C-0C09-425F-9745-E644928D020E}">
      <dgm:prSet/>
      <dgm:spPr/>
      <dgm:t>
        <a:bodyPr/>
        <a:lstStyle/>
        <a:p>
          <a:endParaRPr lang="en-US"/>
        </a:p>
      </dgm:t>
    </dgm:pt>
    <dgm:pt modelId="{0EB0606D-355A-4E50-8148-DF88F3BA8FF7}" type="sibTrans" cxnId="{F8E6969C-0C09-425F-9745-E644928D020E}">
      <dgm:prSet/>
      <dgm:spPr/>
      <dgm:t>
        <a:bodyPr/>
        <a:lstStyle/>
        <a:p>
          <a:endParaRPr lang="en-US"/>
        </a:p>
      </dgm:t>
    </dgm:pt>
    <dgm:pt modelId="{CF079D3A-1ECE-4D0D-AFB7-5B57E481744C}">
      <dgm:prSet/>
      <dgm:spPr/>
      <dgm:t>
        <a:bodyPr/>
        <a:lstStyle/>
        <a:p>
          <a:r>
            <a:rPr lang="en-US" u="sng"/>
            <a:t>Objectives:</a:t>
          </a:r>
          <a:endParaRPr lang="en-US" dirty="0"/>
        </a:p>
      </dgm:t>
    </dgm:pt>
    <dgm:pt modelId="{0D5BF2F5-4058-4DF0-B730-3A78537AB353}" type="parTrans" cxnId="{AB846CDD-7412-4B1A-96B5-2CBEA7F22CB3}">
      <dgm:prSet/>
      <dgm:spPr/>
      <dgm:t>
        <a:bodyPr/>
        <a:lstStyle/>
        <a:p>
          <a:endParaRPr lang="en-US"/>
        </a:p>
      </dgm:t>
    </dgm:pt>
    <dgm:pt modelId="{3004B469-DF4E-445B-B2AC-C545644303CF}" type="sibTrans" cxnId="{AB846CDD-7412-4B1A-96B5-2CBEA7F22CB3}">
      <dgm:prSet/>
      <dgm:spPr/>
      <dgm:t>
        <a:bodyPr/>
        <a:lstStyle/>
        <a:p>
          <a:endParaRPr lang="en-US"/>
        </a:p>
      </dgm:t>
    </dgm:pt>
    <dgm:pt modelId="{BE6C8041-10F6-4757-95A6-121482E2FA98}">
      <dgm:prSet/>
      <dgm:spPr/>
      <dgm:t>
        <a:bodyPr/>
        <a:lstStyle/>
        <a:p>
          <a:pPr>
            <a:lnSpc>
              <a:spcPct val="100000"/>
            </a:lnSpc>
          </a:pPr>
          <a:r>
            <a:rPr lang="en-US"/>
            <a:t>Reduce total preterm birth among Peoria County African American/Black women to 11.4% by 2019.</a:t>
          </a:r>
        </a:p>
      </dgm:t>
    </dgm:pt>
    <dgm:pt modelId="{AEE76D4C-5574-4885-B7F2-648E6713D1B9}" type="parTrans" cxnId="{7ACA618F-269B-4B95-9462-69D731657272}">
      <dgm:prSet/>
      <dgm:spPr/>
      <dgm:t>
        <a:bodyPr/>
        <a:lstStyle/>
        <a:p>
          <a:endParaRPr lang="en-US"/>
        </a:p>
      </dgm:t>
    </dgm:pt>
    <dgm:pt modelId="{0983C66F-38C5-4111-8C80-AC5EF8589120}" type="sibTrans" cxnId="{7ACA618F-269B-4B95-9462-69D731657272}">
      <dgm:prSet/>
      <dgm:spPr/>
      <dgm:t>
        <a:bodyPr/>
        <a:lstStyle/>
        <a:p>
          <a:endParaRPr lang="en-US"/>
        </a:p>
      </dgm:t>
    </dgm:pt>
    <dgm:pt modelId="{0051024A-8E29-4D0F-9B27-7C554613C27B}">
      <dgm:prSet/>
      <dgm:spPr/>
      <dgm:t>
        <a:bodyPr/>
        <a:lstStyle/>
        <a:p>
          <a:pPr>
            <a:lnSpc>
              <a:spcPct val="100000"/>
            </a:lnSpc>
          </a:pPr>
          <a:r>
            <a:rPr lang="en-US" dirty="0"/>
            <a:t>Reduce gonorrhea rates among men and women ages 15-44 years by 10% by 2019.</a:t>
          </a:r>
        </a:p>
      </dgm:t>
    </dgm:pt>
    <dgm:pt modelId="{12F84EAE-090A-4656-B615-AFE8180FF9A4}" type="parTrans" cxnId="{BADB5512-D280-4505-8D97-725F1B92DAE6}">
      <dgm:prSet/>
      <dgm:spPr/>
      <dgm:t>
        <a:bodyPr/>
        <a:lstStyle/>
        <a:p>
          <a:endParaRPr lang="en-US"/>
        </a:p>
      </dgm:t>
    </dgm:pt>
    <dgm:pt modelId="{3EE3434A-5E59-44FD-9CA2-A44E91F85704}" type="sibTrans" cxnId="{BADB5512-D280-4505-8D97-725F1B92DAE6}">
      <dgm:prSet/>
      <dgm:spPr/>
      <dgm:t>
        <a:bodyPr/>
        <a:lstStyle/>
        <a:p>
          <a:endParaRPr lang="en-US"/>
        </a:p>
      </dgm:t>
    </dgm:pt>
    <dgm:pt modelId="{B89FE029-B6CE-40A9-9FEC-2C5EF59C740D}">
      <dgm:prSet/>
      <dgm:spPr/>
      <dgm:t>
        <a:bodyPr/>
        <a:lstStyle/>
        <a:p>
          <a:pPr>
            <a:lnSpc>
              <a:spcPct val="100000"/>
            </a:lnSpc>
          </a:pPr>
          <a:r>
            <a:rPr lang="en-US"/>
            <a:t>Reduce pregnancies among adolescent females age 15-19 years by 10% by 2019.</a:t>
          </a:r>
        </a:p>
      </dgm:t>
    </dgm:pt>
    <dgm:pt modelId="{0FF29027-E970-4DB4-BF44-1A0B7A5E1B1F}" type="parTrans" cxnId="{E847CFD2-9E3E-4B1D-B5D5-58349F8BD3E4}">
      <dgm:prSet/>
      <dgm:spPr/>
      <dgm:t>
        <a:bodyPr/>
        <a:lstStyle/>
        <a:p>
          <a:endParaRPr lang="en-US"/>
        </a:p>
      </dgm:t>
    </dgm:pt>
    <dgm:pt modelId="{6F1E6A7E-49F7-4C58-9027-68CE9675E511}" type="sibTrans" cxnId="{E847CFD2-9E3E-4B1D-B5D5-58349F8BD3E4}">
      <dgm:prSet/>
      <dgm:spPr/>
      <dgm:t>
        <a:bodyPr/>
        <a:lstStyle/>
        <a:p>
          <a:endParaRPr lang="en-US"/>
        </a:p>
      </dgm:t>
    </dgm:pt>
    <dgm:pt modelId="{B838FDD8-B835-4C54-877B-B9CD6CC3FB04}" type="pres">
      <dgm:prSet presAssocID="{D6F1A32E-54C2-4FFF-BD3C-42DF451C9BC8}" presName="Name0" presStyleCnt="0">
        <dgm:presLayoutVars>
          <dgm:dir/>
          <dgm:animLvl val="lvl"/>
          <dgm:resizeHandles val="exact"/>
        </dgm:presLayoutVars>
      </dgm:prSet>
      <dgm:spPr/>
    </dgm:pt>
    <dgm:pt modelId="{658CB6D1-52CA-4B54-9590-ABE237477997}" type="pres">
      <dgm:prSet presAssocID="{CF079D3A-1ECE-4D0D-AFB7-5B57E481744C}" presName="boxAndChildren" presStyleCnt="0"/>
      <dgm:spPr/>
    </dgm:pt>
    <dgm:pt modelId="{E1F12205-9FAA-4D2A-A964-76E6C106E192}" type="pres">
      <dgm:prSet presAssocID="{CF079D3A-1ECE-4D0D-AFB7-5B57E481744C}" presName="parentTextBox" presStyleLbl="node1" presStyleIdx="0" presStyleCnt="2"/>
      <dgm:spPr/>
    </dgm:pt>
    <dgm:pt modelId="{F0535FC9-DBC9-4476-95FB-3CA272361EFF}" type="pres">
      <dgm:prSet presAssocID="{CF079D3A-1ECE-4D0D-AFB7-5B57E481744C}" presName="entireBox" presStyleLbl="node1" presStyleIdx="0" presStyleCnt="2" custLinFactNeighborY="66682"/>
      <dgm:spPr/>
    </dgm:pt>
    <dgm:pt modelId="{BA4DA2F0-B409-4C09-95EA-0EE8E62B6CA9}" type="pres">
      <dgm:prSet presAssocID="{CF079D3A-1ECE-4D0D-AFB7-5B57E481744C}" presName="descendantBox" presStyleCnt="0"/>
      <dgm:spPr/>
    </dgm:pt>
    <dgm:pt modelId="{27B6874A-F5B7-4275-ABEB-D6F70C9F59BF}" type="pres">
      <dgm:prSet presAssocID="{BE6C8041-10F6-4757-95A6-121482E2FA98}" presName="childTextBox" presStyleLbl="fgAccFollowNode1" presStyleIdx="0" presStyleCnt="3">
        <dgm:presLayoutVars>
          <dgm:bulletEnabled val="1"/>
        </dgm:presLayoutVars>
      </dgm:prSet>
      <dgm:spPr/>
    </dgm:pt>
    <dgm:pt modelId="{4164BF2F-AB13-4884-8269-4F498A0838BE}" type="pres">
      <dgm:prSet presAssocID="{0051024A-8E29-4D0F-9B27-7C554613C27B}" presName="childTextBox" presStyleLbl="fgAccFollowNode1" presStyleIdx="1" presStyleCnt="3">
        <dgm:presLayoutVars>
          <dgm:bulletEnabled val="1"/>
        </dgm:presLayoutVars>
      </dgm:prSet>
      <dgm:spPr/>
    </dgm:pt>
    <dgm:pt modelId="{7A3803B0-9319-4CA1-B844-AFE77866574B}" type="pres">
      <dgm:prSet presAssocID="{B89FE029-B6CE-40A9-9FEC-2C5EF59C740D}" presName="childTextBox" presStyleLbl="fgAccFollowNode1" presStyleIdx="2" presStyleCnt="3">
        <dgm:presLayoutVars>
          <dgm:bulletEnabled val="1"/>
        </dgm:presLayoutVars>
      </dgm:prSet>
      <dgm:spPr/>
    </dgm:pt>
    <dgm:pt modelId="{36407D68-2844-4542-BC97-077D5AC38FE3}" type="pres">
      <dgm:prSet presAssocID="{0EB0606D-355A-4E50-8148-DF88F3BA8FF7}" presName="sp" presStyleCnt="0"/>
      <dgm:spPr/>
    </dgm:pt>
    <dgm:pt modelId="{2245B41A-A3A5-489C-9D87-0C514FA5212E}" type="pres">
      <dgm:prSet presAssocID="{A5AA70BC-DDF5-4565-98EC-372BBDC91B78}" presName="arrowAndChildren" presStyleCnt="0"/>
      <dgm:spPr/>
    </dgm:pt>
    <dgm:pt modelId="{4888E7C0-91EC-48C3-869B-0B1A21C563B6}" type="pres">
      <dgm:prSet presAssocID="{A5AA70BC-DDF5-4565-98EC-372BBDC91B78}" presName="parentTextArrow" presStyleLbl="node1" presStyleIdx="1" presStyleCnt="2" custLinFactNeighborX="-602" custLinFactNeighborY="-1171"/>
      <dgm:spPr/>
    </dgm:pt>
  </dgm:ptLst>
  <dgm:cxnLst>
    <dgm:cxn modelId="{BADB5512-D280-4505-8D97-725F1B92DAE6}" srcId="{CF079D3A-1ECE-4D0D-AFB7-5B57E481744C}" destId="{0051024A-8E29-4D0F-9B27-7C554613C27B}" srcOrd="1" destOrd="0" parTransId="{12F84EAE-090A-4656-B615-AFE8180FF9A4}" sibTransId="{3EE3434A-5E59-44FD-9CA2-A44E91F85704}"/>
    <dgm:cxn modelId="{E6494D18-7026-44C7-B34B-49EA71CE2469}" type="presOf" srcId="{B89FE029-B6CE-40A9-9FEC-2C5EF59C740D}" destId="{7A3803B0-9319-4CA1-B844-AFE77866574B}" srcOrd="0" destOrd="0" presId="urn:microsoft.com/office/officeart/2005/8/layout/process4"/>
    <dgm:cxn modelId="{91A4B443-F4D0-4837-A335-29B38E65B3D5}" type="presOf" srcId="{CF079D3A-1ECE-4D0D-AFB7-5B57E481744C}" destId="{F0535FC9-DBC9-4476-95FB-3CA272361EFF}" srcOrd="1" destOrd="0" presId="urn:microsoft.com/office/officeart/2005/8/layout/process4"/>
    <dgm:cxn modelId="{EC625A69-8FA3-4F0D-AA3E-B00E5F478AA9}" type="presOf" srcId="{A5AA70BC-DDF5-4565-98EC-372BBDC91B78}" destId="{4888E7C0-91EC-48C3-869B-0B1A21C563B6}" srcOrd="0" destOrd="0" presId="urn:microsoft.com/office/officeart/2005/8/layout/process4"/>
    <dgm:cxn modelId="{7ACA618F-269B-4B95-9462-69D731657272}" srcId="{CF079D3A-1ECE-4D0D-AFB7-5B57E481744C}" destId="{BE6C8041-10F6-4757-95A6-121482E2FA98}" srcOrd="0" destOrd="0" parTransId="{AEE76D4C-5574-4885-B7F2-648E6713D1B9}" sibTransId="{0983C66F-38C5-4111-8C80-AC5EF8589120}"/>
    <dgm:cxn modelId="{F8E6969C-0C09-425F-9745-E644928D020E}" srcId="{D6F1A32E-54C2-4FFF-BD3C-42DF451C9BC8}" destId="{A5AA70BC-DDF5-4565-98EC-372BBDC91B78}" srcOrd="0" destOrd="0" parTransId="{A4FDB8C9-126A-4EF8-8DCD-4A4ADB5AD595}" sibTransId="{0EB0606D-355A-4E50-8148-DF88F3BA8FF7}"/>
    <dgm:cxn modelId="{BBE0F5A4-323B-4E15-9CCD-46434B435E6D}" type="presOf" srcId="{BE6C8041-10F6-4757-95A6-121482E2FA98}" destId="{27B6874A-F5B7-4275-ABEB-D6F70C9F59BF}" srcOrd="0" destOrd="0" presId="urn:microsoft.com/office/officeart/2005/8/layout/process4"/>
    <dgm:cxn modelId="{E847CFD2-9E3E-4B1D-B5D5-58349F8BD3E4}" srcId="{CF079D3A-1ECE-4D0D-AFB7-5B57E481744C}" destId="{B89FE029-B6CE-40A9-9FEC-2C5EF59C740D}" srcOrd="2" destOrd="0" parTransId="{0FF29027-E970-4DB4-BF44-1A0B7A5E1B1F}" sibTransId="{6F1E6A7E-49F7-4C58-9027-68CE9675E511}"/>
    <dgm:cxn modelId="{75D34FDC-EF65-4285-A110-4875A1E45686}" type="presOf" srcId="{CF079D3A-1ECE-4D0D-AFB7-5B57E481744C}" destId="{E1F12205-9FAA-4D2A-A964-76E6C106E192}" srcOrd="0" destOrd="0" presId="urn:microsoft.com/office/officeart/2005/8/layout/process4"/>
    <dgm:cxn modelId="{AB846CDD-7412-4B1A-96B5-2CBEA7F22CB3}" srcId="{D6F1A32E-54C2-4FFF-BD3C-42DF451C9BC8}" destId="{CF079D3A-1ECE-4D0D-AFB7-5B57E481744C}" srcOrd="1" destOrd="0" parTransId="{0D5BF2F5-4058-4DF0-B730-3A78537AB353}" sibTransId="{3004B469-DF4E-445B-B2AC-C545644303CF}"/>
    <dgm:cxn modelId="{550A65EB-CD03-4D42-B83F-732C8AC563E3}" type="presOf" srcId="{D6F1A32E-54C2-4FFF-BD3C-42DF451C9BC8}" destId="{B838FDD8-B835-4C54-877B-B9CD6CC3FB04}" srcOrd="0" destOrd="0" presId="urn:microsoft.com/office/officeart/2005/8/layout/process4"/>
    <dgm:cxn modelId="{FB419AF4-E1F6-4C47-B0DD-5F444410F7F3}" type="presOf" srcId="{0051024A-8E29-4D0F-9B27-7C554613C27B}" destId="{4164BF2F-AB13-4884-8269-4F498A0838BE}" srcOrd="0" destOrd="0" presId="urn:microsoft.com/office/officeart/2005/8/layout/process4"/>
    <dgm:cxn modelId="{E12C3EE5-0E2D-46DF-98A2-91041BABF74D}" type="presParOf" srcId="{B838FDD8-B835-4C54-877B-B9CD6CC3FB04}" destId="{658CB6D1-52CA-4B54-9590-ABE237477997}" srcOrd="0" destOrd="0" presId="urn:microsoft.com/office/officeart/2005/8/layout/process4"/>
    <dgm:cxn modelId="{2EA6083E-A027-4581-9202-9C3390C46042}" type="presParOf" srcId="{658CB6D1-52CA-4B54-9590-ABE237477997}" destId="{E1F12205-9FAA-4D2A-A964-76E6C106E192}" srcOrd="0" destOrd="0" presId="urn:microsoft.com/office/officeart/2005/8/layout/process4"/>
    <dgm:cxn modelId="{37A5D575-E133-4F43-8FF7-4B564142299B}" type="presParOf" srcId="{658CB6D1-52CA-4B54-9590-ABE237477997}" destId="{F0535FC9-DBC9-4476-95FB-3CA272361EFF}" srcOrd="1" destOrd="0" presId="urn:microsoft.com/office/officeart/2005/8/layout/process4"/>
    <dgm:cxn modelId="{F3B4AB14-B723-404A-9500-2B574475687D}" type="presParOf" srcId="{658CB6D1-52CA-4B54-9590-ABE237477997}" destId="{BA4DA2F0-B409-4C09-95EA-0EE8E62B6CA9}" srcOrd="2" destOrd="0" presId="urn:microsoft.com/office/officeart/2005/8/layout/process4"/>
    <dgm:cxn modelId="{08C4933F-725A-438B-B14A-D2F92E5E50CD}" type="presParOf" srcId="{BA4DA2F0-B409-4C09-95EA-0EE8E62B6CA9}" destId="{27B6874A-F5B7-4275-ABEB-D6F70C9F59BF}" srcOrd="0" destOrd="0" presId="urn:microsoft.com/office/officeart/2005/8/layout/process4"/>
    <dgm:cxn modelId="{DE28030E-DB92-499A-9A4A-26081BDEEDB5}" type="presParOf" srcId="{BA4DA2F0-B409-4C09-95EA-0EE8E62B6CA9}" destId="{4164BF2F-AB13-4884-8269-4F498A0838BE}" srcOrd="1" destOrd="0" presId="urn:microsoft.com/office/officeart/2005/8/layout/process4"/>
    <dgm:cxn modelId="{A5DC0315-AAD2-44DA-8FF1-A6CC036BAEEB}" type="presParOf" srcId="{BA4DA2F0-B409-4C09-95EA-0EE8E62B6CA9}" destId="{7A3803B0-9319-4CA1-B844-AFE77866574B}" srcOrd="2" destOrd="0" presId="urn:microsoft.com/office/officeart/2005/8/layout/process4"/>
    <dgm:cxn modelId="{24B3E603-06EA-4A58-B89C-C262DE3ABE17}" type="presParOf" srcId="{B838FDD8-B835-4C54-877B-B9CD6CC3FB04}" destId="{36407D68-2844-4542-BC97-077D5AC38FE3}" srcOrd="1" destOrd="0" presId="urn:microsoft.com/office/officeart/2005/8/layout/process4"/>
    <dgm:cxn modelId="{B6E31726-955C-4998-9425-90A50DEFFECE}" type="presParOf" srcId="{B838FDD8-B835-4C54-877B-B9CD6CC3FB04}" destId="{2245B41A-A3A5-489C-9D87-0C514FA5212E}" srcOrd="2" destOrd="0" presId="urn:microsoft.com/office/officeart/2005/8/layout/process4"/>
    <dgm:cxn modelId="{5FD6C51A-D119-4818-B27E-23F0048594D9}" type="presParOf" srcId="{2245B41A-A3A5-489C-9D87-0C514FA5212E}" destId="{4888E7C0-91EC-48C3-869B-0B1A21C563B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3DA58D-B27C-4B4A-B318-9632BE3815E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A7C0D5D-45C8-4236-889E-C2BE1B9A67DD}">
      <dgm:prSet/>
      <dgm:spPr/>
      <dgm:t>
        <a:bodyPr/>
        <a:lstStyle/>
        <a:p>
          <a:r>
            <a:rPr lang="en-US"/>
            <a:t>Promotion of 5 P’s for sexual behavior history taking</a:t>
          </a:r>
        </a:p>
      </dgm:t>
    </dgm:pt>
    <dgm:pt modelId="{8F675460-8059-4288-BCC3-F15C15313497}" type="parTrans" cxnId="{41AD32C5-11DF-4CA6-8B3F-E5A1C7735E23}">
      <dgm:prSet/>
      <dgm:spPr/>
      <dgm:t>
        <a:bodyPr/>
        <a:lstStyle/>
        <a:p>
          <a:endParaRPr lang="en-US"/>
        </a:p>
      </dgm:t>
    </dgm:pt>
    <dgm:pt modelId="{8B711BA6-FA2B-4E10-96C3-CAF827A6B5E5}" type="sibTrans" cxnId="{41AD32C5-11DF-4CA6-8B3F-E5A1C7735E23}">
      <dgm:prSet/>
      <dgm:spPr/>
      <dgm:t>
        <a:bodyPr/>
        <a:lstStyle/>
        <a:p>
          <a:endParaRPr lang="en-US"/>
        </a:p>
      </dgm:t>
    </dgm:pt>
    <dgm:pt modelId="{E9928D03-6FF0-44E4-B10E-0985228C977E}">
      <dgm:prSet/>
      <dgm:spPr/>
      <dgm:t>
        <a:bodyPr/>
        <a:lstStyle/>
        <a:p>
          <a:r>
            <a:rPr lang="en-US"/>
            <a:t>GYT events and youth advisory councils </a:t>
          </a:r>
        </a:p>
      </dgm:t>
    </dgm:pt>
    <dgm:pt modelId="{A97F7DAD-16A0-4CB3-B272-42F419226C12}" type="parTrans" cxnId="{E0B7B69C-7FBA-4613-A71E-A9ABF3D4A6AB}">
      <dgm:prSet/>
      <dgm:spPr/>
      <dgm:t>
        <a:bodyPr/>
        <a:lstStyle/>
        <a:p>
          <a:endParaRPr lang="en-US"/>
        </a:p>
      </dgm:t>
    </dgm:pt>
    <dgm:pt modelId="{1F0A253E-6AF2-4606-8724-8FCC0199873A}" type="sibTrans" cxnId="{E0B7B69C-7FBA-4613-A71E-A9ABF3D4A6AB}">
      <dgm:prSet/>
      <dgm:spPr/>
      <dgm:t>
        <a:bodyPr/>
        <a:lstStyle/>
        <a:p>
          <a:endParaRPr lang="en-US"/>
        </a:p>
      </dgm:t>
    </dgm:pt>
    <dgm:pt modelId="{2FCA5E02-BE55-46CE-B1EC-A7D54B66806C}">
      <dgm:prSet/>
      <dgm:spPr/>
      <dgm:t>
        <a:bodyPr/>
        <a:lstStyle/>
        <a:p>
          <a:r>
            <a:rPr lang="en-US"/>
            <a:t>FLASH curriculum in Peoria Public Schools</a:t>
          </a:r>
        </a:p>
      </dgm:t>
    </dgm:pt>
    <dgm:pt modelId="{C1B0E123-576A-453E-9476-58C9799A999E}" type="parTrans" cxnId="{2FB507F4-D1AD-42D8-B59F-90378A4911FE}">
      <dgm:prSet/>
      <dgm:spPr/>
      <dgm:t>
        <a:bodyPr/>
        <a:lstStyle/>
        <a:p>
          <a:endParaRPr lang="en-US"/>
        </a:p>
      </dgm:t>
    </dgm:pt>
    <dgm:pt modelId="{29361246-C9B8-4C6B-B39C-C0D1DDDCCE77}" type="sibTrans" cxnId="{2FB507F4-D1AD-42D8-B59F-90378A4911FE}">
      <dgm:prSet/>
      <dgm:spPr/>
      <dgm:t>
        <a:bodyPr/>
        <a:lstStyle/>
        <a:p>
          <a:endParaRPr lang="en-US"/>
        </a:p>
      </dgm:t>
    </dgm:pt>
    <dgm:pt modelId="{543D3B2B-E95A-4529-A4DD-6B2FE9493DE0}">
      <dgm:prSet/>
      <dgm:spPr/>
      <dgm:t>
        <a:bodyPr/>
        <a:lstStyle/>
        <a:p>
          <a:r>
            <a:rPr lang="en-US"/>
            <a:t>Confidential coverage to adolescents through Planned Parenthoods Access Birth Control Initiative</a:t>
          </a:r>
        </a:p>
      </dgm:t>
    </dgm:pt>
    <dgm:pt modelId="{9DC6E746-BB27-4778-8A17-1E3B71101391}" type="parTrans" cxnId="{28542C02-1AA3-4511-BC3F-CAB68E647A5D}">
      <dgm:prSet/>
      <dgm:spPr/>
      <dgm:t>
        <a:bodyPr/>
        <a:lstStyle/>
        <a:p>
          <a:endParaRPr lang="en-US"/>
        </a:p>
      </dgm:t>
    </dgm:pt>
    <dgm:pt modelId="{040EC0C1-B5D7-49AF-94FD-E12136FD007D}" type="sibTrans" cxnId="{28542C02-1AA3-4511-BC3F-CAB68E647A5D}">
      <dgm:prSet/>
      <dgm:spPr/>
      <dgm:t>
        <a:bodyPr/>
        <a:lstStyle/>
        <a:p>
          <a:endParaRPr lang="en-US"/>
        </a:p>
      </dgm:t>
    </dgm:pt>
    <dgm:pt modelId="{9056F2A0-B239-4362-B11B-39090AFDF469}">
      <dgm:prSet/>
      <dgm:spPr/>
      <dgm:t>
        <a:bodyPr/>
        <a:lstStyle/>
        <a:p>
          <a:r>
            <a:rPr lang="en-US"/>
            <a:t>CenteringPregnancy</a:t>
          </a:r>
        </a:p>
      </dgm:t>
    </dgm:pt>
    <dgm:pt modelId="{1F268376-6436-420D-9CC7-46EE44A5ADE8}" type="parTrans" cxnId="{9FA958FE-ED2E-4760-AEB7-13D633BE9F25}">
      <dgm:prSet/>
      <dgm:spPr/>
      <dgm:t>
        <a:bodyPr/>
        <a:lstStyle/>
        <a:p>
          <a:endParaRPr lang="en-US"/>
        </a:p>
      </dgm:t>
    </dgm:pt>
    <dgm:pt modelId="{7DEB05C8-F570-4434-B8E0-4A07BCA6FFBA}" type="sibTrans" cxnId="{9FA958FE-ED2E-4760-AEB7-13D633BE9F25}">
      <dgm:prSet/>
      <dgm:spPr/>
      <dgm:t>
        <a:bodyPr/>
        <a:lstStyle/>
        <a:p>
          <a:endParaRPr lang="en-US"/>
        </a:p>
      </dgm:t>
    </dgm:pt>
    <dgm:pt modelId="{8729250A-501A-4A2F-9AF4-9170F9C45EBD}">
      <dgm:prSet/>
      <dgm:spPr/>
      <dgm:t>
        <a:bodyPr/>
        <a:lstStyle/>
        <a:p>
          <a:r>
            <a:rPr lang="en-US"/>
            <a:t>PrEP trainings and events</a:t>
          </a:r>
        </a:p>
      </dgm:t>
    </dgm:pt>
    <dgm:pt modelId="{E5581D01-205D-488E-AEF7-54D27C228951}" type="parTrans" cxnId="{AF58932E-C4B8-493F-AEBF-7956A443BDA4}">
      <dgm:prSet/>
      <dgm:spPr/>
      <dgm:t>
        <a:bodyPr/>
        <a:lstStyle/>
        <a:p>
          <a:endParaRPr lang="en-US"/>
        </a:p>
      </dgm:t>
    </dgm:pt>
    <dgm:pt modelId="{FF075DE2-E974-4E93-A1B0-6CADC650A59D}" type="sibTrans" cxnId="{AF58932E-C4B8-493F-AEBF-7956A443BDA4}">
      <dgm:prSet/>
      <dgm:spPr/>
      <dgm:t>
        <a:bodyPr/>
        <a:lstStyle/>
        <a:p>
          <a:endParaRPr lang="en-US"/>
        </a:p>
      </dgm:t>
    </dgm:pt>
    <dgm:pt modelId="{D281F82E-72B2-436D-BFAC-55D43D40EA80}" type="pres">
      <dgm:prSet presAssocID="{123DA58D-B27C-4B4A-B318-9632BE3815EA}" presName="root" presStyleCnt="0">
        <dgm:presLayoutVars>
          <dgm:dir/>
          <dgm:resizeHandles val="exact"/>
        </dgm:presLayoutVars>
      </dgm:prSet>
      <dgm:spPr/>
    </dgm:pt>
    <dgm:pt modelId="{DEFBF82E-215B-4B18-9774-112B2917AA4F}" type="pres">
      <dgm:prSet presAssocID="{BA7C0D5D-45C8-4236-889E-C2BE1B9A67DD}" presName="compNode" presStyleCnt="0"/>
      <dgm:spPr/>
    </dgm:pt>
    <dgm:pt modelId="{D2EB8896-E21B-4FBC-98BC-E20AD5626A37}" type="pres">
      <dgm:prSet presAssocID="{BA7C0D5D-45C8-4236-889E-C2BE1B9A67D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6F09412-9DAF-4133-A8A0-D8085EF667A1}" type="pres">
      <dgm:prSet presAssocID="{BA7C0D5D-45C8-4236-889E-C2BE1B9A67DD}" presName="spaceRect" presStyleCnt="0"/>
      <dgm:spPr/>
    </dgm:pt>
    <dgm:pt modelId="{4BC620E5-D522-44C4-BA7B-1FE0649ED940}" type="pres">
      <dgm:prSet presAssocID="{BA7C0D5D-45C8-4236-889E-C2BE1B9A67DD}" presName="textRect" presStyleLbl="revTx" presStyleIdx="0" presStyleCnt="6">
        <dgm:presLayoutVars>
          <dgm:chMax val="1"/>
          <dgm:chPref val="1"/>
        </dgm:presLayoutVars>
      </dgm:prSet>
      <dgm:spPr/>
    </dgm:pt>
    <dgm:pt modelId="{71C606B0-BB9F-4DDF-9BA8-6D23088353BC}" type="pres">
      <dgm:prSet presAssocID="{8B711BA6-FA2B-4E10-96C3-CAF827A6B5E5}" presName="sibTrans" presStyleCnt="0"/>
      <dgm:spPr/>
    </dgm:pt>
    <dgm:pt modelId="{E81655A7-2DFC-41DA-8AAB-D2597572ADD3}" type="pres">
      <dgm:prSet presAssocID="{E9928D03-6FF0-44E4-B10E-0985228C977E}" presName="compNode" presStyleCnt="0"/>
      <dgm:spPr/>
    </dgm:pt>
    <dgm:pt modelId="{3010981C-66BC-4C11-B52F-0B0C6CDA658E}" type="pres">
      <dgm:prSet presAssocID="{E9928D03-6FF0-44E4-B10E-0985228C977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64B8ACF9-58E3-4BD3-9764-77969E01D993}" type="pres">
      <dgm:prSet presAssocID="{E9928D03-6FF0-44E4-B10E-0985228C977E}" presName="spaceRect" presStyleCnt="0"/>
      <dgm:spPr/>
    </dgm:pt>
    <dgm:pt modelId="{9122C3CA-2F2E-4E42-946F-0C3C0B9CE62A}" type="pres">
      <dgm:prSet presAssocID="{E9928D03-6FF0-44E4-B10E-0985228C977E}" presName="textRect" presStyleLbl="revTx" presStyleIdx="1" presStyleCnt="6">
        <dgm:presLayoutVars>
          <dgm:chMax val="1"/>
          <dgm:chPref val="1"/>
        </dgm:presLayoutVars>
      </dgm:prSet>
      <dgm:spPr/>
    </dgm:pt>
    <dgm:pt modelId="{A7E2C26A-2230-4BEB-9A09-813AD3BA9019}" type="pres">
      <dgm:prSet presAssocID="{1F0A253E-6AF2-4606-8724-8FCC0199873A}" presName="sibTrans" presStyleCnt="0"/>
      <dgm:spPr/>
    </dgm:pt>
    <dgm:pt modelId="{305D306B-C6FB-4CEA-884F-2A8F38AC226B}" type="pres">
      <dgm:prSet presAssocID="{2FCA5E02-BE55-46CE-B1EC-A7D54B66806C}" presName="compNode" presStyleCnt="0"/>
      <dgm:spPr/>
    </dgm:pt>
    <dgm:pt modelId="{552A1E77-4AC4-4F6F-A1EF-7A3F42B484D9}" type="pres">
      <dgm:prSet presAssocID="{2FCA5E02-BE55-46CE-B1EC-A7D54B66806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26EC96F3-03D5-4ADE-BFB3-0EFA136752D5}" type="pres">
      <dgm:prSet presAssocID="{2FCA5E02-BE55-46CE-B1EC-A7D54B66806C}" presName="spaceRect" presStyleCnt="0"/>
      <dgm:spPr/>
    </dgm:pt>
    <dgm:pt modelId="{EA5CC36B-62F0-4A4E-B6C9-680298E17A4C}" type="pres">
      <dgm:prSet presAssocID="{2FCA5E02-BE55-46CE-B1EC-A7D54B66806C}" presName="textRect" presStyleLbl="revTx" presStyleIdx="2" presStyleCnt="6">
        <dgm:presLayoutVars>
          <dgm:chMax val="1"/>
          <dgm:chPref val="1"/>
        </dgm:presLayoutVars>
      </dgm:prSet>
      <dgm:spPr/>
    </dgm:pt>
    <dgm:pt modelId="{95811404-9FE9-4BD3-8382-C6E0D3D43A4A}" type="pres">
      <dgm:prSet presAssocID="{29361246-C9B8-4C6B-B39C-C0D1DDDCCE77}" presName="sibTrans" presStyleCnt="0"/>
      <dgm:spPr/>
    </dgm:pt>
    <dgm:pt modelId="{C15A68C7-33B4-4FD1-A324-C6E5558FF3DF}" type="pres">
      <dgm:prSet presAssocID="{543D3B2B-E95A-4529-A4DD-6B2FE9493DE0}" presName="compNode" presStyleCnt="0"/>
      <dgm:spPr/>
    </dgm:pt>
    <dgm:pt modelId="{8E1282CA-2FA9-4DA4-9F08-FA1E3CB562D8}" type="pres">
      <dgm:prSet presAssocID="{543D3B2B-E95A-4529-A4DD-6B2FE9493DE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by"/>
        </a:ext>
      </dgm:extLst>
    </dgm:pt>
    <dgm:pt modelId="{10C07A51-16B4-4233-97EF-C77ABD0B7FC4}" type="pres">
      <dgm:prSet presAssocID="{543D3B2B-E95A-4529-A4DD-6B2FE9493DE0}" presName="spaceRect" presStyleCnt="0"/>
      <dgm:spPr/>
    </dgm:pt>
    <dgm:pt modelId="{3B4F3A3B-0070-4C6B-99D2-8F02A26A0315}" type="pres">
      <dgm:prSet presAssocID="{543D3B2B-E95A-4529-A4DD-6B2FE9493DE0}" presName="textRect" presStyleLbl="revTx" presStyleIdx="3" presStyleCnt="6">
        <dgm:presLayoutVars>
          <dgm:chMax val="1"/>
          <dgm:chPref val="1"/>
        </dgm:presLayoutVars>
      </dgm:prSet>
      <dgm:spPr/>
    </dgm:pt>
    <dgm:pt modelId="{33F47C4E-9972-46FC-8B3B-D20FBE0BCC85}" type="pres">
      <dgm:prSet presAssocID="{040EC0C1-B5D7-49AF-94FD-E12136FD007D}" presName="sibTrans" presStyleCnt="0"/>
      <dgm:spPr/>
    </dgm:pt>
    <dgm:pt modelId="{9FF1B56A-40B2-4094-B7E4-EB0718242813}" type="pres">
      <dgm:prSet presAssocID="{9056F2A0-B239-4362-B11B-39090AFDF469}" presName="compNode" presStyleCnt="0"/>
      <dgm:spPr/>
    </dgm:pt>
    <dgm:pt modelId="{70D729C3-6115-429B-B199-5595FBD2837A}" type="pres">
      <dgm:prSet presAssocID="{9056F2A0-B239-4362-B11B-39090AFDF46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Pregnant lady"/>
        </a:ext>
      </dgm:extLst>
    </dgm:pt>
    <dgm:pt modelId="{ADECA798-ACE8-4CD1-9020-891F95DF7FE1}" type="pres">
      <dgm:prSet presAssocID="{9056F2A0-B239-4362-B11B-39090AFDF469}" presName="spaceRect" presStyleCnt="0"/>
      <dgm:spPr/>
    </dgm:pt>
    <dgm:pt modelId="{5B792432-840F-45FD-BA7E-2056F68F8B2C}" type="pres">
      <dgm:prSet presAssocID="{9056F2A0-B239-4362-B11B-39090AFDF469}" presName="textRect" presStyleLbl="revTx" presStyleIdx="4" presStyleCnt="6">
        <dgm:presLayoutVars>
          <dgm:chMax val="1"/>
          <dgm:chPref val="1"/>
        </dgm:presLayoutVars>
      </dgm:prSet>
      <dgm:spPr/>
    </dgm:pt>
    <dgm:pt modelId="{0B088D1B-09DC-4E9C-94C7-E147C9355C86}" type="pres">
      <dgm:prSet presAssocID="{7DEB05C8-F570-4434-B8E0-4A07BCA6FFBA}" presName="sibTrans" presStyleCnt="0"/>
      <dgm:spPr/>
    </dgm:pt>
    <dgm:pt modelId="{7942A3A0-A2C1-4A9B-8A67-BCC739D2E2B8}" type="pres">
      <dgm:prSet presAssocID="{8729250A-501A-4A2F-9AF4-9170F9C45EBD}" presName="compNode" presStyleCnt="0"/>
      <dgm:spPr/>
    </dgm:pt>
    <dgm:pt modelId="{4ECD8DFB-10ED-47A7-8B85-0E503D28CE46}" type="pres">
      <dgm:prSet presAssocID="{8729250A-501A-4A2F-9AF4-9170F9C45EB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acher"/>
        </a:ext>
      </dgm:extLst>
    </dgm:pt>
    <dgm:pt modelId="{1F1F2E64-0826-4343-9F54-3414A3522726}" type="pres">
      <dgm:prSet presAssocID="{8729250A-501A-4A2F-9AF4-9170F9C45EBD}" presName="spaceRect" presStyleCnt="0"/>
      <dgm:spPr/>
    </dgm:pt>
    <dgm:pt modelId="{BBE72FF8-BE60-44E5-A22E-4F8B530570C1}" type="pres">
      <dgm:prSet presAssocID="{8729250A-501A-4A2F-9AF4-9170F9C45EBD}" presName="textRect" presStyleLbl="revTx" presStyleIdx="5" presStyleCnt="6">
        <dgm:presLayoutVars>
          <dgm:chMax val="1"/>
          <dgm:chPref val="1"/>
        </dgm:presLayoutVars>
      </dgm:prSet>
      <dgm:spPr/>
    </dgm:pt>
  </dgm:ptLst>
  <dgm:cxnLst>
    <dgm:cxn modelId="{28542C02-1AA3-4511-BC3F-CAB68E647A5D}" srcId="{123DA58D-B27C-4B4A-B318-9632BE3815EA}" destId="{543D3B2B-E95A-4529-A4DD-6B2FE9493DE0}" srcOrd="3" destOrd="0" parTransId="{9DC6E746-BB27-4778-8A17-1E3B71101391}" sibTransId="{040EC0C1-B5D7-49AF-94FD-E12136FD007D}"/>
    <dgm:cxn modelId="{AF58932E-C4B8-493F-AEBF-7956A443BDA4}" srcId="{123DA58D-B27C-4B4A-B318-9632BE3815EA}" destId="{8729250A-501A-4A2F-9AF4-9170F9C45EBD}" srcOrd="5" destOrd="0" parTransId="{E5581D01-205D-488E-AEF7-54D27C228951}" sibTransId="{FF075DE2-E974-4E93-A1B0-6CADC650A59D}"/>
    <dgm:cxn modelId="{3268BC3C-5F57-41C2-A448-36FB35D80F22}" type="presOf" srcId="{2FCA5E02-BE55-46CE-B1EC-A7D54B66806C}" destId="{EA5CC36B-62F0-4A4E-B6C9-680298E17A4C}" srcOrd="0" destOrd="0" presId="urn:microsoft.com/office/officeart/2018/2/layout/IconLabelList"/>
    <dgm:cxn modelId="{774F5E5F-DA70-4ED1-9374-114A4C00545B}" type="presOf" srcId="{BA7C0D5D-45C8-4236-889E-C2BE1B9A67DD}" destId="{4BC620E5-D522-44C4-BA7B-1FE0649ED940}" srcOrd="0" destOrd="0" presId="urn:microsoft.com/office/officeart/2018/2/layout/IconLabelList"/>
    <dgm:cxn modelId="{D0C7216E-A16E-4E78-B149-4F06DD966BE1}" type="presOf" srcId="{543D3B2B-E95A-4529-A4DD-6B2FE9493DE0}" destId="{3B4F3A3B-0070-4C6B-99D2-8F02A26A0315}" srcOrd="0" destOrd="0" presId="urn:microsoft.com/office/officeart/2018/2/layout/IconLabelList"/>
    <dgm:cxn modelId="{843F9C91-995D-45EE-B37F-E326EC3C8509}" type="presOf" srcId="{9056F2A0-B239-4362-B11B-39090AFDF469}" destId="{5B792432-840F-45FD-BA7E-2056F68F8B2C}" srcOrd="0" destOrd="0" presId="urn:microsoft.com/office/officeart/2018/2/layout/IconLabelList"/>
    <dgm:cxn modelId="{E0B7B69C-7FBA-4613-A71E-A9ABF3D4A6AB}" srcId="{123DA58D-B27C-4B4A-B318-9632BE3815EA}" destId="{E9928D03-6FF0-44E4-B10E-0985228C977E}" srcOrd="1" destOrd="0" parTransId="{A97F7DAD-16A0-4CB3-B272-42F419226C12}" sibTransId="{1F0A253E-6AF2-4606-8724-8FCC0199873A}"/>
    <dgm:cxn modelId="{921C00A5-76B0-4448-B819-51A2B75784F7}" type="presOf" srcId="{123DA58D-B27C-4B4A-B318-9632BE3815EA}" destId="{D281F82E-72B2-436D-BFAC-55D43D40EA80}" srcOrd="0" destOrd="0" presId="urn:microsoft.com/office/officeart/2018/2/layout/IconLabelList"/>
    <dgm:cxn modelId="{41AD32C5-11DF-4CA6-8B3F-E5A1C7735E23}" srcId="{123DA58D-B27C-4B4A-B318-9632BE3815EA}" destId="{BA7C0D5D-45C8-4236-889E-C2BE1B9A67DD}" srcOrd="0" destOrd="0" parTransId="{8F675460-8059-4288-BCC3-F15C15313497}" sibTransId="{8B711BA6-FA2B-4E10-96C3-CAF827A6B5E5}"/>
    <dgm:cxn modelId="{84B1D9DA-91CE-44C4-99C0-D7C36F1F3205}" type="presOf" srcId="{E9928D03-6FF0-44E4-B10E-0985228C977E}" destId="{9122C3CA-2F2E-4E42-946F-0C3C0B9CE62A}" srcOrd="0" destOrd="0" presId="urn:microsoft.com/office/officeart/2018/2/layout/IconLabelList"/>
    <dgm:cxn modelId="{2FB507F4-D1AD-42D8-B59F-90378A4911FE}" srcId="{123DA58D-B27C-4B4A-B318-9632BE3815EA}" destId="{2FCA5E02-BE55-46CE-B1EC-A7D54B66806C}" srcOrd="2" destOrd="0" parTransId="{C1B0E123-576A-453E-9476-58C9799A999E}" sibTransId="{29361246-C9B8-4C6B-B39C-C0D1DDDCCE77}"/>
    <dgm:cxn modelId="{10DDF5F9-0776-4849-A914-4346BEE503D1}" type="presOf" srcId="{8729250A-501A-4A2F-9AF4-9170F9C45EBD}" destId="{BBE72FF8-BE60-44E5-A22E-4F8B530570C1}" srcOrd="0" destOrd="0" presId="urn:microsoft.com/office/officeart/2018/2/layout/IconLabelList"/>
    <dgm:cxn modelId="{9FA958FE-ED2E-4760-AEB7-13D633BE9F25}" srcId="{123DA58D-B27C-4B4A-B318-9632BE3815EA}" destId="{9056F2A0-B239-4362-B11B-39090AFDF469}" srcOrd="4" destOrd="0" parTransId="{1F268376-6436-420D-9CC7-46EE44A5ADE8}" sibTransId="{7DEB05C8-F570-4434-B8E0-4A07BCA6FFBA}"/>
    <dgm:cxn modelId="{7AE4762C-6BBE-4EB1-A270-6ED047D4951A}" type="presParOf" srcId="{D281F82E-72B2-436D-BFAC-55D43D40EA80}" destId="{DEFBF82E-215B-4B18-9774-112B2917AA4F}" srcOrd="0" destOrd="0" presId="urn:microsoft.com/office/officeart/2018/2/layout/IconLabelList"/>
    <dgm:cxn modelId="{5DA62819-436F-4166-952C-7FB5BDC00473}" type="presParOf" srcId="{DEFBF82E-215B-4B18-9774-112B2917AA4F}" destId="{D2EB8896-E21B-4FBC-98BC-E20AD5626A37}" srcOrd="0" destOrd="0" presId="urn:microsoft.com/office/officeart/2018/2/layout/IconLabelList"/>
    <dgm:cxn modelId="{483B59B5-162A-4965-B5FA-FAAEC4D68196}" type="presParOf" srcId="{DEFBF82E-215B-4B18-9774-112B2917AA4F}" destId="{66F09412-9DAF-4133-A8A0-D8085EF667A1}" srcOrd="1" destOrd="0" presId="urn:microsoft.com/office/officeart/2018/2/layout/IconLabelList"/>
    <dgm:cxn modelId="{BF60D280-8C9E-4413-80F9-2A2C511A31CA}" type="presParOf" srcId="{DEFBF82E-215B-4B18-9774-112B2917AA4F}" destId="{4BC620E5-D522-44C4-BA7B-1FE0649ED940}" srcOrd="2" destOrd="0" presId="urn:microsoft.com/office/officeart/2018/2/layout/IconLabelList"/>
    <dgm:cxn modelId="{E7D794CC-EBAE-4BB2-A300-19E77B0F3F92}" type="presParOf" srcId="{D281F82E-72B2-436D-BFAC-55D43D40EA80}" destId="{71C606B0-BB9F-4DDF-9BA8-6D23088353BC}" srcOrd="1" destOrd="0" presId="urn:microsoft.com/office/officeart/2018/2/layout/IconLabelList"/>
    <dgm:cxn modelId="{2DFD1989-191C-48AC-8480-55BA8564DCEE}" type="presParOf" srcId="{D281F82E-72B2-436D-BFAC-55D43D40EA80}" destId="{E81655A7-2DFC-41DA-8AAB-D2597572ADD3}" srcOrd="2" destOrd="0" presId="urn:microsoft.com/office/officeart/2018/2/layout/IconLabelList"/>
    <dgm:cxn modelId="{1EF5B1AC-9122-44F8-BB0F-D262833B3911}" type="presParOf" srcId="{E81655A7-2DFC-41DA-8AAB-D2597572ADD3}" destId="{3010981C-66BC-4C11-B52F-0B0C6CDA658E}" srcOrd="0" destOrd="0" presId="urn:microsoft.com/office/officeart/2018/2/layout/IconLabelList"/>
    <dgm:cxn modelId="{A8EEA40A-818E-4DAA-9379-70E58F694307}" type="presParOf" srcId="{E81655A7-2DFC-41DA-8AAB-D2597572ADD3}" destId="{64B8ACF9-58E3-4BD3-9764-77969E01D993}" srcOrd="1" destOrd="0" presId="urn:microsoft.com/office/officeart/2018/2/layout/IconLabelList"/>
    <dgm:cxn modelId="{49CEF6C5-42AA-4DC2-84D4-A6CA5B7F409C}" type="presParOf" srcId="{E81655A7-2DFC-41DA-8AAB-D2597572ADD3}" destId="{9122C3CA-2F2E-4E42-946F-0C3C0B9CE62A}" srcOrd="2" destOrd="0" presId="urn:microsoft.com/office/officeart/2018/2/layout/IconLabelList"/>
    <dgm:cxn modelId="{B490027C-5214-4594-AA57-C6614BE9C82A}" type="presParOf" srcId="{D281F82E-72B2-436D-BFAC-55D43D40EA80}" destId="{A7E2C26A-2230-4BEB-9A09-813AD3BA9019}" srcOrd="3" destOrd="0" presId="urn:microsoft.com/office/officeart/2018/2/layout/IconLabelList"/>
    <dgm:cxn modelId="{2B6D6FB4-5F5D-4C3B-B9C0-CB6662D29A3F}" type="presParOf" srcId="{D281F82E-72B2-436D-BFAC-55D43D40EA80}" destId="{305D306B-C6FB-4CEA-884F-2A8F38AC226B}" srcOrd="4" destOrd="0" presId="urn:microsoft.com/office/officeart/2018/2/layout/IconLabelList"/>
    <dgm:cxn modelId="{8635937F-8F31-4F4F-99FB-D88920D81A3B}" type="presParOf" srcId="{305D306B-C6FB-4CEA-884F-2A8F38AC226B}" destId="{552A1E77-4AC4-4F6F-A1EF-7A3F42B484D9}" srcOrd="0" destOrd="0" presId="urn:microsoft.com/office/officeart/2018/2/layout/IconLabelList"/>
    <dgm:cxn modelId="{4E4AFF13-AD54-4441-AAE4-841C382EEF54}" type="presParOf" srcId="{305D306B-C6FB-4CEA-884F-2A8F38AC226B}" destId="{26EC96F3-03D5-4ADE-BFB3-0EFA136752D5}" srcOrd="1" destOrd="0" presId="urn:microsoft.com/office/officeart/2018/2/layout/IconLabelList"/>
    <dgm:cxn modelId="{84BF0723-0B28-43DE-8973-EC497041B983}" type="presParOf" srcId="{305D306B-C6FB-4CEA-884F-2A8F38AC226B}" destId="{EA5CC36B-62F0-4A4E-B6C9-680298E17A4C}" srcOrd="2" destOrd="0" presId="urn:microsoft.com/office/officeart/2018/2/layout/IconLabelList"/>
    <dgm:cxn modelId="{1214263A-A317-4E84-ABA0-8DBFF0F77CD1}" type="presParOf" srcId="{D281F82E-72B2-436D-BFAC-55D43D40EA80}" destId="{95811404-9FE9-4BD3-8382-C6E0D3D43A4A}" srcOrd="5" destOrd="0" presId="urn:microsoft.com/office/officeart/2018/2/layout/IconLabelList"/>
    <dgm:cxn modelId="{F3D35584-956C-4040-B5AB-1B2820C82077}" type="presParOf" srcId="{D281F82E-72B2-436D-BFAC-55D43D40EA80}" destId="{C15A68C7-33B4-4FD1-A324-C6E5558FF3DF}" srcOrd="6" destOrd="0" presId="urn:microsoft.com/office/officeart/2018/2/layout/IconLabelList"/>
    <dgm:cxn modelId="{0DAF5879-3243-40A0-A0CA-4B3AC1F9E547}" type="presParOf" srcId="{C15A68C7-33B4-4FD1-A324-C6E5558FF3DF}" destId="{8E1282CA-2FA9-4DA4-9F08-FA1E3CB562D8}" srcOrd="0" destOrd="0" presId="urn:microsoft.com/office/officeart/2018/2/layout/IconLabelList"/>
    <dgm:cxn modelId="{F0F0468D-7327-413B-9E9A-40495E06EACD}" type="presParOf" srcId="{C15A68C7-33B4-4FD1-A324-C6E5558FF3DF}" destId="{10C07A51-16B4-4233-97EF-C77ABD0B7FC4}" srcOrd="1" destOrd="0" presId="urn:microsoft.com/office/officeart/2018/2/layout/IconLabelList"/>
    <dgm:cxn modelId="{76951150-B3CA-4074-A6FC-635BFDF07369}" type="presParOf" srcId="{C15A68C7-33B4-4FD1-A324-C6E5558FF3DF}" destId="{3B4F3A3B-0070-4C6B-99D2-8F02A26A0315}" srcOrd="2" destOrd="0" presId="urn:microsoft.com/office/officeart/2018/2/layout/IconLabelList"/>
    <dgm:cxn modelId="{ECCAE90F-8AB2-4E83-987B-9DEFF5F621DD}" type="presParOf" srcId="{D281F82E-72B2-436D-BFAC-55D43D40EA80}" destId="{33F47C4E-9972-46FC-8B3B-D20FBE0BCC85}" srcOrd="7" destOrd="0" presId="urn:microsoft.com/office/officeart/2018/2/layout/IconLabelList"/>
    <dgm:cxn modelId="{52B10D78-19E5-4B57-9ACD-BFD71C2900AE}" type="presParOf" srcId="{D281F82E-72B2-436D-BFAC-55D43D40EA80}" destId="{9FF1B56A-40B2-4094-B7E4-EB0718242813}" srcOrd="8" destOrd="0" presId="urn:microsoft.com/office/officeart/2018/2/layout/IconLabelList"/>
    <dgm:cxn modelId="{013A0741-FAF5-41EE-BDD0-4F5902E56614}" type="presParOf" srcId="{9FF1B56A-40B2-4094-B7E4-EB0718242813}" destId="{70D729C3-6115-429B-B199-5595FBD2837A}" srcOrd="0" destOrd="0" presId="urn:microsoft.com/office/officeart/2018/2/layout/IconLabelList"/>
    <dgm:cxn modelId="{AB908E71-CBB6-42F3-B1A8-5A32F4920E69}" type="presParOf" srcId="{9FF1B56A-40B2-4094-B7E4-EB0718242813}" destId="{ADECA798-ACE8-4CD1-9020-891F95DF7FE1}" srcOrd="1" destOrd="0" presId="urn:microsoft.com/office/officeart/2018/2/layout/IconLabelList"/>
    <dgm:cxn modelId="{3BB11747-751A-4CC3-98F4-C7DFC52D9791}" type="presParOf" srcId="{9FF1B56A-40B2-4094-B7E4-EB0718242813}" destId="{5B792432-840F-45FD-BA7E-2056F68F8B2C}" srcOrd="2" destOrd="0" presId="urn:microsoft.com/office/officeart/2018/2/layout/IconLabelList"/>
    <dgm:cxn modelId="{E2900C00-92CF-4FD0-9944-9350115D494B}" type="presParOf" srcId="{D281F82E-72B2-436D-BFAC-55D43D40EA80}" destId="{0B088D1B-09DC-4E9C-94C7-E147C9355C86}" srcOrd="9" destOrd="0" presId="urn:microsoft.com/office/officeart/2018/2/layout/IconLabelList"/>
    <dgm:cxn modelId="{FBABE6BA-C2A6-43A6-8DCF-37E54560346F}" type="presParOf" srcId="{D281F82E-72B2-436D-BFAC-55D43D40EA80}" destId="{7942A3A0-A2C1-4A9B-8A67-BCC739D2E2B8}" srcOrd="10" destOrd="0" presId="urn:microsoft.com/office/officeart/2018/2/layout/IconLabelList"/>
    <dgm:cxn modelId="{CC6DAC65-AF0A-48E6-B48D-3A4EDA712221}" type="presParOf" srcId="{7942A3A0-A2C1-4A9B-8A67-BCC739D2E2B8}" destId="{4ECD8DFB-10ED-47A7-8B85-0E503D28CE46}" srcOrd="0" destOrd="0" presId="urn:microsoft.com/office/officeart/2018/2/layout/IconLabelList"/>
    <dgm:cxn modelId="{F2892CAF-823E-46AC-90DB-DAECB2AE2F63}" type="presParOf" srcId="{7942A3A0-A2C1-4A9B-8A67-BCC739D2E2B8}" destId="{1F1F2E64-0826-4343-9F54-3414A3522726}" srcOrd="1" destOrd="0" presId="urn:microsoft.com/office/officeart/2018/2/layout/IconLabelList"/>
    <dgm:cxn modelId="{FC30DF47-A6E5-49F0-8F35-A577367B3CED}" type="presParOf" srcId="{7942A3A0-A2C1-4A9B-8A67-BCC739D2E2B8}" destId="{BBE72FF8-BE60-44E5-A22E-4F8B530570C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BED3CE-E1C8-4DFA-97DC-E0FB9F08F32F}"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E0EF0F7C-21AC-4F2E-92D2-61450CDF746F}">
      <dgm:prSet/>
      <dgm:spPr/>
      <dgm:t>
        <a:bodyPr/>
        <a:lstStyle/>
        <a:p>
          <a:r>
            <a:rPr lang="en-US"/>
            <a:t>Policy Development</a:t>
          </a:r>
        </a:p>
      </dgm:t>
    </dgm:pt>
    <dgm:pt modelId="{2AC009F3-71C8-4BE9-8D8D-A1B797E2B08B}" type="parTrans" cxnId="{9442DF80-BEBC-42E1-A92E-CF8568BB9450}">
      <dgm:prSet/>
      <dgm:spPr/>
      <dgm:t>
        <a:bodyPr/>
        <a:lstStyle/>
        <a:p>
          <a:endParaRPr lang="en-US"/>
        </a:p>
      </dgm:t>
    </dgm:pt>
    <dgm:pt modelId="{E89580CA-C109-4D0C-B362-4C7F27F36D29}" type="sibTrans" cxnId="{9442DF80-BEBC-42E1-A92E-CF8568BB9450}">
      <dgm:prSet/>
      <dgm:spPr/>
      <dgm:t>
        <a:bodyPr/>
        <a:lstStyle/>
        <a:p>
          <a:endParaRPr lang="en-US"/>
        </a:p>
      </dgm:t>
    </dgm:pt>
    <dgm:pt modelId="{30CFA591-32E3-48BE-A2FB-E59FD50387FD}">
      <dgm:prSet/>
      <dgm:spPr/>
      <dgm:t>
        <a:bodyPr/>
        <a:lstStyle/>
        <a:p>
          <a:r>
            <a:rPr lang="en-US"/>
            <a:t>21 Tobacco-Free Policies</a:t>
          </a:r>
        </a:p>
      </dgm:t>
    </dgm:pt>
    <dgm:pt modelId="{E0E669FC-0601-40B5-B597-EF20799D1FAC}" type="parTrans" cxnId="{7A2405C7-5A1B-4D17-8AC0-33659BF3386C}">
      <dgm:prSet/>
      <dgm:spPr/>
      <dgm:t>
        <a:bodyPr/>
        <a:lstStyle/>
        <a:p>
          <a:endParaRPr lang="en-US"/>
        </a:p>
      </dgm:t>
    </dgm:pt>
    <dgm:pt modelId="{31ED04E9-172F-4463-B9F9-55DB6300F8E9}" type="sibTrans" cxnId="{7A2405C7-5A1B-4D17-8AC0-33659BF3386C}">
      <dgm:prSet/>
      <dgm:spPr/>
      <dgm:t>
        <a:bodyPr/>
        <a:lstStyle/>
        <a:p>
          <a:endParaRPr lang="en-US"/>
        </a:p>
      </dgm:t>
    </dgm:pt>
    <dgm:pt modelId="{3B59746B-F037-4F22-8F8C-0E7F3FC420E4}">
      <dgm:prSet/>
      <dgm:spPr/>
      <dgm:t>
        <a:bodyPr/>
        <a:lstStyle/>
        <a:p>
          <a:r>
            <a:rPr lang="en-US"/>
            <a:t>Policy Tracking:  Tobacco21, Vaping, Flavor Bans, &amp; Cannabis</a:t>
          </a:r>
        </a:p>
      </dgm:t>
    </dgm:pt>
    <dgm:pt modelId="{36601109-68F7-44B5-A917-C703EAF4FFFA}" type="parTrans" cxnId="{50C3C4E5-6891-4056-A873-26C2D01DD0E2}">
      <dgm:prSet/>
      <dgm:spPr/>
      <dgm:t>
        <a:bodyPr/>
        <a:lstStyle/>
        <a:p>
          <a:endParaRPr lang="en-US"/>
        </a:p>
      </dgm:t>
    </dgm:pt>
    <dgm:pt modelId="{75F61BA5-B937-464F-95D3-9E0F012B3530}" type="sibTrans" cxnId="{50C3C4E5-6891-4056-A873-26C2D01DD0E2}">
      <dgm:prSet/>
      <dgm:spPr/>
      <dgm:t>
        <a:bodyPr/>
        <a:lstStyle/>
        <a:p>
          <a:endParaRPr lang="en-US"/>
        </a:p>
      </dgm:t>
    </dgm:pt>
    <dgm:pt modelId="{1A7B2EEB-4FF5-4FFA-B0BF-A4E64157F85D}">
      <dgm:prSet/>
      <dgm:spPr/>
      <dgm:t>
        <a:bodyPr/>
        <a:lstStyle/>
        <a:p>
          <a:r>
            <a:rPr lang="en-US"/>
            <a:t>Advocacy</a:t>
          </a:r>
        </a:p>
      </dgm:t>
    </dgm:pt>
    <dgm:pt modelId="{055794F1-7F61-4472-AAC9-84E46A8AB007}" type="parTrans" cxnId="{B2CBFF26-C65A-48E0-92D9-16F0C086FEB6}">
      <dgm:prSet/>
      <dgm:spPr/>
      <dgm:t>
        <a:bodyPr/>
        <a:lstStyle/>
        <a:p>
          <a:endParaRPr lang="en-US"/>
        </a:p>
      </dgm:t>
    </dgm:pt>
    <dgm:pt modelId="{EEBEB245-62FD-4BDA-869E-513BA1A2F1E0}" type="sibTrans" cxnId="{B2CBFF26-C65A-48E0-92D9-16F0C086FEB6}">
      <dgm:prSet/>
      <dgm:spPr/>
      <dgm:t>
        <a:bodyPr/>
        <a:lstStyle/>
        <a:p>
          <a:endParaRPr lang="en-US"/>
        </a:p>
      </dgm:t>
    </dgm:pt>
    <dgm:pt modelId="{8F20DBC5-1BBF-4A4D-8120-CDA302DC3F2F}">
      <dgm:prSet/>
      <dgm:spPr/>
      <dgm:t>
        <a:bodyPr/>
        <a:lstStyle/>
        <a:p>
          <a:r>
            <a:rPr lang="en-US"/>
            <a:t>Federal funding for tobacco prevention/cessation</a:t>
          </a:r>
        </a:p>
      </dgm:t>
    </dgm:pt>
    <dgm:pt modelId="{7F80DF97-8591-4488-AC20-D90D15AF30BF}" type="parTrans" cxnId="{5CB631C5-86EE-48B7-A0A2-22B052F577D8}">
      <dgm:prSet/>
      <dgm:spPr/>
      <dgm:t>
        <a:bodyPr/>
        <a:lstStyle/>
        <a:p>
          <a:endParaRPr lang="en-US"/>
        </a:p>
      </dgm:t>
    </dgm:pt>
    <dgm:pt modelId="{91796017-9CE0-4775-A940-0DA9442A97AD}" type="sibTrans" cxnId="{5CB631C5-86EE-48B7-A0A2-22B052F577D8}">
      <dgm:prSet/>
      <dgm:spPr/>
      <dgm:t>
        <a:bodyPr/>
        <a:lstStyle/>
        <a:p>
          <a:endParaRPr lang="en-US"/>
        </a:p>
      </dgm:t>
    </dgm:pt>
    <dgm:pt modelId="{FAAB65F2-4ED9-45AD-9C24-8D53A34EA5DD}">
      <dgm:prSet/>
      <dgm:spPr/>
      <dgm:t>
        <a:bodyPr/>
        <a:lstStyle/>
        <a:p>
          <a:r>
            <a:rPr lang="en-US"/>
            <a:t>EPA Radon funding</a:t>
          </a:r>
        </a:p>
      </dgm:t>
    </dgm:pt>
    <dgm:pt modelId="{93C2E00E-F22C-4ED6-B38F-D017A1EF6C11}" type="parTrans" cxnId="{C34F6D76-BD5C-4F05-9C50-0D594DB98CBB}">
      <dgm:prSet/>
      <dgm:spPr/>
      <dgm:t>
        <a:bodyPr/>
        <a:lstStyle/>
        <a:p>
          <a:endParaRPr lang="en-US"/>
        </a:p>
      </dgm:t>
    </dgm:pt>
    <dgm:pt modelId="{09BEBB7D-F3A7-4F74-82A0-89AFC4002BA2}" type="sibTrans" cxnId="{C34F6D76-BD5C-4F05-9C50-0D594DB98CBB}">
      <dgm:prSet/>
      <dgm:spPr/>
      <dgm:t>
        <a:bodyPr/>
        <a:lstStyle/>
        <a:p>
          <a:endParaRPr lang="en-US"/>
        </a:p>
      </dgm:t>
    </dgm:pt>
    <dgm:pt modelId="{A5440941-4955-4BD6-B2B6-F22007CDB6DE}">
      <dgm:prSet/>
      <dgm:spPr/>
      <dgm:t>
        <a:bodyPr/>
        <a:lstStyle/>
        <a:p>
          <a:r>
            <a:rPr lang="en-US"/>
            <a:t>Workforce</a:t>
          </a:r>
        </a:p>
      </dgm:t>
    </dgm:pt>
    <dgm:pt modelId="{9E61C593-7840-4B53-9355-6F8BF7FCED5C}" type="parTrans" cxnId="{2FB9444D-1D30-4F75-9583-DC7FEBBFAF74}">
      <dgm:prSet/>
      <dgm:spPr/>
      <dgm:t>
        <a:bodyPr/>
        <a:lstStyle/>
        <a:p>
          <a:endParaRPr lang="en-US"/>
        </a:p>
      </dgm:t>
    </dgm:pt>
    <dgm:pt modelId="{382D7A92-4D5E-40B2-8F63-39FACB62CB84}" type="sibTrans" cxnId="{2FB9444D-1D30-4F75-9583-DC7FEBBFAF74}">
      <dgm:prSet/>
      <dgm:spPr/>
      <dgm:t>
        <a:bodyPr/>
        <a:lstStyle/>
        <a:p>
          <a:endParaRPr lang="en-US"/>
        </a:p>
      </dgm:t>
    </dgm:pt>
    <dgm:pt modelId="{8BD15455-F166-4990-95F0-F91EA7B26DCF}">
      <dgm:prSet/>
      <dgm:spPr/>
      <dgm:t>
        <a:bodyPr/>
        <a:lstStyle/>
        <a:p>
          <a:r>
            <a:rPr lang="en-US"/>
            <a:t>430 Smoke-free Compliance Checks</a:t>
          </a:r>
        </a:p>
      </dgm:t>
    </dgm:pt>
    <dgm:pt modelId="{9997C24C-45F6-499C-A012-3B1EA279A246}" type="parTrans" cxnId="{4E88859E-7AAE-439C-8DAA-090D50E00DB2}">
      <dgm:prSet/>
      <dgm:spPr/>
      <dgm:t>
        <a:bodyPr/>
        <a:lstStyle/>
        <a:p>
          <a:endParaRPr lang="en-US"/>
        </a:p>
      </dgm:t>
    </dgm:pt>
    <dgm:pt modelId="{498A1EE0-BE4C-414D-8A6E-6ED319CE2C07}" type="sibTrans" cxnId="{4E88859E-7AAE-439C-8DAA-090D50E00DB2}">
      <dgm:prSet/>
      <dgm:spPr/>
      <dgm:t>
        <a:bodyPr/>
        <a:lstStyle/>
        <a:p>
          <a:endParaRPr lang="en-US"/>
        </a:p>
      </dgm:t>
    </dgm:pt>
    <dgm:pt modelId="{89BE5E4F-7C4E-4D50-8497-C26116CF8586}">
      <dgm:prSet/>
      <dgm:spPr/>
      <dgm:t>
        <a:bodyPr/>
        <a:lstStyle/>
        <a:p>
          <a:r>
            <a:rPr lang="en-US"/>
            <a:t>33 Investigations</a:t>
          </a:r>
        </a:p>
      </dgm:t>
    </dgm:pt>
    <dgm:pt modelId="{A0963841-F7AB-43CE-901F-F26525145CC1}" type="parTrans" cxnId="{133B419E-BB60-4F26-9A09-1DD92806258A}">
      <dgm:prSet/>
      <dgm:spPr/>
      <dgm:t>
        <a:bodyPr/>
        <a:lstStyle/>
        <a:p>
          <a:endParaRPr lang="en-US"/>
        </a:p>
      </dgm:t>
    </dgm:pt>
    <dgm:pt modelId="{BBC12308-D69F-4C34-96ED-F75F1C728A94}" type="sibTrans" cxnId="{133B419E-BB60-4F26-9A09-1DD92806258A}">
      <dgm:prSet/>
      <dgm:spPr/>
      <dgm:t>
        <a:bodyPr/>
        <a:lstStyle/>
        <a:p>
          <a:endParaRPr lang="en-US"/>
        </a:p>
      </dgm:t>
    </dgm:pt>
    <dgm:pt modelId="{7CEB2990-3D2D-4F43-B234-C0BE76E9F4C7}">
      <dgm:prSet/>
      <dgm:spPr/>
      <dgm:t>
        <a:bodyPr/>
        <a:lstStyle/>
        <a:p>
          <a:r>
            <a:rPr lang="en-US"/>
            <a:t>Education</a:t>
          </a:r>
        </a:p>
      </dgm:t>
    </dgm:pt>
    <dgm:pt modelId="{DA256AEB-0DC0-4CBB-98B2-A5D1D5078323}" type="parTrans" cxnId="{CFF5870E-7B0D-4414-925D-9C25573DF1F4}">
      <dgm:prSet/>
      <dgm:spPr/>
      <dgm:t>
        <a:bodyPr/>
        <a:lstStyle/>
        <a:p>
          <a:endParaRPr lang="en-US"/>
        </a:p>
      </dgm:t>
    </dgm:pt>
    <dgm:pt modelId="{3BFA5203-12D4-44E3-9E3F-5DC83B1F2F80}" type="sibTrans" cxnId="{CFF5870E-7B0D-4414-925D-9C25573DF1F4}">
      <dgm:prSet/>
      <dgm:spPr/>
      <dgm:t>
        <a:bodyPr/>
        <a:lstStyle/>
        <a:p>
          <a:endParaRPr lang="en-US"/>
        </a:p>
      </dgm:t>
    </dgm:pt>
    <dgm:pt modelId="{ABA99D46-9FD6-4721-B056-977C54BB4133}">
      <dgm:prSet/>
      <dgm:spPr/>
      <dgm:t>
        <a:bodyPr/>
        <a:lstStyle/>
        <a:p>
          <a:r>
            <a:rPr lang="en-US"/>
            <a:t>300+ outreach activities</a:t>
          </a:r>
        </a:p>
      </dgm:t>
    </dgm:pt>
    <dgm:pt modelId="{0AF9315D-2AE3-4F09-9223-725FCBFF52A2}" type="parTrans" cxnId="{C2B27C9F-DFA7-463F-8EDF-F8F9A130E8C0}">
      <dgm:prSet/>
      <dgm:spPr/>
      <dgm:t>
        <a:bodyPr/>
        <a:lstStyle/>
        <a:p>
          <a:endParaRPr lang="en-US"/>
        </a:p>
      </dgm:t>
    </dgm:pt>
    <dgm:pt modelId="{DCE40242-86F7-46DD-98F7-2216EACBFE06}" type="sibTrans" cxnId="{C2B27C9F-DFA7-463F-8EDF-F8F9A130E8C0}">
      <dgm:prSet/>
      <dgm:spPr/>
      <dgm:t>
        <a:bodyPr/>
        <a:lstStyle/>
        <a:p>
          <a:endParaRPr lang="en-US"/>
        </a:p>
      </dgm:t>
    </dgm:pt>
    <dgm:pt modelId="{849553C6-DE24-4398-8A64-0A9630256F96}">
      <dgm:prSet/>
      <dgm:spPr/>
      <dgm:t>
        <a:bodyPr/>
        <a:lstStyle/>
        <a:p>
          <a:r>
            <a:rPr lang="en-US"/>
            <a:t>Collaboration</a:t>
          </a:r>
        </a:p>
      </dgm:t>
    </dgm:pt>
    <dgm:pt modelId="{4309459B-5DC1-4E14-A9FB-8BC06FF373EC}" type="parTrans" cxnId="{55BECAE6-5987-45D1-92B7-6A3D4E2BFDFF}">
      <dgm:prSet/>
      <dgm:spPr/>
      <dgm:t>
        <a:bodyPr/>
        <a:lstStyle/>
        <a:p>
          <a:endParaRPr lang="en-US"/>
        </a:p>
      </dgm:t>
    </dgm:pt>
    <dgm:pt modelId="{A37E8350-4D9B-4C99-8421-9609C3FDE180}" type="sibTrans" cxnId="{55BECAE6-5987-45D1-92B7-6A3D4E2BFDFF}">
      <dgm:prSet/>
      <dgm:spPr/>
      <dgm:t>
        <a:bodyPr/>
        <a:lstStyle/>
        <a:p>
          <a:endParaRPr lang="en-US"/>
        </a:p>
      </dgm:t>
    </dgm:pt>
    <dgm:pt modelId="{205D8A2F-CAD5-4A42-A090-CB1E55DAA708}">
      <dgm:prSet/>
      <dgm:spPr/>
      <dgm:t>
        <a:bodyPr/>
        <a:lstStyle/>
        <a:p>
          <a:r>
            <a:rPr lang="en-US"/>
            <a:t>Data coordination</a:t>
          </a:r>
        </a:p>
      </dgm:t>
    </dgm:pt>
    <dgm:pt modelId="{060C27C4-828C-4D43-BEA6-8C749500AB11}" type="parTrans" cxnId="{29324E48-43ED-4F85-B6E1-075944510E64}">
      <dgm:prSet/>
      <dgm:spPr/>
      <dgm:t>
        <a:bodyPr/>
        <a:lstStyle/>
        <a:p>
          <a:endParaRPr lang="en-US"/>
        </a:p>
      </dgm:t>
    </dgm:pt>
    <dgm:pt modelId="{E1D1B50F-4DCE-4678-B62C-073EA0ACB25D}" type="sibTrans" cxnId="{29324E48-43ED-4F85-B6E1-075944510E64}">
      <dgm:prSet/>
      <dgm:spPr/>
      <dgm:t>
        <a:bodyPr/>
        <a:lstStyle/>
        <a:p>
          <a:endParaRPr lang="en-US"/>
        </a:p>
      </dgm:t>
    </dgm:pt>
    <dgm:pt modelId="{F6BF2140-6E5A-4967-8E16-038D2A0C396A}">
      <dgm:prSet/>
      <dgm:spPr/>
      <dgm:t>
        <a:bodyPr/>
        <a:lstStyle/>
        <a:p>
          <a:r>
            <a:rPr lang="en-US"/>
            <a:t>184 low-cost Radon screening</a:t>
          </a:r>
        </a:p>
      </dgm:t>
    </dgm:pt>
    <dgm:pt modelId="{B3F28400-EB1C-4C0D-8CC9-54BC3534CA12}" type="parTrans" cxnId="{8A8393E3-2AE1-41CF-B7B5-8755AE382F2F}">
      <dgm:prSet/>
      <dgm:spPr/>
      <dgm:t>
        <a:bodyPr/>
        <a:lstStyle/>
        <a:p>
          <a:endParaRPr lang="en-US"/>
        </a:p>
      </dgm:t>
    </dgm:pt>
    <dgm:pt modelId="{D6092E2A-C1AD-49F2-9216-D85BE03532A8}" type="sibTrans" cxnId="{8A8393E3-2AE1-41CF-B7B5-8755AE382F2F}">
      <dgm:prSet/>
      <dgm:spPr/>
      <dgm:t>
        <a:bodyPr/>
        <a:lstStyle/>
        <a:p>
          <a:endParaRPr lang="en-US"/>
        </a:p>
      </dgm:t>
    </dgm:pt>
    <dgm:pt modelId="{A14DA455-9E9B-4A39-BB26-F18A10A8E1AA}" type="pres">
      <dgm:prSet presAssocID="{BDBED3CE-E1C8-4DFA-97DC-E0FB9F08F32F}" presName="linear" presStyleCnt="0">
        <dgm:presLayoutVars>
          <dgm:dir/>
          <dgm:animLvl val="lvl"/>
          <dgm:resizeHandles val="exact"/>
        </dgm:presLayoutVars>
      </dgm:prSet>
      <dgm:spPr/>
    </dgm:pt>
    <dgm:pt modelId="{025C1850-587B-41AA-9981-2B13171F1B67}" type="pres">
      <dgm:prSet presAssocID="{E0EF0F7C-21AC-4F2E-92D2-61450CDF746F}" presName="parentLin" presStyleCnt="0"/>
      <dgm:spPr/>
    </dgm:pt>
    <dgm:pt modelId="{94079EEF-7E47-4131-9C76-963084A60F32}" type="pres">
      <dgm:prSet presAssocID="{E0EF0F7C-21AC-4F2E-92D2-61450CDF746F}" presName="parentLeftMargin" presStyleLbl="node1" presStyleIdx="0" presStyleCnt="5"/>
      <dgm:spPr/>
    </dgm:pt>
    <dgm:pt modelId="{E489F67C-FD1D-46F1-8D65-35FDEFB2B529}" type="pres">
      <dgm:prSet presAssocID="{E0EF0F7C-21AC-4F2E-92D2-61450CDF746F}" presName="parentText" presStyleLbl="node1" presStyleIdx="0" presStyleCnt="5">
        <dgm:presLayoutVars>
          <dgm:chMax val="0"/>
          <dgm:bulletEnabled val="1"/>
        </dgm:presLayoutVars>
      </dgm:prSet>
      <dgm:spPr/>
    </dgm:pt>
    <dgm:pt modelId="{22B8C3F3-286F-4812-8896-87A4097D2EED}" type="pres">
      <dgm:prSet presAssocID="{E0EF0F7C-21AC-4F2E-92D2-61450CDF746F}" presName="negativeSpace" presStyleCnt="0"/>
      <dgm:spPr/>
    </dgm:pt>
    <dgm:pt modelId="{A3F0E41A-7EC4-4C85-A0D5-53E832FB0FB0}" type="pres">
      <dgm:prSet presAssocID="{E0EF0F7C-21AC-4F2E-92D2-61450CDF746F}" presName="childText" presStyleLbl="conFgAcc1" presStyleIdx="0" presStyleCnt="5">
        <dgm:presLayoutVars>
          <dgm:bulletEnabled val="1"/>
        </dgm:presLayoutVars>
      </dgm:prSet>
      <dgm:spPr/>
    </dgm:pt>
    <dgm:pt modelId="{1AC2CD65-9BAB-47D5-B7D8-552DD2F25A95}" type="pres">
      <dgm:prSet presAssocID="{E89580CA-C109-4D0C-B362-4C7F27F36D29}" presName="spaceBetweenRectangles" presStyleCnt="0"/>
      <dgm:spPr/>
    </dgm:pt>
    <dgm:pt modelId="{F21EBA86-AA09-4E71-91C0-679C6C2546D3}" type="pres">
      <dgm:prSet presAssocID="{1A7B2EEB-4FF5-4FFA-B0BF-A4E64157F85D}" presName="parentLin" presStyleCnt="0"/>
      <dgm:spPr/>
    </dgm:pt>
    <dgm:pt modelId="{3090C653-8ED1-459C-8579-1885D7398538}" type="pres">
      <dgm:prSet presAssocID="{1A7B2EEB-4FF5-4FFA-B0BF-A4E64157F85D}" presName="parentLeftMargin" presStyleLbl="node1" presStyleIdx="0" presStyleCnt="5"/>
      <dgm:spPr/>
    </dgm:pt>
    <dgm:pt modelId="{24BF159F-CA65-4E84-952C-15965199F113}" type="pres">
      <dgm:prSet presAssocID="{1A7B2EEB-4FF5-4FFA-B0BF-A4E64157F85D}" presName="parentText" presStyleLbl="node1" presStyleIdx="1" presStyleCnt="5">
        <dgm:presLayoutVars>
          <dgm:chMax val="0"/>
          <dgm:bulletEnabled val="1"/>
        </dgm:presLayoutVars>
      </dgm:prSet>
      <dgm:spPr/>
    </dgm:pt>
    <dgm:pt modelId="{89CEA88C-418F-4E96-9ADF-17A0D0629BA6}" type="pres">
      <dgm:prSet presAssocID="{1A7B2EEB-4FF5-4FFA-B0BF-A4E64157F85D}" presName="negativeSpace" presStyleCnt="0"/>
      <dgm:spPr/>
    </dgm:pt>
    <dgm:pt modelId="{83BCED8B-17EE-4235-A6FB-D01EB90FB6DF}" type="pres">
      <dgm:prSet presAssocID="{1A7B2EEB-4FF5-4FFA-B0BF-A4E64157F85D}" presName="childText" presStyleLbl="conFgAcc1" presStyleIdx="1" presStyleCnt="5">
        <dgm:presLayoutVars>
          <dgm:bulletEnabled val="1"/>
        </dgm:presLayoutVars>
      </dgm:prSet>
      <dgm:spPr/>
    </dgm:pt>
    <dgm:pt modelId="{72225618-5378-451B-897D-3E67D92487D9}" type="pres">
      <dgm:prSet presAssocID="{EEBEB245-62FD-4BDA-869E-513BA1A2F1E0}" presName="spaceBetweenRectangles" presStyleCnt="0"/>
      <dgm:spPr/>
    </dgm:pt>
    <dgm:pt modelId="{03346385-A1A6-4ED8-8530-2D8B84B792AF}" type="pres">
      <dgm:prSet presAssocID="{A5440941-4955-4BD6-B2B6-F22007CDB6DE}" presName="parentLin" presStyleCnt="0"/>
      <dgm:spPr/>
    </dgm:pt>
    <dgm:pt modelId="{0BBA6E9E-EF2A-458F-9AED-1EB8F8FBF959}" type="pres">
      <dgm:prSet presAssocID="{A5440941-4955-4BD6-B2B6-F22007CDB6DE}" presName="parentLeftMargin" presStyleLbl="node1" presStyleIdx="1" presStyleCnt="5"/>
      <dgm:spPr/>
    </dgm:pt>
    <dgm:pt modelId="{ACE8923E-5147-47C7-8719-AC1FFA5DDEFB}" type="pres">
      <dgm:prSet presAssocID="{A5440941-4955-4BD6-B2B6-F22007CDB6DE}" presName="parentText" presStyleLbl="node1" presStyleIdx="2" presStyleCnt="5">
        <dgm:presLayoutVars>
          <dgm:chMax val="0"/>
          <dgm:bulletEnabled val="1"/>
        </dgm:presLayoutVars>
      </dgm:prSet>
      <dgm:spPr/>
    </dgm:pt>
    <dgm:pt modelId="{F2510390-D1E5-4475-954D-5C9583B306AE}" type="pres">
      <dgm:prSet presAssocID="{A5440941-4955-4BD6-B2B6-F22007CDB6DE}" presName="negativeSpace" presStyleCnt="0"/>
      <dgm:spPr/>
    </dgm:pt>
    <dgm:pt modelId="{2ACDC653-F96E-4797-A122-CA8E91626D92}" type="pres">
      <dgm:prSet presAssocID="{A5440941-4955-4BD6-B2B6-F22007CDB6DE}" presName="childText" presStyleLbl="conFgAcc1" presStyleIdx="2" presStyleCnt="5">
        <dgm:presLayoutVars>
          <dgm:bulletEnabled val="1"/>
        </dgm:presLayoutVars>
      </dgm:prSet>
      <dgm:spPr/>
    </dgm:pt>
    <dgm:pt modelId="{54BAE759-CA93-4D52-9E4A-E5E1A0A663EC}" type="pres">
      <dgm:prSet presAssocID="{382D7A92-4D5E-40B2-8F63-39FACB62CB84}" presName="spaceBetweenRectangles" presStyleCnt="0"/>
      <dgm:spPr/>
    </dgm:pt>
    <dgm:pt modelId="{5B6473D7-00B6-4730-8DD2-FD0DB18207E1}" type="pres">
      <dgm:prSet presAssocID="{7CEB2990-3D2D-4F43-B234-C0BE76E9F4C7}" presName="parentLin" presStyleCnt="0"/>
      <dgm:spPr/>
    </dgm:pt>
    <dgm:pt modelId="{964DE044-5E6F-41F9-9E54-4F89D2DA34DA}" type="pres">
      <dgm:prSet presAssocID="{7CEB2990-3D2D-4F43-B234-C0BE76E9F4C7}" presName="parentLeftMargin" presStyleLbl="node1" presStyleIdx="2" presStyleCnt="5"/>
      <dgm:spPr/>
    </dgm:pt>
    <dgm:pt modelId="{6C6CD83F-EFCE-4EC1-9923-63F6683B4DF0}" type="pres">
      <dgm:prSet presAssocID="{7CEB2990-3D2D-4F43-B234-C0BE76E9F4C7}" presName="parentText" presStyleLbl="node1" presStyleIdx="3" presStyleCnt="5">
        <dgm:presLayoutVars>
          <dgm:chMax val="0"/>
          <dgm:bulletEnabled val="1"/>
        </dgm:presLayoutVars>
      </dgm:prSet>
      <dgm:spPr/>
    </dgm:pt>
    <dgm:pt modelId="{60A85B3A-C47B-4B07-90E8-DAB62C6DB35D}" type="pres">
      <dgm:prSet presAssocID="{7CEB2990-3D2D-4F43-B234-C0BE76E9F4C7}" presName="negativeSpace" presStyleCnt="0"/>
      <dgm:spPr/>
    </dgm:pt>
    <dgm:pt modelId="{AE9FC951-9496-4922-918B-A1F229B3678D}" type="pres">
      <dgm:prSet presAssocID="{7CEB2990-3D2D-4F43-B234-C0BE76E9F4C7}" presName="childText" presStyleLbl="conFgAcc1" presStyleIdx="3" presStyleCnt="5">
        <dgm:presLayoutVars>
          <dgm:bulletEnabled val="1"/>
        </dgm:presLayoutVars>
      </dgm:prSet>
      <dgm:spPr/>
    </dgm:pt>
    <dgm:pt modelId="{7D19DB15-9087-4986-9C1B-B305D6CC4C5D}" type="pres">
      <dgm:prSet presAssocID="{3BFA5203-12D4-44E3-9E3F-5DC83B1F2F80}" presName="spaceBetweenRectangles" presStyleCnt="0"/>
      <dgm:spPr/>
    </dgm:pt>
    <dgm:pt modelId="{4BE896E8-63A7-41BB-8573-DCAF9D320AAB}" type="pres">
      <dgm:prSet presAssocID="{849553C6-DE24-4398-8A64-0A9630256F96}" presName="parentLin" presStyleCnt="0"/>
      <dgm:spPr/>
    </dgm:pt>
    <dgm:pt modelId="{522DB2A1-AAB8-4C79-9574-27B1590DDF71}" type="pres">
      <dgm:prSet presAssocID="{849553C6-DE24-4398-8A64-0A9630256F96}" presName="parentLeftMargin" presStyleLbl="node1" presStyleIdx="3" presStyleCnt="5"/>
      <dgm:spPr/>
    </dgm:pt>
    <dgm:pt modelId="{1730177B-7079-4316-AA2B-F121F6E6FA6E}" type="pres">
      <dgm:prSet presAssocID="{849553C6-DE24-4398-8A64-0A9630256F96}" presName="parentText" presStyleLbl="node1" presStyleIdx="4" presStyleCnt="5">
        <dgm:presLayoutVars>
          <dgm:chMax val="0"/>
          <dgm:bulletEnabled val="1"/>
        </dgm:presLayoutVars>
      </dgm:prSet>
      <dgm:spPr/>
    </dgm:pt>
    <dgm:pt modelId="{AF333D5A-55FC-4388-9C2F-74D507CBEDCF}" type="pres">
      <dgm:prSet presAssocID="{849553C6-DE24-4398-8A64-0A9630256F96}" presName="negativeSpace" presStyleCnt="0"/>
      <dgm:spPr/>
    </dgm:pt>
    <dgm:pt modelId="{979EA0B2-3B1E-4E7F-9DE9-80B43AE7A492}" type="pres">
      <dgm:prSet presAssocID="{849553C6-DE24-4398-8A64-0A9630256F96}" presName="childText" presStyleLbl="conFgAcc1" presStyleIdx="4" presStyleCnt="5">
        <dgm:presLayoutVars>
          <dgm:bulletEnabled val="1"/>
        </dgm:presLayoutVars>
      </dgm:prSet>
      <dgm:spPr/>
    </dgm:pt>
  </dgm:ptLst>
  <dgm:cxnLst>
    <dgm:cxn modelId="{B0D40008-9C95-4179-8C49-1E56B52B5F74}" type="presOf" srcId="{FAAB65F2-4ED9-45AD-9C24-8D53A34EA5DD}" destId="{83BCED8B-17EE-4235-A6FB-D01EB90FB6DF}" srcOrd="0" destOrd="1" presId="urn:microsoft.com/office/officeart/2005/8/layout/list1"/>
    <dgm:cxn modelId="{CFF5870E-7B0D-4414-925D-9C25573DF1F4}" srcId="{BDBED3CE-E1C8-4DFA-97DC-E0FB9F08F32F}" destId="{7CEB2990-3D2D-4F43-B234-C0BE76E9F4C7}" srcOrd="3" destOrd="0" parTransId="{DA256AEB-0DC0-4CBB-98B2-A5D1D5078323}" sibTransId="{3BFA5203-12D4-44E3-9E3F-5DC83B1F2F80}"/>
    <dgm:cxn modelId="{B2CBFF26-C65A-48E0-92D9-16F0C086FEB6}" srcId="{BDBED3CE-E1C8-4DFA-97DC-E0FB9F08F32F}" destId="{1A7B2EEB-4FF5-4FFA-B0BF-A4E64157F85D}" srcOrd="1" destOrd="0" parTransId="{055794F1-7F61-4472-AAC9-84E46A8AB007}" sibTransId="{EEBEB245-62FD-4BDA-869E-513BA1A2F1E0}"/>
    <dgm:cxn modelId="{EE5B062A-E93D-4781-BCF0-61BAEA119849}" type="presOf" srcId="{E0EF0F7C-21AC-4F2E-92D2-61450CDF746F}" destId="{94079EEF-7E47-4131-9C76-963084A60F32}" srcOrd="0" destOrd="0" presId="urn:microsoft.com/office/officeart/2005/8/layout/list1"/>
    <dgm:cxn modelId="{3AF5E25C-5999-40DD-A8D9-AA5E37330B89}" type="presOf" srcId="{30CFA591-32E3-48BE-A2FB-E59FD50387FD}" destId="{A3F0E41A-7EC4-4C85-A0D5-53E832FB0FB0}" srcOrd="0" destOrd="0" presId="urn:microsoft.com/office/officeart/2005/8/layout/list1"/>
    <dgm:cxn modelId="{99D2B744-FB5B-4F31-888B-84793EA68ADE}" type="presOf" srcId="{849553C6-DE24-4398-8A64-0A9630256F96}" destId="{522DB2A1-AAB8-4C79-9574-27B1590DDF71}" srcOrd="0" destOrd="0" presId="urn:microsoft.com/office/officeart/2005/8/layout/list1"/>
    <dgm:cxn modelId="{29324E48-43ED-4F85-B6E1-075944510E64}" srcId="{849553C6-DE24-4398-8A64-0A9630256F96}" destId="{205D8A2F-CAD5-4A42-A090-CB1E55DAA708}" srcOrd="0" destOrd="0" parTransId="{060C27C4-828C-4D43-BEA6-8C749500AB11}" sibTransId="{E1D1B50F-4DCE-4678-B62C-073EA0ACB25D}"/>
    <dgm:cxn modelId="{2F473D6A-7FD5-45E3-94F0-CF507674F8C0}" type="presOf" srcId="{205D8A2F-CAD5-4A42-A090-CB1E55DAA708}" destId="{979EA0B2-3B1E-4E7F-9DE9-80B43AE7A492}" srcOrd="0" destOrd="0" presId="urn:microsoft.com/office/officeart/2005/8/layout/list1"/>
    <dgm:cxn modelId="{F7186A4B-9770-4FDE-A287-BA734CB8469A}" type="presOf" srcId="{F6BF2140-6E5A-4967-8E16-038D2A0C396A}" destId="{979EA0B2-3B1E-4E7F-9DE9-80B43AE7A492}" srcOrd="0" destOrd="1" presId="urn:microsoft.com/office/officeart/2005/8/layout/list1"/>
    <dgm:cxn modelId="{2FB9444D-1D30-4F75-9583-DC7FEBBFAF74}" srcId="{BDBED3CE-E1C8-4DFA-97DC-E0FB9F08F32F}" destId="{A5440941-4955-4BD6-B2B6-F22007CDB6DE}" srcOrd="2" destOrd="0" parTransId="{9E61C593-7840-4B53-9355-6F8BF7FCED5C}" sibTransId="{382D7A92-4D5E-40B2-8F63-39FACB62CB84}"/>
    <dgm:cxn modelId="{44DE836D-03ED-4EDF-A821-B3BB253A6C80}" type="presOf" srcId="{A5440941-4955-4BD6-B2B6-F22007CDB6DE}" destId="{ACE8923E-5147-47C7-8719-AC1FFA5DDEFB}" srcOrd="1" destOrd="0" presId="urn:microsoft.com/office/officeart/2005/8/layout/list1"/>
    <dgm:cxn modelId="{CB26A64E-B537-4AD9-A2F3-F86CBA8902B3}" type="presOf" srcId="{849553C6-DE24-4398-8A64-0A9630256F96}" destId="{1730177B-7079-4316-AA2B-F121F6E6FA6E}" srcOrd="1" destOrd="0" presId="urn:microsoft.com/office/officeart/2005/8/layout/list1"/>
    <dgm:cxn modelId="{CF341854-F636-4B03-9C0C-752548AD0869}" type="presOf" srcId="{E0EF0F7C-21AC-4F2E-92D2-61450CDF746F}" destId="{E489F67C-FD1D-46F1-8D65-35FDEFB2B529}" srcOrd="1" destOrd="0" presId="urn:microsoft.com/office/officeart/2005/8/layout/list1"/>
    <dgm:cxn modelId="{7BBB5474-C765-4D5B-961B-BB619CE96122}" type="presOf" srcId="{1A7B2EEB-4FF5-4FFA-B0BF-A4E64157F85D}" destId="{24BF159F-CA65-4E84-952C-15965199F113}" srcOrd="1" destOrd="0" presId="urn:microsoft.com/office/officeart/2005/8/layout/list1"/>
    <dgm:cxn modelId="{C34F6D76-BD5C-4F05-9C50-0D594DB98CBB}" srcId="{1A7B2EEB-4FF5-4FFA-B0BF-A4E64157F85D}" destId="{FAAB65F2-4ED9-45AD-9C24-8D53A34EA5DD}" srcOrd="1" destOrd="0" parTransId="{93C2E00E-F22C-4ED6-B38F-D017A1EF6C11}" sibTransId="{09BEBB7D-F3A7-4F74-82A0-89AFC4002BA2}"/>
    <dgm:cxn modelId="{9442DF80-BEBC-42E1-A92E-CF8568BB9450}" srcId="{BDBED3CE-E1C8-4DFA-97DC-E0FB9F08F32F}" destId="{E0EF0F7C-21AC-4F2E-92D2-61450CDF746F}" srcOrd="0" destOrd="0" parTransId="{2AC009F3-71C8-4BE9-8D8D-A1B797E2B08B}" sibTransId="{E89580CA-C109-4D0C-B362-4C7F27F36D29}"/>
    <dgm:cxn modelId="{75EE0288-0AA0-43CA-964E-E3963095672D}" type="presOf" srcId="{7CEB2990-3D2D-4F43-B234-C0BE76E9F4C7}" destId="{6C6CD83F-EFCE-4EC1-9923-63F6683B4DF0}" srcOrd="1" destOrd="0" presId="urn:microsoft.com/office/officeart/2005/8/layout/list1"/>
    <dgm:cxn modelId="{B815D899-CECA-474F-BBF7-03CB0985F48D}" type="presOf" srcId="{A5440941-4955-4BD6-B2B6-F22007CDB6DE}" destId="{0BBA6E9E-EF2A-458F-9AED-1EB8F8FBF959}" srcOrd="0" destOrd="0" presId="urn:microsoft.com/office/officeart/2005/8/layout/list1"/>
    <dgm:cxn modelId="{133B419E-BB60-4F26-9A09-1DD92806258A}" srcId="{A5440941-4955-4BD6-B2B6-F22007CDB6DE}" destId="{89BE5E4F-7C4E-4D50-8497-C26116CF8586}" srcOrd="1" destOrd="0" parTransId="{A0963841-F7AB-43CE-901F-F26525145CC1}" sibTransId="{BBC12308-D69F-4C34-96ED-F75F1C728A94}"/>
    <dgm:cxn modelId="{4E88859E-7AAE-439C-8DAA-090D50E00DB2}" srcId="{A5440941-4955-4BD6-B2B6-F22007CDB6DE}" destId="{8BD15455-F166-4990-95F0-F91EA7B26DCF}" srcOrd="0" destOrd="0" parTransId="{9997C24C-45F6-499C-A012-3B1EA279A246}" sibTransId="{498A1EE0-BE4C-414D-8A6E-6ED319CE2C07}"/>
    <dgm:cxn modelId="{C2B27C9F-DFA7-463F-8EDF-F8F9A130E8C0}" srcId="{7CEB2990-3D2D-4F43-B234-C0BE76E9F4C7}" destId="{ABA99D46-9FD6-4721-B056-977C54BB4133}" srcOrd="0" destOrd="0" parTransId="{0AF9315D-2AE3-4F09-9223-725FCBFF52A2}" sibTransId="{DCE40242-86F7-46DD-98F7-2216EACBFE06}"/>
    <dgm:cxn modelId="{C2AF8AAF-0525-48E1-85A5-BD7634196046}" type="presOf" srcId="{8BD15455-F166-4990-95F0-F91EA7B26DCF}" destId="{2ACDC653-F96E-4797-A122-CA8E91626D92}" srcOrd="0" destOrd="0" presId="urn:microsoft.com/office/officeart/2005/8/layout/list1"/>
    <dgm:cxn modelId="{36E023C2-D8DB-42B2-A7EA-2DD9597FE3E3}" type="presOf" srcId="{89BE5E4F-7C4E-4D50-8497-C26116CF8586}" destId="{2ACDC653-F96E-4797-A122-CA8E91626D92}" srcOrd="0" destOrd="1" presId="urn:microsoft.com/office/officeart/2005/8/layout/list1"/>
    <dgm:cxn modelId="{5CB631C5-86EE-48B7-A0A2-22B052F577D8}" srcId="{1A7B2EEB-4FF5-4FFA-B0BF-A4E64157F85D}" destId="{8F20DBC5-1BBF-4A4D-8120-CDA302DC3F2F}" srcOrd="0" destOrd="0" parTransId="{7F80DF97-8591-4488-AC20-D90D15AF30BF}" sibTransId="{91796017-9CE0-4775-A940-0DA9442A97AD}"/>
    <dgm:cxn modelId="{7A2405C7-5A1B-4D17-8AC0-33659BF3386C}" srcId="{E0EF0F7C-21AC-4F2E-92D2-61450CDF746F}" destId="{30CFA591-32E3-48BE-A2FB-E59FD50387FD}" srcOrd="0" destOrd="0" parTransId="{E0E669FC-0601-40B5-B597-EF20799D1FAC}" sibTransId="{31ED04E9-172F-4463-B9F9-55DB6300F8E9}"/>
    <dgm:cxn modelId="{080585C8-19AE-4676-A806-9EF2E31D68A3}" type="presOf" srcId="{ABA99D46-9FD6-4721-B056-977C54BB4133}" destId="{AE9FC951-9496-4922-918B-A1F229B3678D}" srcOrd="0" destOrd="0" presId="urn:microsoft.com/office/officeart/2005/8/layout/list1"/>
    <dgm:cxn modelId="{39CD1BD1-38CB-4A29-AFBF-A8CB7809A42C}" type="presOf" srcId="{BDBED3CE-E1C8-4DFA-97DC-E0FB9F08F32F}" destId="{A14DA455-9E9B-4A39-BB26-F18A10A8E1AA}" srcOrd="0" destOrd="0" presId="urn:microsoft.com/office/officeart/2005/8/layout/list1"/>
    <dgm:cxn modelId="{8A8393E3-2AE1-41CF-B7B5-8755AE382F2F}" srcId="{849553C6-DE24-4398-8A64-0A9630256F96}" destId="{F6BF2140-6E5A-4967-8E16-038D2A0C396A}" srcOrd="1" destOrd="0" parTransId="{B3F28400-EB1C-4C0D-8CC9-54BC3534CA12}" sibTransId="{D6092E2A-C1AD-49F2-9216-D85BE03532A8}"/>
    <dgm:cxn modelId="{50C3C4E5-6891-4056-A873-26C2D01DD0E2}" srcId="{E0EF0F7C-21AC-4F2E-92D2-61450CDF746F}" destId="{3B59746B-F037-4F22-8F8C-0E7F3FC420E4}" srcOrd="1" destOrd="0" parTransId="{36601109-68F7-44B5-A917-C703EAF4FFFA}" sibTransId="{75F61BA5-B937-464F-95D3-9E0F012B3530}"/>
    <dgm:cxn modelId="{55BECAE6-5987-45D1-92B7-6A3D4E2BFDFF}" srcId="{BDBED3CE-E1C8-4DFA-97DC-E0FB9F08F32F}" destId="{849553C6-DE24-4398-8A64-0A9630256F96}" srcOrd="4" destOrd="0" parTransId="{4309459B-5DC1-4E14-A9FB-8BC06FF373EC}" sibTransId="{A37E8350-4D9B-4C99-8421-9609C3FDE180}"/>
    <dgm:cxn modelId="{E4A848E7-C604-4ABD-8555-4470322ACDDF}" type="presOf" srcId="{1A7B2EEB-4FF5-4FFA-B0BF-A4E64157F85D}" destId="{3090C653-8ED1-459C-8579-1885D7398538}" srcOrd="0" destOrd="0" presId="urn:microsoft.com/office/officeart/2005/8/layout/list1"/>
    <dgm:cxn modelId="{FCC069EA-AD74-46F2-B80F-8F51633A0703}" type="presOf" srcId="{8F20DBC5-1BBF-4A4D-8120-CDA302DC3F2F}" destId="{83BCED8B-17EE-4235-A6FB-D01EB90FB6DF}" srcOrd="0" destOrd="0" presId="urn:microsoft.com/office/officeart/2005/8/layout/list1"/>
    <dgm:cxn modelId="{0F565DEB-AE31-4369-A6D2-F4A4E9596705}" type="presOf" srcId="{7CEB2990-3D2D-4F43-B234-C0BE76E9F4C7}" destId="{964DE044-5E6F-41F9-9E54-4F89D2DA34DA}" srcOrd="0" destOrd="0" presId="urn:microsoft.com/office/officeart/2005/8/layout/list1"/>
    <dgm:cxn modelId="{174231F9-8059-4AC7-8ACB-2181559A4A4F}" type="presOf" srcId="{3B59746B-F037-4F22-8F8C-0E7F3FC420E4}" destId="{A3F0E41A-7EC4-4C85-A0D5-53E832FB0FB0}" srcOrd="0" destOrd="1" presId="urn:microsoft.com/office/officeart/2005/8/layout/list1"/>
    <dgm:cxn modelId="{AB48B983-7325-4B75-97A8-9187424F27DA}" type="presParOf" srcId="{A14DA455-9E9B-4A39-BB26-F18A10A8E1AA}" destId="{025C1850-587B-41AA-9981-2B13171F1B67}" srcOrd="0" destOrd="0" presId="urn:microsoft.com/office/officeart/2005/8/layout/list1"/>
    <dgm:cxn modelId="{A9F09253-E803-46CD-AEEB-776048F28C2E}" type="presParOf" srcId="{025C1850-587B-41AA-9981-2B13171F1B67}" destId="{94079EEF-7E47-4131-9C76-963084A60F32}" srcOrd="0" destOrd="0" presId="urn:microsoft.com/office/officeart/2005/8/layout/list1"/>
    <dgm:cxn modelId="{DC8297C2-ED54-4B81-B06D-67AA9450E9DE}" type="presParOf" srcId="{025C1850-587B-41AA-9981-2B13171F1B67}" destId="{E489F67C-FD1D-46F1-8D65-35FDEFB2B529}" srcOrd="1" destOrd="0" presId="urn:microsoft.com/office/officeart/2005/8/layout/list1"/>
    <dgm:cxn modelId="{F221B70D-ACA0-48AB-9D12-641CB477D1DE}" type="presParOf" srcId="{A14DA455-9E9B-4A39-BB26-F18A10A8E1AA}" destId="{22B8C3F3-286F-4812-8896-87A4097D2EED}" srcOrd="1" destOrd="0" presId="urn:microsoft.com/office/officeart/2005/8/layout/list1"/>
    <dgm:cxn modelId="{46801BF0-EACC-4601-8D6F-3391E39D2A7A}" type="presParOf" srcId="{A14DA455-9E9B-4A39-BB26-F18A10A8E1AA}" destId="{A3F0E41A-7EC4-4C85-A0D5-53E832FB0FB0}" srcOrd="2" destOrd="0" presId="urn:microsoft.com/office/officeart/2005/8/layout/list1"/>
    <dgm:cxn modelId="{37B295C8-8AA0-4F9D-B610-ADE19D931DB9}" type="presParOf" srcId="{A14DA455-9E9B-4A39-BB26-F18A10A8E1AA}" destId="{1AC2CD65-9BAB-47D5-B7D8-552DD2F25A95}" srcOrd="3" destOrd="0" presId="urn:microsoft.com/office/officeart/2005/8/layout/list1"/>
    <dgm:cxn modelId="{A0D4DD4D-E3BE-404A-9FCA-8F4C40FCEB43}" type="presParOf" srcId="{A14DA455-9E9B-4A39-BB26-F18A10A8E1AA}" destId="{F21EBA86-AA09-4E71-91C0-679C6C2546D3}" srcOrd="4" destOrd="0" presId="urn:microsoft.com/office/officeart/2005/8/layout/list1"/>
    <dgm:cxn modelId="{977DC4A6-1874-4E60-8E53-3588A0C255D8}" type="presParOf" srcId="{F21EBA86-AA09-4E71-91C0-679C6C2546D3}" destId="{3090C653-8ED1-459C-8579-1885D7398538}" srcOrd="0" destOrd="0" presId="urn:microsoft.com/office/officeart/2005/8/layout/list1"/>
    <dgm:cxn modelId="{BAC1E1E4-7C0D-4E0D-A145-9E4077D4BDE2}" type="presParOf" srcId="{F21EBA86-AA09-4E71-91C0-679C6C2546D3}" destId="{24BF159F-CA65-4E84-952C-15965199F113}" srcOrd="1" destOrd="0" presId="urn:microsoft.com/office/officeart/2005/8/layout/list1"/>
    <dgm:cxn modelId="{63604B9C-A135-48CE-B671-B81689CC9398}" type="presParOf" srcId="{A14DA455-9E9B-4A39-BB26-F18A10A8E1AA}" destId="{89CEA88C-418F-4E96-9ADF-17A0D0629BA6}" srcOrd="5" destOrd="0" presId="urn:microsoft.com/office/officeart/2005/8/layout/list1"/>
    <dgm:cxn modelId="{BDC65D09-3693-47B3-B896-658B50730749}" type="presParOf" srcId="{A14DA455-9E9B-4A39-BB26-F18A10A8E1AA}" destId="{83BCED8B-17EE-4235-A6FB-D01EB90FB6DF}" srcOrd="6" destOrd="0" presId="urn:microsoft.com/office/officeart/2005/8/layout/list1"/>
    <dgm:cxn modelId="{8D93DAF7-05BE-4A62-B88A-FCFEFED5F0A1}" type="presParOf" srcId="{A14DA455-9E9B-4A39-BB26-F18A10A8E1AA}" destId="{72225618-5378-451B-897D-3E67D92487D9}" srcOrd="7" destOrd="0" presId="urn:microsoft.com/office/officeart/2005/8/layout/list1"/>
    <dgm:cxn modelId="{977004B4-47B1-4A40-B776-481E3ED74BEF}" type="presParOf" srcId="{A14DA455-9E9B-4A39-BB26-F18A10A8E1AA}" destId="{03346385-A1A6-4ED8-8530-2D8B84B792AF}" srcOrd="8" destOrd="0" presId="urn:microsoft.com/office/officeart/2005/8/layout/list1"/>
    <dgm:cxn modelId="{DBD525FE-30F4-496A-86C0-EB2A00376F29}" type="presParOf" srcId="{03346385-A1A6-4ED8-8530-2D8B84B792AF}" destId="{0BBA6E9E-EF2A-458F-9AED-1EB8F8FBF959}" srcOrd="0" destOrd="0" presId="urn:microsoft.com/office/officeart/2005/8/layout/list1"/>
    <dgm:cxn modelId="{9E7A9D30-9FB3-4E01-A6BA-EC1E11D54C4D}" type="presParOf" srcId="{03346385-A1A6-4ED8-8530-2D8B84B792AF}" destId="{ACE8923E-5147-47C7-8719-AC1FFA5DDEFB}" srcOrd="1" destOrd="0" presId="urn:microsoft.com/office/officeart/2005/8/layout/list1"/>
    <dgm:cxn modelId="{FB77A5DE-E172-47CB-B260-653C48C31F9D}" type="presParOf" srcId="{A14DA455-9E9B-4A39-BB26-F18A10A8E1AA}" destId="{F2510390-D1E5-4475-954D-5C9583B306AE}" srcOrd="9" destOrd="0" presId="urn:microsoft.com/office/officeart/2005/8/layout/list1"/>
    <dgm:cxn modelId="{C65C5DDA-A5DF-4A59-99D7-F7D00EF67D1A}" type="presParOf" srcId="{A14DA455-9E9B-4A39-BB26-F18A10A8E1AA}" destId="{2ACDC653-F96E-4797-A122-CA8E91626D92}" srcOrd="10" destOrd="0" presId="urn:microsoft.com/office/officeart/2005/8/layout/list1"/>
    <dgm:cxn modelId="{81512550-F02F-4E6E-9B3C-2EE25840FD4D}" type="presParOf" srcId="{A14DA455-9E9B-4A39-BB26-F18A10A8E1AA}" destId="{54BAE759-CA93-4D52-9E4A-E5E1A0A663EC}" srcOrd="11" destOrd="0" presId="urn:microsoft.com/office/officeart/2005/8/layout/list1"/>
    <dgm:cxn modelId="{832A2EDF-FDD3-4A10-B98D-7DF01BC83F4E}" type="presParOf" srcId="{A14DA455-9E9B-4A39-BB26-F18A10A8E1AA}" destId="{5B6473D7-00B6-4730-8DD2-FD0DB18207E1}" srcOrd="12" destOrd="0" presId="urn:microsoft.com/office/officeart/2005/8/layout/list1"/>
    <dgm:cxn modelId="{B8FB7D54-D335-4A1D-9EF2-0D4D98F75F67}" type="presParOf" srcId="{5B6473D7-00B6-4730-8DD2-FD0DB18207E1}" destId="{964DE044-5E6F-41F9-9E54-4F89D2DA34DA}" srcOrd="0" destOrd="0" presId="urn:microsoft.com/office/officeart/2005/8/layout/list1"/>
    <dgm:cxn modelId="{20BB4B9B-11A5-41CF-AE65-36B28563A763}" type="presParOf" srcId="{5B6473D7-00B6-4730-8DD2-FD0DB18207E1}" destId="{6C6CD83F-EFCE-4EC1-9923-63F6683B4DF0}" srcOrd="1" destOrd="0" presId="urn:microsoft.com/office/officeart/2005/8/layout/list1"/>
    <dgm:cxn modelId="{9EFBEA90-BDDB-4309-9489-D03B8EE7932E}" type="presParOf" srcId="{A14DA455-9E9B-4A39-BB26-F18A10A8E1AA}" destId="{60A85B3A-C47B-4B07-90E8-DAB62C6DB35D}" srcOrd="13" destOrd="0" presId="urn:microsoft.com/office/officeart/2005/8/layout/list1"/>
    <dgm:cxn modelId="{68F40D33-DD80-4DFD-8852-5CE14FAF46F0}" type="presParOf" srcId="{A14DA455-9E9B-4A39-BB26-F18A10A8E1AA}" destId="{AE9FC951-9496-4922-918B-A1F229B3678D}" srcOrd="14" destOrd="0" presId="urn:microsoft.com/office/officeart/2005/8/layout/list1"/>
    <dgm:cxn modelId="{EDC21DB8-B025-4B6E-9607-D514CE3C8C55}" type="presParOf" srcId="{A14DA455-9E9B-4A39-BB26-F18A10A8E1AA}" destId="{7D19DB15-9087-4986-9C1B-B305D6CC4C5D}" srcOrd="15" destOrd="0" presId="urn:microsoft.com/office/officeart/2005/8/layout/list1"/>
    <dgm:cxn modelId="{8CD947DE-BF28-4B7D-9994-34720A262A03}" type="presParOf" srcId="{A14DA455-9E9B-4A39-BB26-F18A10A8E1AA}" destId="{4BE896E8-63A7-41BB-8573-DCAF9D320AAB}" srcOrd="16" destOrd="0" presId="urn:microsoft.com/office/officeart/2005/8/layout/list1"/>
    <dgm:cxn modelId="{8A4CC68A-6AD4-4F2C-95BF-FB6F992B8A46}" type="presParOf" srcId="{4BE896E8-63A7-41BB-8573-DCAF9D320AAB}" destId="{522DB2A1-AAB8-4C79-9574-27B1590DDF71}" srcOrd="0" destOrd="0" presId="urn:microsoft.com/office/officeart/2005/8/layout/list1"/>
    <dgm:cxn modelId="{7758897B-B020-4E47-A2CD-28C6CB781581}" type="presParOf" srcId="{4BE896E8-63A7-41BB-8573-DCAF9D320AAB}" destId="{1730177B-7079-4316-AA2B-F121F6E6FA6E}" srcOrd="1" destOrd="0" presId="urn:microsoft.com/office/officeart/2005/8/layout/list1"/>
    <dgm:cxn modelId="{DB783A4E-22FA-4981-B04A-EE947D890648}" type="presParOf" srcId="{A14DA455-9E9B-4A39-BB26-F18A10A8E1AA}" destId="{AF333D5A-55FC-4388-9C2F-74D507CBEDCF}" srcOrd="17" destOrd="0" presId="urn:microsoft.com/office/officeart/2005/8/layout/list1"/>
    <dgm:cxn modelId="{07FB8AD8-F901-41CD-8FB4-4BCA20F60DF0}" type="presParOf" srcId="{A14DA455-9E9B-4A39-BB26-F18A10A8E1AA}" destId="{979EA0B2-3B1E-4E7F-9DE9-80B43AE7A492}"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7B0FBB-6103-4040-9E0D-4E70A7674A6E}"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BCDC69D2-E3C1-4C68-99A9-0AD9EB552B14}">
      <dgm:prSet/>
      <dgm:spPr/>
      <dgm:t>
        <a:bodyPr/>
        <a:lstStyle/>
        <a:p>
          <a:r>
            <a:rPr lang="en-US" b="1"/>
            <a:t>Policy development and use of mass media:  </a:t>
          </a:r>
          <a:r>
            <a:rPr lang="en-US"/>
            <a:t>Presented the Breast Cancer Position Statement</a:t>
          </a:r>
        </a:p>
      </dgm:t>
    </dgm:pt>
    <dgm:pt modelId="{84D66A19-7758-45E0-8A30-9F37AD56F466}" type="parTrans" cxnId="{BBCFB97E-248F-4051-BFE1-C53D782ACF26}">
      <dgm:prSet/>
      <dgm:spPr/>
      <dgm:t>
        <a:bodyPr/>
        <a:lstStyle/>
        <a:p>
          <a:endParaRPr lang="en-US"/>
        </a:p>
      </dgm:t>
    </dgm:pt>
    <dgm:pt modelId="{18006C8F-B645-47A4-A177-C09434B32CE8}" type="sibTrans" cxnId="{BBCFB97E-248F-4051-BFE1-C53D782ACF26}">
      <dgm:prSet/>
      <dgm:spPr/>
      <dgm:t>
        <a:bodyPr/>
        <a:lstStyle/>
        <a:p>
          <a:endParaRPr lang="en-US"/>
        </a:p>
      </dgm:t>
    </dgm:pt>
    <dgm:pt modelId="{E4C6BE05-10AA-4907-BF57-74F33225E2A7}">
      <dgm:prSet/>
      <dgm:spPr/>
      <dgm:t>
        <a:bodyPr/>
        <a:lstStyle/>
        <a:p>
          <a:r>
            <a:rPr lang="en-US" b="1"/>
            <a:t>Advocacy and health equity:  </a:t>
          </a:r>
          <a:r>
            <a:rPr lang="en-US"/>
            <a:t>Supported Senate Bill 162 assuring diagnostic mammogram coverage</a:t>
          </a:r>
        </a:p>
      </dgm:t>
    </dgm:pt>
    <dgm:pt modelId="{E0E18247-35CB-4B6C-9AD0-1110E1231DC4}" type="parTrans" cxnId="{6EA191BE-8779-447A-B742-944C5FCEA4C9}">
      <dgm:prSet/>
      <dgm:spPr/>
      <dgm:t>
        <a:bodyPr/>
        <a:lstStyle/>
        <a:p>
          <a:endParaRPr lang="en-US"/>
        </a:p>
      </dgm:t>
    </dgm:pt>
    <dgm:pt modelId="{3B3D84F9-6C29-42FD-ABF8-6889D7958E3F}" type="sibTrans" cxnId="{6EA191BE-8779-447A-B742-944C5FCEA4C9}">
      <dgm:prSet/>
      <dgm:spPr/>
      <dgm:t>
        <a:bodyPr/>
        <a:lstStyle/>
        <a:p>
          <a:endParaRPr lang="en-US"/>
        </a:p>
      </dgm:t>
    </dgm:pt>
    <dgm:pt modelId="{20971BAE-F95E-4C00-AAA7-10CD0B092406}">
      <dgm:prSet/>
      <dgm:spPr/>
      <dgm:t>
        <a:bodyPr/>
        <a:lstStyle/>
        <a:p>
          <a:r>
            <a:rPr lang="en-US" b="1"/>
            <a:t>Collaboration, access to healthcare:  </a:t>
          </a:r>
          <a:r>
            <a:rPr lang="en-US"/>
            <a:t>Identified partners offering access to care in transportation for rural populations</a:t>
          </a:r>
        </a:p>
      </dgm:t>
    </dgm:pt>
    <dgm:pt modelId="{33365EF3-3DFF-4910-86E0-1FF03827C970}" type="parTrans" cxnId="{47A8F51A-D9B5-4996-A21E-1CC14168603F}">
      <dgm:prSet/>
      <dgm:spPr/>
      <dgm:t>
        <a:bodyPr/>
        <a:lstStyle/>
        <a:p>
          <a:endParaRPr lang="en-US"/>
        </a:p>
      </dgm:t>
    </dgm:pt>
    <dgm:pt modelId="{B9868CF0-FA29-4EA3-BE60-65B185E6CBE6}" type="sibTrans" cxnId="{47A8F51A-D9B5-4996-A21E-1CC14168603F}">
      <dgm:prSet/>
      <dgm:spPr/>
      <dgm:t>
        <a:bodyPr/>
        <a:lstStyle/>
        <a:p>
          <a:endParaRPr lang="en-US"/>
        </a:p>
      </dgm:t>
    </dgm:pt>
    <dgm:pt modelId="{9E75A461-EB32-480D-B540-46A8A38A664B}">
      <dgm:prSet/>
      <dgm:spPr/>
      <dgm:t>
        <a:bodyPr/>
        <a:lstStyle/>
        <a:p>
          <a:r>
            <a:rPr lang="en-US" b="1"/>
            <a:t>Education, outreach, funding, health equity:  </a:t>
          </a:r>
          <a:r>
            <a:rPr lang="en-US"/>
            <a:t>Promoted the state breast cancer screening program, guaranteeing mammograms and related services to an increased number of uninsured women throughout the region</a:t>
          </a:r>
        </a:p>
      </dgm:t>
    </dgm:pt>
    <dgm:pt modelId="{E1916EE5-F9D3-4183-B2F8-26503D219896}" type="parTrans" cxnId="{1B85CD90-AC4A-4972-B234-68516E96E0FE}">
      <dgm:prSet/>
      <dgm:spPr/>
      <dgm:t>
        <a:bodyPr/>
        <a:lstStyle/>
        <a:p>
          <a:endParaRPr lang="en-US"/>
        </a:p>
      </dgm:t>
    </dgm:pt>
    <dgm:pt modelId="{48A82D6C-6AF7-4BEB-A014-337B7992F18F}" type="sibTrans" cxnId="{1B85CD90-AC4A-4972-B234-68516E96E0FE}">
      <dgm:prSet/>
      <dgm:spPr/>
      <dgm:t>
        <a:bodyPr/>
        <a:lstStyle/>
        <a:p>
          <a:endParaRPr lang="en-US"/>
        </a:p>
      </dgm:t>
    </dgm:pt>
    <dgm:pt modelId="{CEDE57B7-A054-4E4A-9543-5902138A881E}" type="pres">
      <dgm:prSet presAssocID="{CD7B0FBB-6103-4040-9E0D-4E70A7674A6E}" presName="vert0" presStyleCnt="0">
        <dgm:presLayoutVars>
          <dgm:dir/>
          <dgm:animOne val="branch"/>
          <dgm:animLvl val="lvl"/>
        </dgm:presLayoutVars>
      </dgm:prSet>
      <dgm:spPr/>
    </dgm:pt>
    <dgm:pt modelId="{6AF560F0-DD13-4924-8542-B33155DA9AD8}" type="pres">
      <dgm:prSet presAssocID="{BCDC69D2-E3C1-4C68-99A9-0AD9EB552B14}" presName="thickLine" presStyleLbl="alignNode1" presStyleIdx="0" presStyleCnt="4"/>
      <dgm:spPr/>
    </dgm:pt>
    <dgm:pt modelId="{2846EA27-EC1C-4887-B27E-089F14F36866}" type="pres">
      <dgm:prSet presAssocID="{BCDC69D2-E3C1-4C68-99A9-0AD9EB552B14}" presName="horz1" presStyleCnt="0"/>
      <dgm:spPr/>
    </dgm:pt>
    <dgm:pt modelId="{A6842DCD-4EFB-4B57-97E7-845838D879A9}" type="pres">
      <dgm:prSet presAssocID="{BCDC69D2-E3C1-4C68-99A9-0AD9EB552B14}" presName="tx1" presStyleLbl="revTx" presStyleIdx="0" presStyleCnt="4"/>
      <dgm:spPr/>
    </dgm:pt>
    <dgm:pt modelId="{AD68433C-EB64-480D-960B-D206DCF28205}" type="pres">
      <dgm:prSet presAssocID="{BCDC69D2-E3C1-4C68-99A9-0AD9EB552B14}" presName="vert1" presStyleCnt="0"/>
      <dgm:spPr/>
    </dgm:pt>
    <dgm:pt modelId="{5935B1E7-A65E-4977-A199-94FF98BCA89D}" type="pres">
      <dgm:prSet presAssocID="{E4C6BE05-10AA-4907-BF57-74F33225E2A7}" presName="thickLine" presStyleLbl="alignNode1" presStyleIdx="1" presStyleCnt="4"/>
      <dgm:spPr/>
    </dgm:pt>
    <dgm:pt modelId="{EE34E516-64F7-4B92-A0D4-247513F59E6F}" type="pres">
      <dgm:prSet presAssocID="{E4C6BE05-10AA-4907-BF57-74F33225E2A7}" presName="horz1" presStyleCnt="0"/>
      <dgm:spPr/>
    </dgm:pt>
    <dgm:pt modelId="{41C2A163-2A37-4E70-9F60-9A60F58F373C}" type="pres">
      <dgm:prSet presAssocID="{E4C6BE05-10AA-4907-BF57-74F33225E2A7}" presName="tx1" presStyleLbl="revTx" presStyleIdx="1" presStyleCnt="4"/>
      <dgm:spPr/>
    </dgm:pt>
    <dgm:pt modelId="{713D27F6-71D1-4FEB-874C-E45CA9CCFB20}" type="pres">
      <dgm:prSet presAssocID="{E4C6BE05-10AA-4907-BF57-74F33225E2A7}" presName="vert1" presStyleCnt="0"/>
      <dgm:spPr/>
    </dgm:pt>
    <dgm:pt modelId="{A75C7B0D-F70E-4AEF-90E9-832EC60AB2AB}" type="pres">
      <dgm:prSet presAssocID="{20971BAE-F95E-4C00-AAA7-10CD0B092406}" presName="thickLine" presStyleLbl="alignNode1" presStyleIdx="2" presStyleCnt="4"/>
      <dgm:spPr/>
    </dgm:pt>
    <dgm:pt modelId="{A7B04561-9840-458C-94CC-F064425E3B78}" type="pres">
      <dgm:prSet presAssocID="{20971BAE-F95E-4C00-AAA7-10CD0B092406}" presName="horz1" presStyleCnt="0"/>
      <dgm:spPr/>
    </dgm:pt>
    <dgm:pt modelId="{6357F02C-DAC4-4CD0-BB7C-D0F9EDF18F00}" type="pres">
      <dgm:prSet presAssocID="{20971BAE-F95E-4C00-AAA7-10CD0B092406}" presName="tx1" presStyleLbl="revTx" presStyleIdx="2" presStyleCnt="4"/>
      <dgm:spPr/>
    </dgm:pt>
    <dgm:pt modelId="{25055CA1-87BB-4894-B61C-B7B0BAA01462}" type="pres">
      <dgm:prSet presAssocID="{20971BAE-F95E-4C00-AAA7-10CD0B092406}" presName="vert1" presStyleCnt="0"/>
      <dgm:spPr/>
    </dgm:pt>
    <dgm:pt modelId="{3BBF19DE-5C60-497F-A332-26765C49CA78}" type="pres">
      <dgm:prSet presAssocID="{9E75A461-EB32-480D-B540-46A8A38A664B}" presName="thickLine" presStyleLbl="alignNode1" presStyleIdx="3" presStyleCnt="4"/>
      <dgm:spPr/>
    </dgm:pt>
    <dgm:pt modelId="{81575527-B385-4022-A599-6BF3EA7B5289}" type="pres">
      <dgm:prSet presAssocID="{9E75A461-EB32-480D-B540-46A8A38A664B}" presName="horz1" presStyleCnt="0"/>
      <dgm:spPr/>
    </dgm:pt>
    <dgm:pt modelId="{1A2CC724-5F61-487B-BDC8-05B0336FBDB8}" type="pres">
      <dgm:prSet presAssocID="{9E75A461-EB32-480D-B540-46A8A38A664B}" presName="tx1" presStyleLbl="revTx" presStyleIdx="3" presStyleCnt="4"/>
      <dgm:spPr/>
    </dgm:pt>
    <dgm:pt modelId="{0AFEF231-5809-44C3-B2F9-6C872E090B49}" type="pres">
      <dgm:prSet presAssocID="{9E75A461-EB32-480D-B540-46A8A38A664B}" presName="vert1" presStyleCnt="0"/>
      <dgm:spPr/>
    </dgm:pt>
  </dgm:ptLst>
  <dgm:cxnLst>
    <dgm:cxn modelId="{038A430B-C7EA-42C3-B70D-C5F798561712}" type="presOf" srcId="{E4C6BE05-10AA-4907-BF57-74F33225E2A7}" destId="{41C2A163-2A37-4E70-9F60-9A60F58F373C}" srcOrd="0" destOrd="0" presId="urn:microsoft.com/office/officeart/2008/layout/LinedList"/>
    <dgm:cxn modelId="{47A8F51A-D9B5-4996-A21E-1CC14168603F}" srcId="{CD7B0FBB-6103-4040-9E0D-4E70A7674A6E}" destId="{20971BAE-F95E-4C00-AAA7-10CD0B092406}" srcOrd="2" destOrd="0" parTransId="{33365EF3-3DFF-4910-86E0-1FF03827C970}" sibTransId="{B9868CF0-FA29-4EA3-BE60-65B185E6CBE6}"/>
    <dgm:cxn modelId="{640EC93C-06C8-4316-BD2F-FCC36A95E082}" type="presOf" srcId="{9E75A461-EB32-480D-B540-46A8A38A664B}" destId="{1A2CC724-5F61-487B-BDC8-05B0336FBDB8}" srcOrd="0" destOrd="0" presId="urn:microsoft.com/office/officeart/2008/layout/LinedList"/>
    <dgm:cxn modelId="{345F4A52-9FE4-4576-BF12-6A72C67EFDB8}" type="presOf" srcId="{20971BAE-F95E-4C00-AAA7-10CD0B092406}" destId="{6357F02C-DAC4-4CD0-BB7C-D0F9EDF18F00}" srcOrd="0" destOrd="0" presId="urn:microsoft.com/office/officeart/2008/layout/LinedList"/>
    <dgm:cxn modelId="{BBCFB97E-248F-4051-BFE1-C53D782ACF26}" srcId="{CD7B0FBB-6103-4040-9E0D-4E70A7674A6E}" destId="{BCDC69D2-E3C1-4C68-99A9-0AD9EB552B14}" srcOrd="0" destOrd="0" parTransId="{84D66A19-7758-45E0-8A30-9F37AD56F466}" sibTransId="{18006C8F-B645-47A4-A177-C09434B32CE8}"/>
    <dgm:cxn modelId="{7F90A985-33FC-4D30-8690-E8B15380D1A3}" type="presOf" srcId="{BCDC69D2-E3C1-4C68-99A9-0AD9EB552B14}" destId="{A6842DCD-4EFB-4B57-97E7-845838D879A9}" srcOrd="0" destOrd="0" presId="urn:microsoft.com/office/officeart/2008/layout/LinedList"/>
    <dgm:cxn modelId="{1B85CD90-AC4A-4972-B234-68516E96E0FE}" srcId="{CD7B0FBB-6103-4040-9E0D-4E70A7674A6E}" destId="{9E75A461-EB32-480D-B540-46A8A38A664B}" srcOrd="3" destOrd="0" parTransId="{E1916EE5-F9D3-4183-B2F8-26503D219896}" sibTransId="{48A82D6C-6AF7-4BEB-A014-337B7992F18F}"/>
    <dgm:cxn modelId="{6EA191BE-8779-447A-B742-944C5FCEA4C9}" srcId="{CD7B0FBB-6103-4040-9E0D-4E70A7674A6E}" destId="{E4C6BE05-10AA-4907-BF57-74F33225E2A7}" srcOrd="1" destOrd="0" parTransId="{E0E18247-35CB-4B6C-9AD0-1110E1231DC4}" sibTransId="{3B3D84F9-6C29-42FD-ABF8-6889D7958E3F}"/>
    <dgm:cxn modelId="{58B13AD8-709A-4EFC-9FA5-927E97FC3C3B}" type="presOf" srcId="{CD7B0FBB-6103-4040-9E0D-4E70A7674A6E}" destId="{CEDE57B7-A054-4E4A-9543-5902138A881E}" srcOrd="0" destOrd="0" presId="urn:microsoft.com/office/officeart/2008/layout/LinedList"/>
    <dgm:cxn modelId="{B46D09D2-7A21-4571-B723-8A3A642998E8}" type="presParOf" srcId="{CEDE57B7-A054-4E4A-9543-5902138A881E}" destId="{6AF560F0-DD13-4924-8542-B33155DA9AD8}" srcOrd="0" destOrd="0" presId="urn:microsoft.com/office/officeart/2008/layout/LinedList"/>
    <dgm:cxn modelId="{8B323DA6-D351-4AE9-9550-B51AE0B2AF7C}" type="presParOf" srcId="{CEDE57B7-A054-4E4A-9543-5902138A881E}" destId="{2846EA27-EC1C-4887-B27E-089F14F36866}" srcOrd="1" destOrd="0" presId="urn:microsoft.com/office/officeart/2008/layout/LinedList"/>
    <dgm:cxn modelId="{6C8928CF-AF07-4A02-AFA4-2FFE79DB0AD0}" type="presParOf" srcId="{2846EA27-EC1C-4887-B27E-089F14F36866}" destId="{A6842DCD-4EFB-4B57-97E7-845838D879A9}" srcOrd="0" destOrd="0" presId="urn:microsoft.com/office/officeart/2008/layout/LinedList"/>
    <dgm:cxn modelId="{53170847-ABE8-48B9-B7DB-67AF5FE56D17}" type="presParOf" srcId="{2846EA27-EC1C-4887-B27E-089F14F36866}" destId="{AD68433C-EB64-480D-960B-D206DCF28205}" srcOrd="1" destOrd="0" presId="urn:microsoft.com/office/officeart/2008/layout/LinedList"/>
    <dgm:cxn modelId="{BA191E4E-E6AE-44F0-8903-F47C3B086A9E}" type="presParOf" srcId="{CEDE57B7-A054-4E4A-9543-5902138A881E}" destId="{5935B1E7-A65E-4977-A199-94FF98BCA89D}" srcOrd="2" destOrd="0" presId="urn:microsoft.com/office/officeart/2008/layout/LinedList"/>
    <dgm:cxn modelId="{B6D07C8B-5CA9-4C5F-BECB-552DC732324D}" type="presParOf" srcId="{CEDE57B7-A054-4E4A-9543-5902138A881E}" destId="{EE34E516-64F7-4B92-A0D4-247513F59E6F}" srcOrd="3" destOrd="0" presId="urn:microsoft.com/office/officeart/2008/layout/LinedList"/>
    <dgm:cxn modelId="{718C5214-D288-4335-A596-0A63E23290C2}" type="presParOf" srcId="{EE34E516-64F7-4B92-A0D4-247513F59E6F}" destId="{41C2A163-2A37-4E70-9F60-9A60F58F373C}" srcOrd="0" destOrd="0" presId="urn:microsoft.com/office/officeart/2008/layout/LinedList"/>
    <dgm:cxn modelId="{BFA91DDC-011C-4BDD-BCC4-893653F58BF5}" type="presParOf" srcId="{EE34E516-64F7-4B92-A0D4-247513F59E6F}" destId="{713D27F6-71D1-4FEB-874C-E45CA9CCFB20}" srcOrd="1" destOrd="0" presId="urn:microsoft.com/office/officeart/2008/layout/LinedList"/>
    <dgm:cxn modelId="{2B37DE68-0B24-42EE-B025-D472C04E395B}" type="presParOf" srcId="{CEDE57B7-A054-4E4A-9543-5902138A881E}" destId="{A75C7B0D-F70E-4AEF-90E9-832EC60AB2AB}" srcOrd="4" destOrd="0" presId="urn:microsoft.com/office/officeart/2008/layout/LinedList"/>
    <dgm:cxn modelId="{6E9D3223-A807-40E7-B7ED-46A0A9139C1F}" type="presParOf" srcId="{CEDE57B7-A054-4E4A-9543-5902138A881E}" destId="{A7B04561-9840-458C-94CC-F064425E3B78}" srcOrd="5" destOrd="0" presId="urn:microsoft.com/office/officeart/2008/layout/LinedList"/>
    <dgm:cxn modelId="{C027072E-5816-400F-B4E8-F2AE46277B72}" type="presParOf" srcId="{A7B04561-9840-458C-94CC-F064425E3B78}" destId="{6357F02C-DAC4-4CD0-BB7C-D0F9EDF18F00}" srcOrd="0" destOrd="0" presId="urn:microsoft.com/office/officeart/2008/layout/LinedList"/>
    <dgm:cxn modelId="{88A237DC-2E8E-4EE5-8910-C9A6BD182E37}" type="presParOf" srcId="{A7B04561-9840-458C-94CC-F064425E3B78}" destId="{25055CA1-87BB-4894-B61C-B7B0BAA01462}" srcOrd="1" destOrd="0" presId="urn:microsoft.com/office/officeart/2008/layout/LinedList"/>
    <dgm:cxn modelId="{1AB8E442-B68D-455B-98BA-EA3E5ED25774}" type="presParOf" srcId="{CEDE57B7-A054-4E4A-9543-5902138A881E}" destId="{3BBF19DE-5C60-497F-A332-26765C49CA78}" srcOrd="6" destOrd="0" presId="urn:microsoft.com/office/officeart/2008/layout/LinedList"/>
    <dgm:cxn modelId="{B1D79D48-F3A6-4CA5-B9EA-DB7A8681CE43}" type="presParOf" srcId="{CEDE57B7-A054-4E4A-9543-5902138A881E}" destId="{81575527-B385-4022-A599-6BF3EA7B5289}" srcOrd="7" destOrd="0" presId="urn:microsoft.com/office/officeart/2008/layout/LinedList"/>
    <dgm:cxn modelId="{FA0E92D7-C74E-4AD3-B53B-04D1301B5896}" type="presParOf" srcId="{81575527-B385-4022-A599-6BF3EA7B5289}" destId="{1A2CC724-5F61-487B-BDC8-05B0336FBDB8}" srcOrd="0" destOrd="0" presId="urn:microsoft.com/office/officeart/2008/layout/LinedList"/>
    <dgm:cxn modelId="{8F2CC7AC-1C28-4DDE-B10A-7F3321D0E18A}" type="presParOf" srcId="{81575527-B385-4022-A599-6BF3EA7B5289}" destId="{0AFEF231-5809-44C3-B2F9-6C872E090B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EB7132-8909-4566-82DD-FF8568130D7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9F9B1BB-04B1-492A-8FB5-CEA5969296DF}">
      <dgm:prSet/>
      <dgm:spPr/>
      <dgm:t>
        <a:bodyPr/>
        <a:lstStyle/>
        <a:p>
          <a:pPr>
            <a:lnSpc>
              <a:spcPct val="100000"/>
            </a:lnSpc>
          </a:pPr>
          <a:r>
            <a:rPr lang="en-US"/>
            <a:t>Developed and promoted community breast cancer screening age guidelines</a:t>
          </a:r>
        </a:p>
      </dgm:t>
    </dgm:pt>
    <dgm:pt modelId="{C348222C-7141-4169-B9FF-A9F1F5EB32A3}" type="parTrans" cxnId="{B836D9FF-8A44-48C3-8965-8BA3C91721AE}">
      <dgm:prSet/>
      <dgm:spPr/>
      <dgm:t>
        <a:bodyPr/>
        <a:lstStyle/>
        <a:p>
          <a:endParaRPr lang="en-US"/>
        </a:p>
      </dgm:t>
    </dgm:pt>
    <dgm:pt modelId="{7F4F4F0D-3241-4316-9DCA-62349BD20693}" type="sibTrans" cxnId="{B836D9FF-8A44-48C3-8965-8BA3C91721AE}">
      <dgm:prSet/>
      <dgm:spPr/>
      <dgm:t>
        <a:bodyPr/>
        <a:lstStyle/>
        <a:p>
          <a:endParaRPr lang="en-US"/>
        </a:p>
      </dgm:t>
    </dgm:pt>
    <dgm:pt modelId="{DCC4F4B6-F225-404E-A16A-1DD3E3E40002}">
      <dgm:prSet/>
      <dgm:spPr/>
      <dgm:t>
        <a:bodyPr/>
        <a:lstStyle/>
        <a:p>
          <a:pPr>
            <a:lnSpc>
              <a:spcPct val="100000"/>
            </a:lnSpc>
          </a:pPr>
          <a:r>
            <a:rPr lang="en-US"/>
            <a:t>Assured patient reminder re-call systems, patient navigator systems and access to genetic counseling were in place at all regional hospitals</a:t>
          </a:r>
        </a:p>
      </dgm:t>
    </dgm:pt>
    <dgm:pt modelId="{C5D7382B-8B62-46D9-810A-5056177C0E80}" type="parTrans" cxnId="{EE9BE840-1229-4D2D-A44B-B912B930804E}">
      <dgm:prSet/>
      <dgm:spPr/>
      <dgm:t>
        <a:bodyPr/>
        <a:lstStyle/>
        <a:p>
          <a:endParaRPr lang="en-US"/>
        </a:p>
      </dgm:t>
    </dgm:pt>
    <dgm:pt modelId="{4D9D218B-14B4-40AC-AF9E-5DA8690FA666}" type="sibTrans" cxnId="{EE9BE840-1229-4D2D-A44B-B912B930804E}">
      <dgm:prSet/>
      <dgm:spPr/>
      <dgm:t>
        <a:bodyPr/>
        <a:lstStyle/>
        <a:p>
          <a:endParaRPr lang="en-US"/>
        </a:p>
      </dgm:t>
    </dgm:pt>
    <dgm:pt modelId="{03F17320-4D49-48EE-A475-BF18302893A0}">
      <dgm:prSet/>
      <dgm:spPr/>
      <dgm:t>
        <a:bodyPr/>
        <a:lstStyle/>
        <a:p>
          <a:pPr>
            <a:lnSpc>
              <a:spcPct val="100000"/>
            </a:lnSpc>
          </a:pPr>
          <a:r>
            <a:rPr lang="en-US"/>
            <a:t>Provided over 54 education, awareness and recruitment events</a:t>
          </a:r>
        </a:p>
      </dgm:t>
    </dgm:pt>
    <dgm:pt modelId="{ACC48CCD-7776-4389-BA9E-8FBBF25B5F28}" type="parTrans" cxnId="{3284F7EA-2C11-470D-B76E-654BE6DEB082}">
      <dgm:prSet/>
      <dgm:spPr/>
      <dgm:t>
        <a:bodyPr/>
        <a:lstStyle/>
        <a:p>
          <a:endParaRPr lang="en-US"/>
        </a:p>
      </dgm:t>
    </dgm:pt>
    <dgm:pt modelId="{B0A87BB5-F265-42DF-9B95-2E6EF278F397}" type="sibTrans" cxnId="{3284F7EA-2C11-470D-B76E-654BE6DEB082}">
      <dgm:prSet/>
      <dgm:spPr/>
      <dgm:t>
        <a:bodyPr/>
        <a:lstStyle/>
        <a:p>
          <a:endParaRPr lang="en-US"/>
        </a:p>
      </dgm:t>
    </dgm:pt>
    <dgm:pt modelId="{4DB5D1E8-FB06-40DD-8C52-BA83018C54F0}">
      <dgm:prSet/>
      <dgm:spPr/>
      <dgm:t>
        <a:bodyPr/>
        <a:lstStyle/>
        <a:p>
          <a:pPr>
            <a:lnSpc>
              <a:spcPct val="100000"/>
            </a:lnSpc>
          </a:pPr>
          <a:r>
            <a:rPr lang="en-US"/>
            <a:t>Partnered with 6 organizations to provide culturally adapted education to all populations of women</a:t>
          </a:r>
        </a:p>
      </dgm:t>
    </dgm:pt>
    <dgm:pt modelId="{B9C8227F-3ADC-47B3-9680-DDD5252F74B4}" type="parTrans" cxnId="{A4D580E9-9D2C-493F-BE7E-CFF7E49589F1}">
      <dgm:prSet/>
      <dgm:spPr/>
      <dgm:t>
        <a:bodyPr/>
        <a:lstStyle/>
        <a:p>
          <a:endParaRPr lang="en-US"/>
        </a:p>
      </dgm:t>
    </dgm:pt>
    <dgm:pt modelId="{DDA59718-ED3E-4CEE-8809-2339C9ED0FF2}" type="sibTrans" cxnId="{A4D580E9-9D2C-493F-BE7E-CFF7E49589F1}">
      <dgm:prSet/>
      <dgm:spPr/>
      <dgm:t>
        <a:bodyPr/>
        <a:lstStyle/>
        <a:p>
          <a:endParaRPr lang="en-US"/>
        </a:p>
      </dgm:t>
    </dgm:pt>
    <dgm:pt modelId="{E31B0E66-DD8C-4377-8FC5-64EC53EAD8A5}">
      <dgm:prSet/>
      <dgm:spPr/>
      <dgm:t>
        <a:bodyPr/>
        <a:lstStyle/>
        <a:p>
          <a:pPr>
            <a:lnSpc>
              <a:spcPct val="100000"/>
            </a:lnSpc>
          </a:pPr>
          <a:r>
            <a:rPr lang="en-US"/>
            <a:t>Push for increased state program caseloads, funding, and medical homes for women with low income</a:t>
          </a:r>
        </a:p>
      </dgm:t>
    </dgm:pt>
    <dgm:pt modelId="{E56B68DF-49B0-4097-86BC-6651147FD169}" type="parTrans" cxnId="{ACB07209-A7B8-467E-81E1-9539E73F8999}">
      <dgm:prSet/>
      <dgm:spPr/>
      <dgm:t>
        <a:bodyPr/>
        <a:lstStyle/>
        <a:p>
          <a:endParaRPr lang="en-US"/>
        </a:p>
      </dgm:t>
    </dgm:pt>
    <dgm:pt modelId="{9C3DB9F9-3B71-4FFC-8044-887DE4024A96}" type="sibTrans" cxnId="{ACB07209-A7B8-467E-81E1-9539E73F8999}">
      <dgm:prSet/>
      <dgm:spPr/>
      <dgm:t>
        <a:bodyPr/>
        <a:lstStyle/>
        <a:p>
          <a:endParaRPr lang="en-US"/>
        </a:p>
      </dgm:t>
    </dgm:pt>
    <dgm:pt modelId="{BED31FC3-04C4-4F5E-B7DF-0B38C0B62F16}">
      <dgm:prSet/>
      <dgm:spPr/>
      <dgm:t>
        <a:bodyPr/>
        <a:lstStyle/>
        <a:p>
          <a:pPr>
            <a:lnSpc>
              <a:spcPct val="100000"/>
            </a:lnSpc>
          </a:pPr>
          <a:r>
            <a:rPr lang="en-US"/>
            <a:t>Focused on data collection of mammogram screenings from 4 hospital systems in the tri-county region</a:t>
          </a:r>
        </a:p>
      </dgm:t>
    </dgm:pt>
    <dgm:pt modelId="{8EB3C1E9-1400-40B4-9ACE-F3F89099A3D1}" type="parTrans" cxnId="{8B8426F2-8BF8-41A0-836D-152FBA45A9D8}">
      <dgm:prSet/>
      <dgm:spPr/>
      <dgm:t>
        <a:bodyPr/>
        <a:lstStyle/>
        <a:p>
          <a:endParaRPr lang="en-US"/>
        </a:p>
      </dgm:t>
    </dgm:pt>
    <dgm:pt modelId="{F5229386-E54E-439F-B404-5138EBB8E177}" type="sibTrans" cxnId="{8B8426F2-8BF8-41A0-836D-152FBA45A9D8}">
      <dgm:prSet/>
      <dgm:spPr/>
      <dgm:t>
        <a:bodyPr/>
        <a:lstStyle/>
        <a:p>
          <a:endParaRPr lang="en-US"/>
        </a:p>
      </dgm:t>
    </dgm:pt>
    <dgm:pt modelId="{01AF09C1-BADE-40E6-B881-062C1A115CB8}" type="pres">
      <dgm:prSet presAssocID="{C5EB7132-8909-4566-82DD-FF8568130D7D}" presName="root" presStyleCnt="0">
        <dgm:presLayoutVars>
          <dgm:dir/>
          <dgm:resizeHandles val="exact"/>
        </dgm:presLayoutVars>
      </dgm:prSet>
      <dgm:spPr/>
    </dgm:pt>
    <dgm:pt modelId="{1E72DA74-94E0-47F1-8AE1-DD356B45AECD}" type="pres">
      <dgm:prSet presAssocID="{E9F9B1BB-04B1-492A-8FB5-CEA5969296DF}" presName="compNode" presStyleCnt="0"/>
      <dgm:spPr/>
    </dgm:pt>
    <dgm:pt modelId="{90B8FC1B-E590-4F0A-8B0E-76F08CC21875}" type="pres">
      <dgm:prSet presAssocID="{E9F9B1BB-04B1-492A-8FB5-CEA5969296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09DFDFD-501A-4093-919C-8053027EDB28}" type="pres">
      <dgm:prSet presAssocID="{E9F9B1BB-04B1-492A-8FB5-CEA5969296DF}" presName="spaceRect" presStyleCnt="0"/>
      <dgm:spPr/>
    </dgm:pt>
    <dgm:pt modelId="{53FF792C-2C0F-43FA-B26C-3F4018247EE7}" type="pres">
      <dgm:prSet presAssocID="{E9F9B1BB-04B1-492A-8FB5-CEA5969296DF}" presName="textRect" presStyleLbl="revTx" presStyleIdx="0" presStyleCnt="6">
        <dgm:presLayoutVars>
          <dgm:chMax val="1"/>
          <dgm:chPref val="1"/>
        </dgm:presLayoutVars>
      </dgm:prSet>
      <dgm:spPr/>
    </dgm:pt>
    <dgm:pt modelId="{7EDAE1D5-17C9-442C-BE03-34CC65288616}" type="pres">
      <dgm:prSet presAssocID="{7F4F4F0D-3241-4316-9DCA-62349BD20693}" presName="sibTrans" presStyleCnt="0"/>
      <dgm:spPr/>
    </dgm:pt>
    <dgm:pt modelId="{853C7BEE-C782-4627-B587-1508B9F3ED4B}" type="pres">
      <dgm:prSet presAssocID="{DCC4F4B6-F225-404E-A16A-1DD3E3E40002}" presName="compNode" presStyleCnt="0"/>
      <dgm:spPr/>
    </dgm:pt>
    <dgm:pt modelId="{1545B535-38E0-4A3C-A658-E80E91E4B8F7}" type="pres">
      <dgm:prSet presAssocID="{DCC4F4B6-F225-404E-A16A-1DD3E3E4000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C6E3741D-9E5A-4EC0-986D-8E6D609670EF}" type="pres">
      <dgm:prSet presAssocID="{DCC4F4B6-F225-404E-A16A-1DD3E3E40002}" presName="spaceRect" presStyleCnt="0"/>
      <dgm:spPr/>
    </dgm:pt>
    <dgm:pt modelId="{5B37FD29-32E0-4CAD-91CC-1991F5CCBA79}" type="pres">
      <dgm:prSet presAssocID="{DCC4F4B6-F225-404E-A16A-1DD3E3E40002}" presName="textRect" presStyleLbl="revTx" presStyleIdx="1" presStyleCnt="6">
        <dgm:presLayoutVars>
          <dgm:chMax val="1"/>
          <dgm:chPref val="1"/>
        </dgm:presLayoutVars>
      </dgm:prSet>
      <dgm:spPr/>
    </dgm:pt>
    <dgm:pt modelId="{9B03C6B4-E2FC-4EB1-BA07-FD37B1B410F7}" type="pres">
      <dgm:prSet presAssocID="{4D9D218B-14B4-40AC-AF9E-5DA8690FA666}" presName="sibTrans" presStyleCnt="0"/>
      <dgm:spPr/>
    </dgm:pt>
    <dgm:pt modelId="{504B325E-A6BA-43C2-80AD-8EDC979C9023}" type="pres">
      <dgm:prSet presAssocID="{03F17320-4D49-48EE-A475-BF18302893A0}" presName="compNode" presStyleCnt="0"/>
      <dgm:spPr/>
    </dgm:pt>
    <dgm:pt modelId="{875C8C20-E126-4B2A-A1A2-D64BFF58E876}" type="pres">
      <dgm:prSet presAssocID="{03F17320-4D49-48EE-A475-BF18302893A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11D7BAA4-1BC1-4C37-8316-872137765424}" type="pres">
      <dgm:prSet presAssocID="{03F17320-4D49-48EE-A475-BF18302893A0}" presName="spaceRect" presStyleCnt="0"/>
      <dgm:spPr/>
    </dgm:pt>
    <dgm:pt modelId="{13C75353-5223-4980-8B85-B6274325C558}" type="pres">
      <dgm:prSet presAssocID="{03F17320-4D49-48EE-A475-BF18302893A0}" presName="textRect" presStyleLbl="revTx" presStyleIdx="2" presStyleCnt="6">
        <dgm:presLayoutVars>
          <dgm:chMax val="1"/>
          <dgm:chPref val="1"/>
        </dgm:presLayoutVars>
      </dgm:prSet>
      <dgm:spPr/>
    </dgm:pt>
    <dgm:pt modelId="{876626F4-78CE-4E0A-8133-B19FBF46FBA2}" type="pres">
      <dgm:prSet presAssocID="{B0A87BB5-F265-42DF-9B95-2E6EF278F397}" presName="sibTrans" presStyleCnt="0"/>
      <dgm:spPr/>
    </dgm:pt>
    <dgm:pt modelId="{B524F398-C2E5-43E7-BD9A-BB97E3445665}" type="pres">
      <dgm:prSet presAssocID="{4DB5D1E8-FB06-40DD-8C52-BA83018C54F0}" presName="compNode" presStyleCnt="0"/>
      <dgm:spPr/>
    </dgm:pt>
    <dgm:pt modelId="{EF475C2D-CF14-45F8-B78D-CDA6C5179A4A}" type="pres">
      <dgm:prSet presAssocID="{4DB5D1E8-FB06-40DD-8C52-BA83018C54F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ildren"/>
        </a:ext>
      </dgm:extLst>
    </dgm:pt>
    <dgm:pt modelId="{2DD595E7-5F74-4668-8C8B-25AFE105127B}" type="pres">
      <dgm:prSet presAssocID="{4DB5D1E8-FB06-40DD-8C52-BA83018C54F0}" presName="spaceRect" presStyleCnt="0"/>
      <dgm:spPr/>
    </dgm:pt>
    <dgm:pt modelId="{C918C0E4-546B-4846-89DE-7D2FC0F12D30}" type="pres">
      <dgm:prSet presAssocID="{4DB5D1E8-FB06-40DD-8C52-BA83018C54F0}" presName="textRect" presStyleLbl="revTx" presStyleIdx="3" presStyleCnt="6">
        <dgm:presLayoutVars>
          <dgm:chMax val="1"/>
          <dgm:chPref val="1"/>
        </dgm:presLayoutVars>
      </dgm:prSet>
      <dgm:spPr/>
    </dgm:pt>
    <dgm:pt modelId="{C4293059-2EB1-4659-A48C-4068D77025B3}" type="pres">
      <dgm:prSet presAssocID="{DDA59718-ED3E-4CEE-8809-2339C9ED0FF2}" presName="sibTrans" presStyleCnt="0"/>
      <dgm:spPr/>
    </dgm:pt>
    <dgm:pt modelId="{68CB8A14-B5EA-4445-946F-9F276FFACA18}" type="pres">
      <dgm:prSet presAssocID="{E31B0E66-DD8C-4377-8FC5-64EC53EAD8A5}" presName="compNode" presStyleCnt="0"/>
      <dgm:spPr/>
    </dgm:pt>
    <dgm:pt modelId="{9F6949AC-BFF0-416B-B475-87A83C821D16}" type="pres">
      <dgm:prSet presAssocID="{E31B0E66-DD8C-4377-8FC5-64EC53EAD8A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llar"/>
        </a:ext>
      </dgm:extLst>
    </dgm:pt>
    <dgm:pt modelId="{51CFF090-FD1E-497E-B3A2-AAB92EE54C5B}" type="pres">
      <dgm:prSet presAssocID="{E31B0E66-DD8C-4377-8FC5-64EC53EAD8A5}" presName="spaceRect" presStyleCnt="0"/>
      <dgm:spPr/>
    </dgm:pt>
    <dgm:pt modelId="{1063056B-15F8-4774-AEEB-51B191BFCCC1}" type="pres">
      <dgm:prSet presAssocID="{E31B0E66-DD8C-4377-8FC5-64EC53EAD8A5}" presName="textRect" presStyleLbl="revTx" presStyleIdx="4" presStyleCnt="6">
        <dgm:presLayoutVars>
          <dgm:chMax val="1"/>
          <dgm:chPref val="1"/>
        </dgm:presLayoutVars>
      </dgm:prSet>
      <dgm:spPr/>
    </dgm:pt>
    <dgm:pt modelId="{A8FA47D1-0EA6-41C2-9802-1A8D8C1D0D72}" type="pres">
      <dgm:prSet presAssocID="{9C3DB9F9-3B71-4FFC-8044-887DE4024A96}" presName="sibTrans" presStyleCnt="0"/>
      <dgm:spPr/>
    </dgm:pt>
    <dgm:pt modelId="{F742276F-83B4-4A73-8740-86EA02954ED3}" type="pres">
      <dgm:prSet presAssocID="{BED31FC3-04C4-4F5E-B7DF-0B38C0B62F16}" presName="compNode" presStyleCnt="0"/>
      <dgm:spPr/>
    </dgm:pt>
    <dgm:pt modelId="{A3294D77-01F1-46C5-874F-23DC2D4E6437}" type="pres">
      <dgm:prSet presAssocID="{BED31FC3-04C4-4F5E-B7DF-0B38C0B62F16}" presName="iconRect" presStyleLbl="node1" presStyleIdx="5"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A121DE8-E9CB-44F2-878D-377B8E5C0988}" type="pres">
      <dgm:prSet presAssocID="{BED31FC3-04C4-4F5E-B7DF-0B38C0B62F16}" presName="spaceRect" presStyleCnt="0"/>
      <dgm:spPr/>
    </dgm:pt>
    <dgm:pt modelId="{D697DACF-C83D-495D-982D-2411EC205D35}" type="pres">
      <dgm:prSet presAssocID="{BED31FC3-04C4-4F5E-B7DF-0B38C0B62F16}" presName="textRect" presStyleLbl="revTx" presStyleIdx="5" presStyleCnt="6">
        <dgm:presLayoutVars>
          <dgm:chMax val="1"/>
          <dgm:chPref val="1"/>
        </dgm:presLayoutVars>
      </dgm:prSet>
      <dgm:spPr/>
    </dgm:pt>
  </dgm:ptLst>
  <dgm:cxnLst>
    <dgm:cxn modelId="{ACB07209-A7B8-467E-81E1-9539E73F8999}" srcId="{C5EB7132-8909-4566-82DD-FF8568130D7D}" destId="{E31B0E66-DD8C-4377-8FC5-64EC53EAD8A5}" srcOrd="4" destOrd="0" parTransId="{E56B68DF-49B0-4097-86BC-6651147FD169}" sibTransId="{9C3DB9F9-3B71-4FFC-8044-887DE4024A96}"/>
    <dgm:cxn modelId="{B905F61F-006E-40F4-917D-F84DC82936E2}" type="presOf" srcId="{4DB5D1E8-FB06-40DD-8C52-BA83018C54F0}" destId="{C918C0E4-546B-4846-89DE-7D2FC0F12D30}" srcOrd="0" destOrd="0" presId="urn:microsoft.com/office/officeart/2018/2/layout/IconLabelList"/>
    <dgm:cxn modelId="{CCA34820-9031-4D50-8E24-F8E5A0E127BD}" type="presOf" srcId="{BED31FC3-04C4-4F5E-B7DF-0B38C0B62F16}" destId="{D697DACF-C83D-495D-982D-2411EC205D35}" srcOrd="0" destOrd="0" presId="urn:microsoft.com/office/officeart/2018/2/layout/IconLabelList"/>
    <dgm:cxn modelId="{77E92A2B-4E4D-4404-A28A-162B784C6A05}" type="presOf" srcId="{03F17320-4D49-48EE-A475-BF18302893A0}" destId="{13C75353-5223-4980-8B85-B6274325C558}" srcOrd="0" destOrd="0" presId="urn:microsoft.com/office/officeart/2018/2/layout/IconLabelList"/>
    <dgm:cxn modelId="{EE9BE840-1229-4D2D-A44B-B912B930804E}" srcId="{C5EB7132-8909-4566-82DD-FF8568130D7D}" destId="{DCC4F4B6-F225-404E-A16A-1DD3E3E40002}" srcOrd="1" destOrd="0" parTransId="{C5D7382B-8B62-46D9-810A-5056177C0E80}" sibTransId="{4D9D218B-14B4-40AC-AF9E-5DA8690FA666}"/>
    <dgm:cxn modelId="{5BDA6855-D017-4B72-ADAD-6F677C9B2506}" type="presOf" srcId="{C5EB7132-8909-4566-82DD-FF8568130D7D}" destId="{01AF09C1-BADE-40E6-B881-062C1A115CB8}" srcOrd="0" destOrd="0" presId="urn:microsoft.com/office/officeart/2018/2/layout/IconLabelList"/>
    <dgm:cxn modelId="{A1648D8B-52D5-418C-9013-4C2EAA584968}" type="presOf" srcId="{E9F9B1BB-04B1-492A-8FB5-CEA5969296DF}" destId="{53FF792C-2C0F-43FA-B26C-3F4018247EE7}" srcOrd="0" destOrd="0" presId="urn:microsoft.com/office/officeart/2018/2/layout/IconLabelList"/>
    <dgm:cxn modelId="{AE946DBA-8325-4A65-A15A-CD2C96BE9E50}" type="presOf" srcId="{DCC4F4B6-F225-404E-A16A-1DD3E3E40002}" destId="{5B37FD29-32E0-4CAD-91CC-1991F5CCBA79}" srcOrd="0" destOrd="0" presId="urn:microsoft.com/office/officeart/2018/2/layout/IconLabelList"/>
    <dgm:cxn modelId="{A4D580E9-9D2C-493F-BE7E-CFF7E49589F1}" srcId="{C5EB7132-8909-4566-82DD-FF8568130D7D}" destId="{4DB5D1E8-FB06-40DD-8C52-BA83018C54F0}" srcOrd="3" destOrd="0" parTransId="{B9C8227F-3ADC-47B3-9680-DDD5252F74B4}" sibTransId="{DDA59718-ED3E-4CEE-8809-2339C9ED0FF2}"/>
    <dgm:cxn modelId="{3284F7EA-2C11-470D-B76E-654BE6DEB082}" srcId="{C5EB7132-8909-4566-82DD-FF8568130D7D}" destId="{03F17320-4D49-48EE-A475-BF18302893A0}" srcOrd="2" destOrd="0" parTransId="{ACC48CCD-7776-4389-BA9E-8FBBF25B5F28}" sibTransId="{B0A87BB5-F265-42DF-9B95-2E6EF278F397}"/>
    <dgm:cxn modelId="{8B8426F2-8BF8-41A0-836D-152FBA45A9D8}" srcId="{C5EB7132-8909-4566-82DD-FF8568130D7D}" destId="{BED31FC3-04C4-4F5E-B7DF-0B38C0B62F16}" srcOrd="5" destOrd="0" parTransId="{8EB3C1E9-1400-40B4-9ACE-F3F89099A3D1}" sibTransId="{F5229386-E54E-439F-B404-5138EBB8E177}"/>
    <dgm:cxn modelId="{692521FA-8A9E-4A4D-AD58-B9921C09435C}" type="presOf" srcId="{E31B0E66-DD8C-4377-8FC5-64EC53EAD8A5}" destId="{1063056B-15F8-4774-AEEB-51B191BFCCC1}" srcOrd="0" destOrd="0" presId="urn:microsoft.com/office/officeart/2018/2/layout/IconLabelList"/>
    <dgm:cxn modelId="{B836D9FF-8A44-48C3-8965-8BA3C91721AE}" srcId="{C5EB7132-8909-4566-82DD-FF8568130D7D}" destId="{E9F9B1BB-04B1-492A-8FB5-CEA5969296DF}" srcOrd="0" destOrd="0" parTransId="{C348222C-7141-4169-B9FF-A9F1F5EB32A3}" sibTransId="{7F4F4F0D-3241-4316-9DCA-62349BD20693}"/>
    <dgm:cxn modelId="{6328B135-705A-4DD5-8425-6078A39CCFAC}" type="presParOf" srcId="{01AF09C1-BADE-40E6-B881-062C1A115CB8}" destId="{1E72DA74-94E0-47F1-8AE1-DD356B45AECD}" srcOrd="0" destOrd="0" presId="urn:microsoft.com/office/officeart/2018/2/layout/IconLabelList"/>
    <dgm:cxn modelId="{CCE6ECB4-9140-418F-B75F-78B28B025E74}" type="presParOf" srcId="{1E72DA74-94E0-47F1-8AE1-DD356B45AECD}" destId="{90B8FC1B-E590-4F0A-8B0E-76F08CC21875}" srcOrd="0" destOrd="0" presId="urn:microsoft.com/office/officeart/2018/2/layout/IconLabelList"/>
    <dgm:cxn modelId="{C3B0990C-15BE-4139-99D1-5118379712BC}" type="presParOf" srcId="{1E72DA74-94E0-47F1-8AE1-DD356B45AECD}" destId="{809DFDFD-501A-4093-919C-8053027EDB28}" srcOrd="1" destOrd="0" presId="urn:microsoft.com/office/officeart/2018/2/layout/IconLabelList"/>
    <dgm:cxn modelId="{A08C1C0B-2063-48D3-B00F-5E5571C3033A}" type="presParOf" srcId="{1E72DA74-94E0-47F1-8AE1-DD356B45AECD}" destId="{53FF792C-2C0F-43FA-B26C-3F4018247EE7}" srcOrd="2" destOrd="0" presId="urn:microsoft.com/office/officeart/2018/2/layout/IconLabelList"/>
    <dgm:cxn modelId="{01225B19-D567-47CE-8DC6-11FADD7A45DD}" type="presParOf" srcId="{01AF09C1-BADE-40E6-B881-062C1A115CB8}" destId="{7EDAE1D5-17C9-442C-BE03-34CC65288616}" srcOrd="1" destOrd="0" presId="urn:microsoft.com/office/officeart/2018/2/layout/IconLabelList"/>
    <dgm:cxn modelId="{7DB942EF-5284-4303-A34C-1C6A675D43AF}" type="presParOf" srcId="{01AF09C1-BADE-40E6-B881-062C1A115CB8}" destId="{853C7BEE-C782-4627-B587-1508B9F3ED4B}" srcOrd="2" destOrd="0" presId="urn:microsoft.com/office/officeart/2018/2/layout/IconLabelList"/>
    <dgm:cxn modelId="{3683D565-66C8-4A72-BB6B-F9631881C017}" type="presParOf" srcId="{853C7BEE-C782-4627-B587-1508B9F3ED4B}" destId="{1545B535-38E0-4A3C-A658-E80E91E4B8F7}" srcOrd="0" destOrd="0" presId="urn:microsoft.com/office/officeart/2018/2/layout/IconLabelList"/>
    <dgm:cxn modelId="{D3404CB1-573C-4C56-BD2C-0040E8961FA1}" type="presParOf" srcId="{853C7BEE-C782-4627-B587-1508B9F3ED4B}" destId="{C6E3741D-9E5A-4EC0-986D-8E6D609670EF}" srcOrd="1" destOrd="0" presId="urn:microsoft.com/office/officeart/2018/2/layout/IconLabelList"/>
    <dgm:cxn modelId="{F1BDDE05-1F06-4108-B84D-47B06B8E9420}" type="presParOf" srcId="{853C7BEE-C782-4627-B587-1508B9F3ED4B}" destId="{5B37FD29-32E0-4CAD-91CC-1991F5CCBA79}" srcOrd="2" destOrd="0" presId="urn:microsoft.com/office/officeart/2018/2/layout/IconLabelList"/>
    <dgm:cxn modelId="{F07CA6F6-DFC2-4603-A812-E3BE218AB0C9}" type="presParOf" srcId="{01AF09C1-BADE-40E6-B881-062C1A115CB8}" destId="{9B03C6B4-E2FC-4EB1-BA07-FD37B1B410F7}" srcOrd="3" destOrd="0" presId="urn:microsoft.com/office/officeart/2018/2/layout/IconLabelList"/>
    <dgm:cxn modelId="{DB65B9BB-AC41-4167-8589-ADEBD57829F8}" type="presParOf" srcId="{01AF09C1-BADE-40E6-B881-062C1A115CB8}" destId="{504B325E-A6BA-43C2-80AD-8EDC979C9023}" srcOrd="4" destOrd="0" presId="urn:microsoft.com/office/officeart/2018/2/layout/IconLabelList"/>
    <dgm:cxn modelId="{BD87486E-34CD-4747-A442-FD808A5EDA61}" type="presParOf" srcId="{504B325E-A6BA-43C2-80AD-8EDC979C9023}" destId="{875C8C20-E126-4B2A-A1A2-D64BFF58E876}" srcOrd="0" destOrd="0" presId="urn:microsoft.com/office/officeart/2018/2/layout/IconLabelList"/>
    <dgm:cxn modelId="{0C478C89-34E9-4C17-A00A-E0BD8ECDF7BF}" type="presParOf" srcId="{504B325E-A6BA-43C2-80AD-8EDC979C9023}" destId="{11D7BAA4-1BC1-4C37-8316-872137765424}" srcOrd="1" destOrd="0" presId="urn:microsoft.com/office/officeart/2018/2/layout/IconLabelList"/>
    <dgm:cxn modelId="{3386DCAB-5398-44A4-9165-F3588CD529C3}" type="presParOf" srcId="{504B325E-A6BA-43C2-80AD-8EDC979C9023}" destId="{13C75353-5223-4980-8B85-B6274325C558}" srcOrd="2" destOrd="0" presId="urn:microsoft.com/office/officeart/2018/2/layout/IconLabelList"/>
    <dgm:cxn modelId="{964A4CEA-823F-46A7-BEC6-A462BE31A4B5}" type="presParOf" srcId="{01AF09C1-BADE-40E6-B881-062C1A115CB8}" destId="{876626F4-78CE-4E0A-8133-B19FBF46FBA2}" srcOrd="5" destOrd="0" presId="urn:microsoft.com/office/officeart/2018/2/layout/IconLabelList"/>
    <dgm:cxn modelId="{530B9459-DC5F-40AE-9E0E-BECF61D6F5F3}" type="presParOf" srcId="{01AF09C1-BADE-40E6-B881-062C1A115CB8}" destId="{B524F398-C2E5-43E7-BD9A-BB97E3445665}" srcOrd="6" destOrd="0" presId="urn:microsoft.com/office/officeart/2018/2/layout/IconLabelList"/>
    <dgm:cxn modelId="{587117DB-B0BA-4103-A716-5DF7777EA54F}" type="presParOf" srcId="{B524F398-C2E5-43E7-BD9A-BB97E3445665}" destId="{EF475C2D-CF14-45F8-B78D-CDA6C5179A4A}" srcOrd="0" destOrd="0" presId="urn:microsoft.com/office/officeart/2018/2/layout/IconLabelList"/>
    <dgm:cxn modelId="{7CCDA763-7242-4F2C-8BD8-9A23DE3D61D8}" type="presParOf" srcId="{B524F398-C2E5-43E7-BD9A-BB97E3445665}" destId="{2DD595E7-5F74-4668-8C8B-25AFE105127B}" srcOrd="1" destOrd="0" presId="urn:microsoft.com/office/officeart/2018/2/layout/IconLabelList"/>
    <dgm:cxn modelId="{23E9FAB0-0EF3-4E52-BF13-7044BAA15291}" type="presParOf" srcId="{B524F398-C2E5-43E7-BD9A-BB97E3445665}" destId="{C918C0E4-546B-4846-89DE-7D2FC0F12D30}" srcOrd="2" destOrd="0" presId="urn:microsoft.com/office/officeart/2018/2/layout/IconLabelList"/>
    <dgm:cxn modelId="{18A6D1A2-F8F3-4333-9F63-E0C22F9A2788}" type="presParOf" srcId="{01AF09C1-BADE-40E6-B881-062C1A115CB8}" destId="{C4293059-2EB1-4659-A48C-4068D77025B3}" srcOrd="7" destOrd="0" presId="urn:microsoft.com/office/officeart/2018/2/layout/IconLabelList"/>
    <dgm:cxn modelId="{AE2F7767-6933-46CB-A838-948168BBABA9}" type="presParOf" srcId="{01AF09C1-BADE-40E6-B881-062C1A115CB8}" destId="{68CB8A14-B5EA-4445-946F-9F276FFACA18}" srcOrd="8" destOrd="0" presId="urn:microsoft.com/office/officeart/2018/2/layout/IconLabelList"/>
    <dgm:cxn modelId="{6BEE3180-F538-46BC-8161-5E9B59717B1D}" type="presParOf" srcId="{68CB8A14-B5EA-4445-946F-9F276FFACA18}" destId="{9F6949AC-BFF0-416B-B475-87A83C821D16}" srcOrd="0" destOrd="0" presId="urn:microsoft.com/office/officeart/2018/2/layout/IconLabelList"/>
    <dgm:cxn modelId="{FB4E51FA-B517-435C-8742-6F299AE307BB}" type="presParOf" srcId="{68CB8A14-B5EA-4445-946F-9F276FFACA18}" destId="{51CFF090-FD1E-497E-B3A2-AAB92EE54C5B}" srcOrd="1" destOrd="0" presId="urn:microsoft.com/office/officeart/2018/2/layout/IconLabelList"/>
    <dgm:cxn modelId="{EC389C27-1CE2-4009-B669-2835DEF5E4D4}" type="presParOf" srcId="{68CB8A14-B5EA-4445-946F-9F276FFACA18}" destId="{1063056B-15F8-4774-AEEB-51B191BFCCC1}" srcOrd="2" destOrd="0" presId="urn:microsoft.com/office/officeart/2018/2/layout/IconLabelList"/>
    <dgm:cxn modelId="{4588121F-9B31-4281-A191-A393E29D91F1}" type="presParOf" srcId="{01AF09C1-BADE-40E6-B881-062C1A115CB8}" destId="{A8FA47D1-0EA6-41C2-9802-1A8D8C1D0D72}" srcOrd="9" destOrd="0" presId="urn:microsoft.com/office/officeart/2018/2/layout/IconLabelList"/>
    <dgm:cxn modelId="{8F68E63D-888B-487D-A04D-D427CDA08A34}" type="presParOf" srcId="{01AF09C1-BADE-40E6-B881-062C1A115CB8}" destId="{F742276F-83B4-4A73-8740-86EA02954ED3}" srcOrd="10" destOrd="0" presId="urn:microsoft.com/office/officeart/2018/2/layout/IconLabelList"/>
    <dgm:cxn modelId="{14A218C2-5C29-470F-93AC-BD88A052A3E2}" type="presParOf" srcId="{F742276F-83B4-4A73-8740-86EA02954ED3}" destId="{A3294D77-01F1-46C5-874F-23DC2D4E6437}" srcOrd="0" destOrd="0" presId="urn:microsoft.com/office/officeart/2018/2/layout/IconLabelList"/>
    <dgm:cxn modelId="{DCA3DECF-3F13-4008-9CD8-B76675A489BC}" type="presParOf" srcId="{F742276F-83B4-4A73-8740-86EA02954ED3}" destId="{9A121DE8-E9CB-44F2-878D-377B8E5C0988}" srcOrd="1" destOrd="0" presId="urn:microsoft.com/office/officeart/2018/2/layout/IconLabelList"/>
    <dgm:cxn modelId="{5F665321-A9F2-45FE-B611-46FF7D077827}" type="presParOf" srcId="{F742276F-83B4-4A73-8740-86EA02954ED3}" destId="{D697DACF-C83D-495D-982D-2411EC205D3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34609-2D4C-4CD2-B229-17F01D1D02B9}"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023CBBB-A7B2-4424-9FB6-8940AB616E5C}">
      <dgm:prSet phldrT="[Text]"/>
      <dgm:spPr/>
      <dgm:t>
        <a:bodyPr/>
        <a:lstStyle/>
        <a:p>
          <a:pPr>
            <a:defRPr cap="all"/>
          </a:pPr>
          <a:r>
            <a:rPr lang="en-US"/>
            <a:t>Healthcare</a:t>
          </a:r>
        </a:p>
      </dgm:t>
    </dgm:pt>
    <dgm:pt modelId="{0C914ABB-36BE-4EA2-9AD1-385368F9A773}" type="parTrans" cxnId="{D34FE97F-EB70-4076-A742-3037FE122220}">
      <dgm:prSet/>
      <dgm:spPr/>
      <dgm:t>
        <a:bodyPr/>
        <a:lstStyle/>
        <a:p>
          <a:endParaRPr lang="en-US"/>
        </a:p>
      </dgm:t>
    </dgm:pt>
    <dgm:pt modelId="{EE211AD0-B51C-4C86-88D9-3E722901140E}" type="sibTrans" cxnId="{D34FE97F-EB70-4076-A742-3037FE122220}">
      <dgm:prSet/>
      <dgm:spPr/>
      <dgm:t>
        <a:bodyPr/>
        <a:lstStyle/>
        <a:p>
          <a:endParaRPr lang="en-US"/>
        </a:p>
      </dgm:t>
    </dgm:pt>
    <dgm:pt modelId="{BEBF7D9F-561A-477D-AB3D-4E182E33ED6F}">
      <dgm:prSet phldrT="[Text]"/>
      <dgm:spPr/>
      <dgm:t>
        <a:bodyPr/>
        <a:lstStyle/>
        <a:p>
          <a:pPr>
            <a:defRPr cap="all"/>
          </a:pPr>
          <a:r>
            <a:rPr lang="en-US"/>
            <a:t>Criminal Justice</a:t>
          </a:r>
        </a:p>
      </dgm:t>
    </dgm:pt>
    <dgm:pt modelId="{ADFBCBBA-5A34-44C7-8DD6-BE0AA54BC0D7}" type="parTrans" cxnId="{107ACDA9-2BB5-4763-930D-CC2D016B7FD2}">
      <dgm:prSet/>
      <dgm:spPr/>
      <dgm:t>
        <a:bodyPr/>
        <a:lstStyle/>
        <a:p>
          <a:endParaRPr lang="en-US"/>
        </a:p>
      </dgm:t>
    </dgm:pt>
    <dgm:pt modelId="{D239A232-2C90-4747-BE79-1D6F62B455D0}" type="sibTrans" cxnId="{107ACDA9-2BB5-4763-930D-CC2D016B7FD2}">
      <dgm:prSet/>
      <dgm:spPr/>
      <dgm:t>
        <a:bodyPr/>
        <a:lstStyle/>
        <a:p>
          <a:endParaRPr lang="en-US"/>
        </a:p>
      </dgm:t>
    </dgm:pt>
    <dgm:pt modelId="{32DEBBDF-CBBA-41D3-BF00-1E600C1A9943}">
      <dgm:prSet phldrT="[Text]"/>
      <dgm:spPr/>
      <dgm:t>
        <a:bodyPr/>
        <a:lstStyle/>
        <a:p>
          <a:pPr>
            <a:defRPr cap="all"/>
          </a:pPr>
          <a:r>
            <a:rPr lang="en-US"/>
            <a:t>Education</a:t>
          </a:r>
        </a:p>
      </dgm:t>
    </dgm:pt>
    <dgm:pt modelId="{99B78065-CAFF-439F-867F-D6CCB8EFC376}" type="parTrans" cxnId="{AC6D6602-446F-4B41-A9D9-B7CCADCB4A8C}">
      <dgm:prSet/>
      <dgm:spPr/>
      <dgm:t>
        <a:bodyPr/>
        <a:lstStyle/>
        <a:p>
          <a:endParaRPr lang="en-US"/>
        </a:p>
      </dgm:t>
    </dgm:pt>
    <dgm:pt modelId="{71BCC2BB-692D-426B-A418-0A73DB5EB0B2}" type="sibTrans" cxnId="{AC6D6602-446F-4B41-A9D9-B7CCADCB4A8C}">
      <dgm:prSet/>
      <dgm:spPr/>
      <dgm:t>
        <a:bodyPr/>
        <a:lstStyle/>
        <a:p>
          <a:endParaRPr lang="en-US"/>
        </a:p>
      </dgm:t>
    </dgm:pt>
    <dgm:pt modelId="{2E658FDB-7F76-4899-B685-3D96AB860E15}" type="pres">
      <dgm:prSet presAssocID="{EC234609-2D4C-4CD2-B229-17F01D1D02B9}" presName="root" presStyleCnt="0">
        <dgm:presLayoutVars>
          <dgm:dir/>
          <dgm:resizeHandles val="exact"/>
        </dgm:presLayoutVars>
      </dgm:prSet>
      <dgm:spPr/>
    </dgm:pt>
    <dgm:pt modelId="{4F77E936-57AB-4C7C-BE2E-47ED552B0635}" type="pres">
      <dgm:prSet presAssocID="{8023CBBB-A7B2-4424-9FB6-8940AB616E5C}" presName="compNode" presStyleCnt="0"/>
      <dgm:spPr/>
    </dgm:pt>
    <dgm:pt modelId="{C5E7E90D-62CF-4251-9C2B-0C75564A0090}" type="pres">
      <dgm:prSet presAssocID="{8023CBBB-A7B2-4424-9FB6-8940AB616E5C}" presName="iconBgRect" presStyleLbl="bgShp" presStyleIdx="0" presStyleCnt="3"/>
      <dgm:spPr>
        <a:prstGeom prst="round2DiagRect">
          <a:avLst>
            <a:gd name="adj1" fmla="val 29727"/>
            <a:gd name="adj2" fmla="val 0"/>
          </a:avLst>
        </a:prstGeom>
      </dgm:spPr>
    </dgm:pt>
    <dgm:pt modelId="{3726AD73-0AC0-49A2-BF41-7C16DD4E6251}" type="pres">
      <dgm:prSet presAssocID="{8023CBBB-A7B2-4424-9FB6-8940AB616E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2A34C275-888C-4E14-A6E9-254E0A7A9DBF}" type="pres">
      <dgm:prSet presAssocID="{8023CBBB-A7B2-4424-9FB6-8940AB616E5C}" presName="spaceRect" presStyleCnt="0"/>
      <dgm:spPr/>
    </dgm:pt>
    <dgm:pt modelId="{2803751B-F80D-4F1D-A819-DE26B637536C}" type="pres">
      <dgm:prSet presAssocID="{8023CBBB-A7B2-4424-9FB6-8940AB616E5C}" presName="textRect" presStyleLbl="revTx" presStyleIdx="0" presStyleCnt="3">
        <dgm:presLayoutVars>
          <dgm:chMax val="1"/>
          <dgm:chPref val="1"/>
        </dgm:presLayoutVars>
      </dgm:prSet>
      <dgm:spPr/>
    </dgm:pt>
    <dgm:pt modelId="{30FAD5D4-569A-40D2-A4B5-6C95DACFED64}" type="pres">
      <dgm:prSet presAssocID="{EE211AD0-B51C-4C86-88D9-3E722901140E}" presName="sibTrans" presStyleCnt="0"/>
      <dgm:spPr/>
    </dgm:pt>
    <dgm:pt modelId="{9FF36C28-6B59-4E29-A7EE-4471DFBC6D3F}" type="pres">
      <dgm:prSet presAssocID="{BEBF7D9F-561A-477D-AB3D-4E182E33ED6F}" presName="compNode" presStyleCnt="0"/>
      <dgm:spPr/>
    </dgm:pt>
    <dgm:pt modelId="{67F98E57-0144-4BA4-8831-FDD126968FF5}" type="pres">
      <dgm:prSet presAssocID="{BEBF7D9F-561A-477D-AB3D-4E182E33ED6F}" presName="iconBgRect" presStyleLbl="bgShp" presStyleIdx="1" presStyleCnt="3"/>
      <dgm:spPr>
        <a:prstGeom prst="round2DiagRect">
          <a:avLst>
            <a:gd name="adj1" fmla="val 29727"/>
            <a:gd name="adj2" fmla="val 0"/>
          </a:avLst>
        </a:prstGeom>
      </dgm:spPr>
    </dgm:pt>
    <dgm:pt modelId="{D965CBD0-39D6-4801-9C85-5A3E8EEAA993}" type="pres">
      <dgm:prSet presAssocID="{BEBF7D9F-561A-477D-AB3D-4E182E33ED6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cuffs"/>
        </a:ext>
      </dgm:extLst>
    </dgm:pt>
    <dgm:pt modelId="{55301345-C108-4E01-BBC2-3A8227808F1E}" type="pres">
      <dgm:prSet presAssocID="{BEBF7D9F-561A-477D-AB3D-4E182E33ED6F}" presName="spaceRect" presStyleCnt="0"/>
      <dgm:spPr/>
    </dgm:pt>
    <dgm:pt modelId="{40F320BE-B74D-4CD2-988C-57A6A347B543}" type="pres">
      <dgm:prSet presAssocID="{BEBF7D9F-561A-477D-AB3D-4E182E33ED6F}" presName="textRect" presStyleLbl="revTx" presStyleIdx="1" presStyleCnt="3">
        <dgm:presLayoutVars>
          <dgm:chMax val="1"/>
          <dgm:chPref val="1"/>
        </dgm:presLayoutVars>
      </dgm:prSet>
      <dgm:spPr/>
    </dgm:pt>
    <dgm:pt modelId="{D9B9C313-32B7-45DD-B81F-451F39D1DA7F}" type="pres">
      <dgm:prSet presAssocID="{D239A232-2C90-4747-BE79-1D6F62B455D0}" presName="sibTrans" presStyleCnt="0"/>
      <dgm:spPr/>
    </dgm:pt>
    <dgm:pt modelId="{ECAC0430-A158-48E1-BA92-BFC65F2BC0EF}" type="pres">
      <dgm:prSet presAssocID="{32DEBBDF-CBBA-41D3-BF00-1E600C1A9943}" presName="compNode" presStyleCnt="0"/>
      <dgm:spPr/>
    </dgm:pt>
    <dgm:pt modelId="{C04BB524-55EB-44A4-927B-6CB20E6C7CF4}" type="pres">
      <dgm:prSet presAssocID="{32DEBBDF-CBBA-41D3-BF00-1E600C1A9943}" presName="iconBgRect" presStyleLbl="bgShp" presStyleIdx="2" presStyleCnt="3"/>
      <dgm:spPr>
        <a:prstGeom prst="round2DiagRect">
          <a:avLst>
            <a:gd name="adj1" fmla="val 29727"/>
            <a:gd name="adj2" fmla="val 0"/>
          </a:avLst>
        </a:prstGeom>
      </dgm:spPr>
    </dgm:pt>
    <dgm:pt modelId="{6B96283A-74EC-4CA9-84D0-25A97ABEA8C1}" type="pres">
      <dgm:prSet presAssocID="{32DEBBDF-CBBA-41D3-BF00-1E600C1A99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A640B85-C367-4CAE-9F5B-F9B10321233F}" type="pres">
      <dgm:prSet presAssocID="{32DEBBDF-CBBA-41D3-BF00-1E600C1A9943}" presName="spaceRect" presStyleCnt="0"/>
      <dgm:spPr/>
    </dgm:pt>
    <dgm:pt modelId="{D7B33E09-7299-45C9-AD1B-580082FCF255}" type="pres">
      <dgm:prSet presAssocID="{32DEBBDF-CBBA-41D3-BF00-1E600C1A9943}" presName="textRect" presStyleLbl="revTx" presStyleIdx="2" presStyleCnt="3">
        <dgm:presLayoutVars>
          <dgm:chMax val="1"/>
          <dgm:chPref val="1"/>
        </dgm:presLayoutVars>
      </dgm:prSet>
      <dgm:spPr/>
    </dgm:pt>
  </dgm:ptLst>
  <dgm:cxnLst>
    <dgm:cxn modelId="{AC6D6602-446F-4B41-A9D9-B7CCADCB4A8C}" srcId="{EC234609-2D4C-4CD2-B229-17F01D1D02B9}" destId="{32DEBBDF-CBBA-41D3-BF00-1E600C1A9943}" srcOrd="2" destOrd="0" parTransId="{99B78065-CAFF-439F-867F-D6CCB8EFC376}" sibTransId="{71BCC2BB-692D-426B-A418-0A73DB5EB0B2}"/>
    <dgm:cxn modelId="{2051C319-B790-4422-9AF8-D1FD967E45E8}" type="presOf" srcId="{32DEBBDF-CBBA-41D3-BF00-1E600C1A9943}" destId="{D7B33E09-7299-45C9-AD1B-580082FCF255}" srcOrd="0" destOrd="0" presId="urn:microsoft.com/office/officeart/2018/5/layout/IconLeafLabelList"/>
    <dgm:cxn modelId="{A909A96F-ED1D-4EC8-858D-CD351A14A7DA}" type="presOf" srcId="{EC234609-2D4C-4CD2-B229-17F01D1D02B9}" destId="{2E658FDB-7F76-4899-B685-3D96AB860E15}" srcOrd="0" destOrd="0" presId="urn:microsoft.com/office/officeart/2018/5/layout/IconLeafLabelList"/>
    <dgm:cxn modelId="{505B7178-E92F-41B2-8E8F-690E09DB8DF4}" type="presOf" srcId="{8023CBBB-A7B2-4424-9FB6-8940AB616E5C}" destId="{2803751B-F80D-4F1D-A819-DE26B637536C}" srcOrd="0" destOrd="0" presId="urn:microsoft.com/office/officeart/2018/5/layout/IconLeafLabelList"/>
    <dgm:cxn modelId="{D34FE97F-EB70-4076-A742-3037FE122220}" srcId="{EC234609-2D4C-4CD2-B229-17F01D1D02B9}" destId="{8023CBBB-A7B2-4424-9FB6-8940AB616E5C}" srcOrd="0" destOrd="0" parTransId="{0C914ABB-36BE-4EA2-9AD1-385368F9A773}" sibTransId="{EE211AD0-B51C-4C86-88D9-3E722901140E}"/>
    <dgm:cxn modelId="{107ACDA9-2BB5-4763-930D-CC2D016B7FD2}" srcId="{EC234609-2D4C-4CD2-B229-17F01D1D02B9}" destId="{BEBF7D9F-561A-477D-AB3D-4E182E33ED6F}" srcOrd="1" destOrd="0" parTransId="{ADFBCBBA-5A34-44C7-8DD6-BE0AA54BC0D7}" sibTransId="{D239A232-2C90-4747-BE79-1D6F62B455D0}"/>
    <dgm:cxn modelId="{72D060B8-0123-4EF6-9A4A-75128EE39EA1}" type="presOf" srcId="{BEBF7D9F-561A-477D-AB3D-4E182E33ED6F}" destId="{40F320BE-B74D-4CD2-988C-57A6A347B543}" srcOrd="0" destOrd="0" presId="urn:microsoft.com/office/officeart/2018/5/layout/IconLeafLabelList"/>
    <dgm:cxn modelId="{BE9174D3-2F01-4B35-907C-B848215E375E}" type="presParOf" srcId="{2E658FDB-7F76-4899-B685-3D96AB860E15}" destId="{4F77E936-57AB-4C7C-BE2E-47ED552B0635}" srcOrd="0" destOrd="0" presId="urn:microsoft.com/office/officeart/2018/5/layout/IconLeafLabelList"/>
    <dgm:cxn modelId="{C9487521-8DC2-46C5-8892-04C92C79852E}" type="presParOf" srcId="{4F77E936-57AB-4C7C-BE2E-47ED552B0635}" destId="{C5E7E90D-62CF-4251-9C2B-0C75564A0090}" srcOrd="0" destOrd="0" presId="urn:microsoft.com/office/officeart/2018/5/layout/IconLeafLabelList"/>
    <dgm:cxn modelId="{65D6BF68-5563-4A9A-991B-CD0CFBAD7AD5}" type="presParOf" srcId="{4F77E936-57AB-4C7C-BE2E-47ED552B0635}" destId="{3726AD73-0AC0-49A2-BF41-7C16DD4E6251}" srcOrd="1" destOrd="0" presId="urn:microsoft.com/office/officeart/2018/5/layout/IconLeafLabelList"/>
    <dgm:cxn modelId="{1E31A130-2AC7-4D36-AEF2-121923379F59}" type="presParOf" srcId="{4F77E936-57AB-4C7C-BE2E-47ED552B0635}" destId="{2A34C275-888C-4E14-A6E9-254E0A7A9DBF}" srcOrd="2" destOrd="0" presId="urn:microsoft.com/office/officeart/2018/5/layout/IconLeafLabelList"/>
    <dgm:cxn modelId="{85A164EE-2907-4EEC-80B2-539894109EB5}" type="presParOf" srcId="{4F77E936-57AB-4C7C-BE2E-47ED552B0635}" destId="{2803751B-F80D-4F1D-A819-DE26B637536C}" srcOrd="3" destOrd="0" presId="urn:microsoft.com/office/officeart/2018/5/layout/IconLeafLabelList"/>
    <dgm:cxn modelId="{0D6A6590-F4E4-479D-BA25-EB918A38D470}" type="presParOf" srcId="{2E658FDB-7F76-4899-B685-3D96AB860E15}" destId="{30FAD5D4-569A-40D2-A4B5-6C95DACFED64}" srcOrd="1" destOrd="0" presId="urn:microsoft.com/office/officeart/2018/5/layout/IconLeafLabelList"/>
    <dgm:cxn modelId="{5A89A468-6E8A-42B1-B01B-349921EB1107}" type="presParOf" srcId="{2E658FDB-7F76-4899-B685-3D96AB860E15}" destId="{9FF36C28-6B59-4E29-A7EE-4471DFBC6D3F}" srcOrd="2" destOrd="0" presId="urn:microsoft.com/office/officeart/2018/5/layout/IconLeafLabelList"/>
    <dgm:cxn modelId="{5E0F3FFB-ACBB-449D-B77C-07263AB57D75}" type="presParOf" srcId="{9FF36C28-6B59-4E29-A7EE-4471DFBC6D3F}" destId="{67F98E57-0144-4BA4-8831-FDD126968FF5}" srcOrd="0" destOrd="0" presId="urn:microsoft.com/office/officeart/2018/5/layout/IconLeafLabelList"/>
    <dgm:cxn modelId="{7B8FBE3A-2892-477D-B864-CB5D693E4293}" type="presParOf" srcId="{9FF36C28-6B59-4E29-A7EE-4471DFBC6D3F}" destId="{D965CBD0-39D6-4801-9C85-5A3E8EEAA993}" srcOrd="1" destOrd="0" presId="urn:microsoft.com/office/officeart/2018/5/layout/IconLeafLabelList"/>
    <dgm:cxn modelId="{F6BA4149-F7A2-4681-A7BB-EABEF1C1D5A6}" type="presParOf" srcId="{9FF36C28-6B59-4E29-A7EE-4471DFBC6D3F}" destId="{55301345-C108-4E01-BBC2-3A8227808F1E}" srcOrd="2" destOrd="0" presId="urn:microsoft.com/office/officeart/2018/5/layout/IconLeafLabelList"/>
    <dgm:cxn modelId="{2FDD281A-86C8-4482-903E-49AF0F5DBB9F}" type="presParOf" srcId="{9FF36C28-6B59-4E29-A7EE-4471DFBC6D3F}" destId="{40F320BE-B74D-4CD2-988C-57A6A347B543}" srcOrd="3" destOrd="0" presId="urn:microsoft.com/office/officeart/2018/5/layout/IconLeafLabelList"/>
    <dgm:cxn modelId="{668228D8-09D3-47EF-A98F-34AD9AC4AB30}" type="presParOf" srcId="{2E658FDB-7F76-4899-B685-3D96AB860E15}" destId="{D9B9C313-32B7-45DD-B81F-451F39D1DA7F}" srcOrd="3" destOrd="0" presId="urn:microsoft.com/office/officeart/2018/5/layout/IconLeafLabelList"/>
    <dgm:cxn modelId="{AAFD291B-2E40-4873-BF85-5429C25045C0}" type="presParOf" srcId="{2E658FDB-7F76-4899-B685-3D96AB860E15}" destId="{ECAC0430-A158-48E1-BA92-BFC65F2BC0EF}" srcOrd="4" destOrd="0" presId="urn:microsoft.com/office/officeart/2018/5/layout/IconLeafLabelList"/>
    <dgm:cxn modelId="{6FD6BDCC-B14A-4173-B384-9CAF488B05F0}" type="presParOf" srcId="{ECAC0430-A158-48E1-BA92-BFC65F2BC0EF}" destId="{C04BB524-55EB-44A4-927B-6CB20E6C7CF4}" srcOrd="0" destOrd="0" presId="urn:microsoft.com/office/officeart/2018/5/layout/IconLeafLabelList"/>
    <dgm:cxn modelId="{FBB9E2AB-851A-40A5-93FE-1C69D1634C6A}" type="presParOf" srcId="{ECAC0430-A158-48E1-BA92-BFC65F2BC0EF}" destId="{6B96283A-74EC-4CA9-84D0-25A97ABEA8C1}" srcOrd="1" destOrd="0" presId="urn:microsoft.com/office/officeart/2018/5/layout/IconLeafLabelList"/>
    <dgm:cxn modelId="{91931D25-609A-4AF5-BDE1-F1664766EE87}" type="presParOf" srcId="{ECAC0430-A158-48E1-BA92-BFC65F2BC0EF}" destId="{EA640B85-C367-4CAE-9F5B-F9B10321233F}" srcOrd="2" destOrd="0" presId="urn:microsoft.com/office/officeart/2018/5/layout/IconLeafLabelList"/>
    <dgm:cxn modelId="{570D677A-F137-475D-8846-3ACC9271C31A}" type="presParOf" srcId="{ECAC0430-A158-48E1-BA92-BFC65F2BC0EF}" destId="{D7B33E09-7299-45C9-AD1B-580082FCF25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EB1A07-04FC-4751-8BBD-99178950269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92ED84E-BBBA-47F5-BE25-96BBAB448CFD}">
      <dgm:prSet/>
      <dgm:spPr/>
      <dgm:t>
        <a:bodyPr/>
        <a:lstStyle/>
        <a:p>
          <a:r>
            <a:rPr lang="en-US"/>
            <a:t>Medication Assisted Treatment</a:t>
          </a:r>
        </a:p>
      </dgm:t>
    </dgm:pt>
    <dgm:pt modelId="{B8E45603-90C8-4428-8061-88ED4332EC23}" type="parTrans" cxnId="{5993E4DD-626A-4097-9C71-E39994B48677}">
      <dgm:prSet/>
      <dgm:spPr/>
      <dgm:t>
        <a:bodyPr/>
        <a:lstStyle/>
        <a:p>
          <a:endParaRPr lang="en-US"/>
        </a:p>
      </dgm:t>
    </dgm:pt>
    <dgm:pt modelId="{0C1D492F-BF48-47D2-A172-B3B774E05F04}" type="sibTrans" cxnId="{5993E4DD-626A-4097-9C71-E39994B48677}">
      <dgm:prSet/>
      <dgm:spPr/>
      <dgm:t>
        <a:bodyPr/>
        <a:lstStyle/>
        <a:p>
          <a:endParaRPr lang="en-US"/>
        </a:p>
      </dgm:t>
    </dgm:pt>
    <dgm:pt modelId="{FE31590D-5204-475F-AB72-2B3B4939F0DE}">
      <dgm:prSet/>
      <dgm:spPr/>
      <dgm:t>
        <a:bodyPr/>
        <a:lstStyle/>
        <a:p>
          <a:r>
            <a:rPr lang="en-US"/>
            <a:t>PCCHD and HHS began offering MAT services in Fall 2019</a:t>
          </a:r>
        </a:p>
      </dgm:t>
    </dgm:pt>
    <dgm:pt modelId="{72B486B1-AECC-48E9-8387-E7C9D8983976}" type="parTrans" cxnId="{4D3A4194-5C63-4FB2-8F00-589D1491825F}">
      <dgm:prSet/>
      <dgm:spPr/>
      <dgm:t>
        <a:bodyPr/>
        <a:lstStyle/>
        <a:p>
          <a:endParaRPr lang="en-US"/>
        </a:p>
      </dgm:t>
    </dgm:pt>
    <dgm:pt modelId="{DE48952F-83A0-4BB1-80FC-5CF57DD1296C}" type="sibTrans" cxnId="{4D3A4194-5C63-4FB2-8F00-589D1491825F}">
      <dgm:prSet/>
      <dgm:spPr/>
      <dgm:t>
        <a:bodyPr/>
        <a:lstStyle/>
        <a:p>
          <a:endParaRPr lang="en-US"/>
        </a:p>
      </dgm:t>
    </dgm:pt>
    <dgm:pt modelId="{16C7122B-80F7-4F61-8C40-F6C0A95897EE}">
      <dgm:prSet/>
      <dgm:spPr/>
      <dgm:t>
        <a:bodyPr/>
        <a:lstStyle/>
        <a:p>
          <a:r>
            <a:rPr lang="en-US"/>
            <a:t>Expansion of Harm Reduction Programming</a:t>
          </a:r>
        </a:p>
      </dgm:t>
    </dgm:pt>
    <dgm:pt modelId="{B7378957-F1C8-468C-8280-7E27C3B3DAA0}" type="parTrans" cxnId="{5ECED9B7-0440-4331-8F4A-04155359A950}">
      <dgm:prSet/>
      <dgm:spPr/>
      <dgm:t>
        <a:bodyPr/>
        <a:lstStyle/>
        <a:p>
          <a:endParaRPr lang="en-US"/>
        </a:p>
      </dgm:t>
    </dgm:pt>
    <dgm:pt modelId="{11F347C5-B40E-4110-B91E-B8442276C487}" type="sibTrans" cxnId="{5ECED9B7-0440-4331-8F4A-04155359A950}">
      <dgm:prSet/>
      <dgm:spPr/>
      <dgm:t>
        <a:bodyPr/>
        <a:lstStyle/>
        <a:p>
          <a:endParaRPr lang="en-US"/>
        </a:p>
      </dgm:t>
    </dgm:pt>
    <dgm:pt modelId="{3374AA26-24BE-46AA-94EB-375BF560202B}">
      <dgm:prSet/>
      <dgm:spPr/>
      <dgm:t>
        <a:bodyPr/>
        <a:lstStyle/>
        <a:p>
          <a:r>
            <a:rPr lang="en-US"/>
            <a:t>Targeted outreach in high risk and marginalized populations.</a:t>
          </a:r>
        </a:p>
      </dgm:t>
    </dgm:pt>
    <dgm:pt modelId="{5BB3085F-20DE-4DFB-A9DA-4604CADDBDE8}" type="parTrans" cxnId="{E1714BF5-6F6B-4A2B-947B-0B50B3A59F9D}">
      <dgm:prSet/>
      <dgm:spPr/>
      <dgm:t>
        <a:bodyPr/>
        <a:lstStyle/>
        <a:p>
          <a:endParaRPr lang="en-US"/>
        </a:p>
      </dgm:t>
    </dgm:pt>
    <dgm:pt modelId="{0EE83DF0-C8C7-461C-B558-B7CCEE83D7CE}" type="sibTrans" cxnId="{E1714BF5-6F6B-4A2B-947B-0B50B3A59F9D}">
      <dgm:prSet/>
      <dgm:spPr/>
      <dgm:t>
        <a:bodyPr/>
        <a:lstStyle/>
        <a:p>
          <a:endParaRPr lang="en-US"/>
        </a:p>
      </dgm:t>
    </dgm:pt>
    <dgm:pt modelId="{6DB791D2-4735-4BDD-A984-3FA19B032ECF}">
      <dgm:prSet/>
      <dgm:spPr/>
      <dgm:t>
        <a:bodyPr/>
        <a:lstStyle/>
        <a:p>
          <a:r>
            <a:rPr lang="en-US"/>
            <a:t>Leave Behind Program</a:t>
          </a:r>
        </a:p>
      </dgm:t>
    </dgm:pt>
    <dgm:pt modelId="{0596E9F1-333A-4059-84B6-C60F44A96220}" type="parTrans" cxnId="{5015C93A-B8B0-4927-A4AC-B960634316C0}">
      <dgm:prSet/>
      <dgm:spPr/>
      <dgm:t>
        <a:bodyPr/>
        <a:lstStyle/>
        <a:p>
          <a:endParaRPr lang="en-US"/>
        </a:p>
      </dgm:t>
    </dgm:pt>
    <dgm:pt modelId="{503F7072-0FEB-4AA8-80E1-6CFA1D6AFC76}" type="sibTrans" cxnId="{5015C93A-B8B0-4927-A4AC-B960634316C0}">
      <dgm:prSet/>
      <dgm:spPr/>
      <dgm:t>
        <a:bodyPr/>
        <a:lstStyle/>
        <a:p>
          <a:endParaRPr lang="en-US"/>
        </a:p>
      </dgm:t>
    </dgm:pt>
    <dgm:pt modelId="{E726353F-C344-46E4-BF42-6A40AF96EFEA}">
      <dgm:prSet/>
      <dgm:spPr/>
      <dgm:t>
        <a:bodyPr/>
        <a:lstStyle/>
        <a:p>
          <a:r>
            <a:rPr lang="en-US"/>
            <a:t>City of Peoria Fire Department provides Narcan kits at response sites.</a:t>
          </a:r>
        </a:p>
      </dgm:t>
    </dgm:pt>
    <dgm:pt modelId="{D05B7581-AE48-4F1E-A3AF-DF5304FE73A5}" type="parTrans" cxnId="{4AB62671-82FE-42B8-BC15-33E4E67EF5D6}">
      <dgm:prSet/>
      <dgm:spPr/>
      <dgm:t>
        <a:bodyPr/>
        <a:lstStyle/>
        <a:p>
          <a:endParaRPr lang="en-US"/>
        </a:p>
      </dgm:t>
    </dgm:pt>
    <dgm:pt modelId="{FF323EE8-6BAD-475E-A21E-4FFC8EC3962F}" type="sibTrans" cxnId="{4AB62671-82FE-42B8-BC15-33E4E67EF5D6}">
      <dgm:prSet/>
      <dgm:spPr/>
      <dgm:t>
        <a:bodyPr/>
        <a:lstStyle/>
        <a:p>
          <a:endParaRPr lang="en-US"/>
        </a:p>
      </dgm:t>
    </dgm:pt>
    <dgm:pt modelId="{3EE0467D-730D-47FF-B185-32792BC60BD8}" type="pres">
      <dgm:prSet presAssocID="{CDEB1A07-04FC-4751-8BBD-99178950269D}" presName="root" presStyleCnt="0">
        <dgm:presLayoutVars>
          <dgm:dir/>
          <dgm:resizeHandles val="exact"/>
        </dgm:presLayoutVars>
      </dgm:prSet>
      <dgm:spPr/>
    </dgm:pt>
    <dgm:pt modelId="{BAB1B457-26F0-4542-A7B1-254C61EE7A6D}" type="pres">
      <dgm:prSet presAssocID="{392ED84E-BBBA-47F5-BE25-96BBAB448CFD}" presName="compNode" presStyleCnt="0"/>
      <dgm:spPr/>
    </dgm:pt>
    <dgm:pt modelId="{E321CD98-01C6-43D9-A27C-75A1D0D3802A}" type="pres">
      <dgm:prSet presAssocID="{392ED84E-BBBA-47F5-BE25-96BBAB448CFD}" presName="bgRect" presStyleLbl="bgShp" presStyleIdx="0" presStyleCnt="3"/>
      <dgm:spPr/>
    </dgm:pt>
    <dgm:pt modelId="{A0CF27AC-0E32-4C83-BE7C-4AFE9EB81DCC}" type="pres">
      <dgm:prSet presAssocID="{392ED84E-BBBA-47F5-BE25-96BBAB448C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27215B6D-8A81-492E-BA6D-D30E7090632B}" type="pres">
      <dgm:prSet presAssocID="{392ED84E-BBBA-47F5-BE25-96BBAB448CFD}" presName="spaceRect" presStyleCnt="0"/>
      <dgm:spPr/>
    </dgm:pt>
    <dgm:pt modelId="{959759BF-5B97-4665-9479-49445E88EDD1}" type="pres">
      <dgm:prSet presAssocID="{392ED84E-BBBA-47F5-BE25-96BBAB448CFD}" presName="parTx" presStyleLbl="revTx" presStyleIdx="0" presStyleCnt="6">
        <dgm:presLayoutVars>
          <dgm:chMax val="0"/>
          <dgm:chPref val="0"/>
        </dgm:presLayoutVars>
      </dgm:prSet>
      <dgm:spPr/>
    </dgm:pt>
    <dgm:pt modelId="{2926D332-07BC-46CC-97D8-D51647DBC1D6}" type="pres">
      <dgm:prSet presAssocID="{392ED84E-BBBA-47F5-BE25-96BBAB448CFD}" presName="desTx" presStyleLbl="revTx" presStyleIdx="1" presStyleCnt="6">
        <dgm:presLayoutVars/>
      </dgm:prSet>
      <dgm:spPr/>
    </dgm:pt>
    <dgm:pt modelId="{E8C00523-4C8A-48E3-B4D0-5D80503B200C}" type="pres">
      <dgm:prSet presAssocID="{0C1D492F-BF48-47D2-A172-B3B774E05F04}" presName="sibTrans" presStyleCnt="0"/>
      <dgm:spPr/>
    </dgm:pt>
    <dgm:pt modelId="{1A6776FD-DF22-41CC-ABF0-17B49C63ABB7}" type="pres">
      <dgm:prSet presAssocID="{16C7122B-80F7-4F61-8C40-F6C0A95897EE}" presName="compNode" presStyleCnt="0"/>
      <dgm:spPr/>
    </dgm:pt>
    <dgm:pt modelId="{F2584CAB-651B-44B7-AC63-E902E161DDA3}" type="pres">
      <dgm:prSet presAssocID="{16C7122B-80F7-4F61-8C40-F6C0A95897EE}" presName="bgRect" presStyleLbl="bgShp" presStyleIdx="1" presStyleCnt="3"/>
      <dgm:spPr/>
    </dgm:pt>
    <dgm:pt modelId="{39D58AA4-6F95-4CAE-BBA8-51BABE924F42}" type="pres">
      <dgm:prSet presAssocID="{16C7122B-80F7-4F61-8C40-F6C0A95897E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4287ACB-A705-4D20-BF15-48DD390E254A}" type="pres">
      <dgm:prSet presAssocID="{16C7122B-80F7-4F61-8C40-F6C0A95897EE}" presName="spaceRect" presStyleCnt="0"/>
      <dgm:spPr/>
    </dgm:pt>
    <dgm:pt modelId="{2CF5DDD3-E72B-42AC-BCA9-167447776EA7}" type="pres">
      <dgm:prSet presAssocID="{16C7122B-80F7-4F61-8C40-F6C0A95897EE}" presName="parTx" presStyleLbl="revTx" presStyleIdx="2" presStyleCnt="6">
        <dgm:presLayoutVars>
          <dgm:chMax val="0"/>
          <dgm:chPref val="0"/>
        </dgm:presLayoutVars>
      </dgm:prSet>
      <dgm:spPr/>
    </dgm:pt>
    <dgm:pt modelId="{FD1559E0-5FBA-4522-8473-20ED6EA23CD5}" type="pres">
      <dgm:prSet presAssocID="{16C7122B-80F7-4F61-8C40-F6C0A95897EE}" presName="desTx" presStyleLbl="revTx" presStyleIdx="3" presStyleCnt="6">
        <dgm:presLayoutVars/>
      </dgm:prSet>
      <dgm:spPr/>
    </dgm:pt>
    <dgm:pt modelId="{CDBF48DE-098E-4838-ACBD-B4D9B6D5BB9D}" type="pres">
      <dgm:prSet presAssocID="{11F347C5-B40E-4110-B91E-B8442276C487}" presName="sibTrans" presStyleCnt="0"/>
      <dgm:spPr/>
    </dgm:pt>
    <dgm:pt modelId="{1FC2BFB4-3F3B-4894-9A1D-AFE5928513B2}" type="pres">
      <dgm:prSet presAssocID="{6DB791D2-4735-4BDD-A984-3FA19B032ECF}" presName="compNode" presStyleCnt="0"/>
      <dgm:spPr/>
    </dgm:pt>
    <dgm:pt modelId="{DA8FEBC2-4884-46B5-A299-F4E35FB3FF5F}" type="pres">
      <dgm:prSet presAssocID="{6DB791D2-4735-4BDD-A984-3FA19B032ECF}" presName="bgRect" presStyleLbl="bgShp" presStyleIdx="2" presStyleCnt="3"/>
      <dgm:spPr/>
    </dgm:pt>
    <dgm:pt modelId="{52382B18-DA1D-4B39-B2B0-5E5E6554D467}" type="pres">
      <dgm:prSet presAssocID="{6DB791D2-4735-4BDD-A984-3FA19B032E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art with pulse"/>
        </a:ext>
      </dgm:extLst>
    </dgm:pt>
    <dgm:pt modelId="{1393DC09-41A6-44B9-973B-6EF3E1B3F1B2}" type="pres">
      <dgm:prSet presAssocID="{6DB791D2-4735-4BDD-A984-3FA19B032ECF}" presName="spaceRect" presStyleCnt="0"/>
      <dgm:spPr/>
    </dgm:pt>
    <dgm:pt modelId="{306C2206-1233-4F83-A3CF-3343DFDDDBC2}" type="pres">
      <dgm:prSet presAssocID="{6DB791D2-4735-4BDD-A984-3FA19B032ECF}" presName="parTx" presStyleLbl="revTx" presStyleIdx="4" presStyleCnt="6">
        <dgm:presLayoutVars>
          <dgm:chMax val="0"/>
          <dgm:chPref val="0"/>
        </dgm:presLayoutVars>
      </dgm:prSet>
      <dgm:spPr/>
    </dgm:pt>
    <dgm:pt modelId="{77BCC850-6145-493C-ACD7-2588AB17C948}" type="pres">
      <dgm:prSet presAssocID="{6DB791D2-4735-4BDD-A984-3FA19B032ECF}" presName="desTx" presStyleLbl="revTx" presStyleIdx="5" presStyleCnt="6">
        <dgm:presLayoutVars/>
      </dgm:prSet>
      <dgm:spPr/>
    </dgm:pt>
  </dgm:ptLst>
  <dgm:cxnLst>
    <dgm:cxn modelId="{5015C93A-B8B0-4927-A4AC-B960634316C0}" srcId="{CDEB1A07-04FC-4751-8BBD-99178950269D}" destId="{6DB791D2-4735-4BDD-A984-3FA19B032ECF}" srcOrd="2" destOrd="0" parTransId="{0596E9F1-333A-4059-84B6-C60F44A96220}" sibTransId="{503F7072-0FEB-4AA8-80E1-6CFA1D6AFC76}"/>
    <dgm:cxn modelId="{4AB62671-82FE-42B8-BC15-33E4E67EF5D6}" srcId="{6DB791D2-4735-4BDD-A984-3FA19B032ECF}" destId="{E726353F-C344-46E4-BF42-6A40AF96EFEA}" srcOrd="0" destOrd="0" parTransId="{D05B7581-AE48-4F1E-A3AF-DF5304FE73A5}" sibTransId="{FF323EE8-6BAD-475E-A21E-4FFC8EC3962F}"/>
    <dgm:cxn modelId="{B725B959-B80D-4F94-B3C7-3409BA635857}" type="presOf" srcId="{E726353F-C344-46E4-BF42-6A40AF96EFEA}" destId="{77BCC850-6145-493C-ACD7-2588AB17C948}" srcOrd="0" destOrd="0" presId="urn:microsoft.com/office/officeart/2018/2/layout/IconVerticalSolidList"/>
    <dgm:cxn modelId="{4D3A4194-5C63-4FB2-8F00-589D1491825F}" srcId="{392ED84E-BBBA-47F5-BE25-96BBAB448CFD}" destId="{FE31590D-5204-475F-AB72-2B3B4939F0DE}" srcOrd="0" destOrd="0" parTransId="{72B486B1-AECC-48E9-8387-E7C9D8983976}" sibTransId="{DE48952F-83A0-4BB1-80FC-5CF57DD1296C}"/>
    <dgm:cxn modelId="{5ECED9B7-0440-4331-8F4A-04155359A950}" srcId="{CDEB1A07-04FC-4751-8BBD-99178950269D}" destId="{16C7122B-80F7-4F61-8C40-F6C0A95897EE}" srcOrd="1" destOrd="0" parTransId="{B7378957-F1C8-468C-8280-7E27C3B3DAA0}" sibTransId="{11F347C5-B40E-4110-B91E-B8442276C487}"/>
    <dgm:cxn modelId="{C69D25C8-5158-4132-8479-03BF78079DAC}" type="presOf" srcId="{3374AA26-24BE-46AA-94EB-375BF560202B}" destId="{FD1559E0-5FBA-4522-8473-20ED6EA23CD5}" srcOrd="0" destOrd="0" presId="urn:microsoft.com/office/officeart/2018/2/layout/IconVerticalSolidList"/>
    <dgm:cxn modelId="{621CB4C9-7A25-43B1-8D03-9D54C235D921}" type="presOf" srcId="{6DB791D2-4735-4BDD-A984-3FA19B032ECF}" destId="{306C2206-1233-4F83-A3CF-3343DFDDDBC2}" srcOrd="0" destOrd="0" presId="urn:microsoft.com/office/officeart/2018/2/layout/IconVerticalSolidList"/>
    <dgm:cxn modelId="{C1BC0BCD-1243-4532-8EBF-5BF0BE107D19}" type="presOf" srcId="{FE31590D-5204-475F-AB72-2B3B4939F0DE}" destId="{2926D332-07BC-46CC-97D8-D51647DBC1D6}" srcOrd="0" destOrd="0" presId="urn:microsoft.com/office/officeart/2018/2/layout/IconVerticalSolidList"/>
    <dgm:cxn modelId="{5993E4DD-626A-4097-9C71-E39994B48677}" srcId="{CDEB1A07-04FC-4751-8BBD-99178950269D}" destId="{392ED84E-BBBA-47F5-BE25-96BBAB448CFD}" srcOrd="0" destOrd="0" parTransId="{B8E45603-90C8-4428-8061-88ED4332EC23}" sibTransId="{0C1D492F-BF48-47D2-A172-B3B774E05F04}"/>
    <dgm:cxn modelId="{E600E6EA-5C3E-4B9B-99E0-6BDEE4B187A5}" type="presOf" srcId="{392ED84E-BBBA-47F5-BE25-96BBAB448CFD}" destId="{959759BF-5B97-4665-9479-49445E88EDD1}" srcOrd="0" destOrd="0" presId="urn:microsoft.com/office/officeart/2018/2/layout/IconVerticalSolidList"/>
    <dgm:cxn modelId="{5D7E7DEB-AE2A-40DB-BC0B-BD58FAFCC146}" type="presOf" srcId="{CDEB1A07-04FC-4751-8BBD-99178950269D}" destId="{3EE0467D-730D-47FF-B185-32792BC60BD8}" srcOrd="0" destOrd="0" presId="urn:microsoft.com/office/officeart/2018/2/layout/IconVerticalSolidList"/>
    <dgm:cxn modelId="{E1714BF5-6F6B-4A2B-947B-0B50B3A59F9D}" srcId="{16C7122B-80F7-4F61-8C40-F6C0A95897EE}" destId="{3374AA26-24BE-46AA-94EB-375BF560202B}" srcOrd="0" destOrd="0" parTransId="{5BB3085F-20DE-4DFB-A9DA-4604CADDBDE8}" sibTransId="{0EE83DF0-C8C7-461C-B558-B7CCEE83D7CE}"/>
    <dgm:cxn modelId="{A4C818FB-6BA8-4928-B8CB-FF8FAC4DFE69}" type="presOf" srcId="{16C7122B-80F7-4F61-8C40-F6C0A95897EE}" destId="{2CF5DDD3-E72B-42AC-BCA9-167447776EA7}" srcOrd="0" destOrd="0" presId="urn:microsoft.com/office/officeart/2018/2/layout/IconVerticalSolidList"/>
    <dgm:cxn modelId="{B0300C4B-E67F-4152-869B-0B8C86D992AA}" type="presParOf" srcId="{3EE0467D-730D-47FF-B185-32792BC60BD8}" destId="{BAB1B457-26F0-4542-A7B1-254C61EE7A6D}" srcOrd="0" destOrd="0" presId="urn:microsoft.com/office/officeart/2018/2/layout/IconVerticalSolidList"/>
    <dgm:cxn modelId="{69430D5B-2C15-413E-A6C7-754C8C91B016}" type="presParOf" srcId="{BAB1B457-26F0-4542-A7B1-254C61EE7A6D}" destId="{E321CD98-01C6-43D9-A27C-75A1D0D3802A}" srcOrd="0" destOrd="0" presId="urn:microsoft.com/office/officeart/2018/2/layout/IconVerticalSolidList"/>
    <dgm:cxn modelId="{AA7D41B1-CF8B-4F07-8742-0CE77C048ED3}" type="presParOf" srcId="{BAB1B457-26F0-4542-A7B1-254C61EE7A6D}" destId="{A0CF27AC-0E32-4C83-BE7C-4AFE9EB81DCC}" srcOrd="1" destOrd="0" presId="urn:microsoft.com/office/officeart/2018/2/layout/IconVerticalSolidList"/>
    <dgm:cxn modelId="{C2BC2213-205B-4D79-BC52-F23504E53D18}" type="presParOf" srcId="{BAB1B457-26F0-4542-A7B1-254C61EE7A6D}" destId="{27215B6D-8A81-492E-BA6D-D30E7090632B}" srcOrd="2" destOrd="0" presId="urn:microsoft.com/office/officeart/2018/2/layout/IconVerticalSolidList"/>
    <dgm:cxn modelId="{45812531-88E1-405A-A1AF-0977EE70E9A3}" type="presParOf" srcId="{BAB1B457-26F0-4542-A7B1-254C61EE7A6D}" destId="{959759BF-5B97-4665-9479-49445E88EDD1}" srcOrd="3" destOrd="0" presId="urn:microsoft.com/office/officeart/2018/2/layout/IconVerticalSolidList"/>
    <dgm:cxn modelId="{72A1A89B-1099-47E8-9AE8-0286D86B81CE}" type="presParOf" srcId="{BAB1B457-26F0-4542-A7B1-254C61EE7A6D}" destId="{2926D332-07BC-46CC-97D8-D51647DBC1D6}" srcOrd="4" destOrd="0" presId="urn:microsoft.com/office/officeart/2018/2/layout/IconVerticalSolidList"/>
    <dgm:cxn modelId="{B65EFC58-C506-4583-B62F-56B80CDA8C5F}" type="presParOf" srcId="{3EE0467D-730D-47FF-B185-32792BC60BD8}" destId="{E8C00523-4C8A-48E3-B4D0-5D80503B200C}" srcOrd="1" destOrd="0" presId="urn:microsoft.com/office/officeart/2018/2/layout/IconVerticalSolidList"/>
    <dgm:cxn modelId="{89229E06-061E-4DD4-B0F1-063AC96B5ACD}" type="presParOf" srcId="{3EE0467D-730D-47FF-B185-32792BC60BD8}" destId="{1A6776FD-DF22-41CC-ABF0-17B49C63ABB7}" srcOrd="2" destOrd="0" presId="urn:microsoft.com/office/officeart/2018/2/layout/IconVerticalSolidList"/>
    <dgm:cxn modelId="{AC43EF1F-D4DC-4A83-A904-D100658DE223}" type="presParOf" srcId="{1A6776FD-DF22-41CC-ABF0-17B49C63ABB7}" destId="{F2584CAB-651B-44B7-AC63-E902E161DDA3}" srcOrd="0" destOrd="0" presId="urn:microsoft.com/office/officeart/2018/2/layout/IconVerticalSolidList"/>
    <dgm:cxn modelId="{97A56A2B-8C4A-4AE4-8FB5-273A3AD3ED7B}" type="presParOf" srcId="{1A6776FD-DF22-41CC-ABF0-17B49C63ABB7}" destId="{39D58AA4-6F95-4CAE-BBA8-51BABE924F42}" srcOrd="1" destOrd="0" presId="urn:microsoft.com/office/officeart/2018/2/layout/IconVerticalSolidList"/>
    <dgm:cxn modelId="{06A30022-6604-4278-8143-1EC9B481EAAD}" type="presParOf" srcId="{1A6776FD-DF22-41CC-ABF0-17B49C63ABB7}" destId="{44287ACB-A705-4D20-BF15-48DD390E254A}" srcOrd="2" destOrd="0" presId="urn:microsoft.com/office/officeart/2018/2/layout/IconVerticalSolidList"/>
    <dgm:cxn modelId="{01D9BB6A-8C3F-41FE-A71C-068827BCFB4A}" type="presParOf" srcId="{1A6776FD-DF22-41CC-ABF0-17B49C63ABB7}" destId="{2CF5DDD3-E72B-42AC-BCA9-167447776EA7}" srcOrd="3" destOrd="0" presId="urn:microsoft.com/office/officeart/2018/2/layout/IconVerticalSolidList"/>
    <dgm:cxn modelId="{F8BC2038-580E-4ED1-87AB-2D135B71E6AA}" type="presParOf" srcId="{1A6776FD-DF22-41CC-ABF0-17B49C63ABB7}" destId="{FD1559E0-5FBA-4522-8473-20ED6EA23CD5}" srcOrd="4" destOrd="0" presId="urn:microsoft.com/office/officeart/2018/2/layout/IconVerticalSolidList"/>
    <dgm:cxn modelId="{7F2BD9F2-BD42-49D0-AF82-732904A6B6E4}" type="presParOf" srcId="{3EE0467D-730D-47FF-B185-32792BC60BD8}" destId="{CDBF48DE-098E-4838-ACBD-B4D9B6D5BB9D}" srcOrd="3" destOrd="0" presId="urn:microsoft.com/office/officeart/2018/2/layout/IconVerticalSolidList"/>
    <dgm:cxn modelId="{046042E4-13FA-4CA5-939B-AB85371EC0A9}" type="presParOf" srcId="{3EE0467D-730D-47FF-B185-32792BC60BD8}" destId="{1FC2BFB4-3F3B-4894-9A1D-AFE5928513B2}" srcOrd="4" destOrd="0" presId="urn:microsoft.com/office/officeart/2018/2/layout/IconVerticalSolidList"/>
    <dgm:cxn modelId="{5A724765-7166-4412-953D-EE65E27B3B86}" type="presParOf" srcId="{1FC2BFB4-3F3B-4894-9A1D-AFE5928513B2}" destId="{DA8FEBC2-4884-46B5-A299-F4E35FB3FF5F}" srcOrd="0" destOrd="0" presId="urn:microsoft.com/office/officeart/2018/2/layout/IconVerticalSolidList"/>
    <dgm:cxn modelId="{B401557E-8DD3-45B6-8B99-A6AF79A165B1}" type="presParOf" srcId="{1FC2BFB4-3F3B-4894-9A1D-AFE5928513B2}" destId="{52382B18-DA1D-4B39-B2B0-5E5E6554D467}" srcOrd="1" destOrd="0" presId="urn:microsoft.com/office/officeart/2018/2/layout/IconVerticalSolidList"/>
    <dgm:cxn modelId="{D1B89003-FB50-4BAC-869A-B0CEAD87575B}" type="presParOf" srcId="{1FC2BFB4-3F3B-4894-9A1D-AFE5928513B2}" destId="{1393DC09-41A6-44B9-973B-6EF3E1B3F1B2}" srcOrd="2" destOrd="0" presId="urn:microsoft.com/office/officeart/2018/2/layout/IconVerticalSolidList"/>
    <dgm:cxn modelId="{A82A5766-81AC-47C0-844B-29D63C222F8E}" type="presParOf" srcId="{1FC2BFB4-3F3B-4894-9A1D-AFE5928513B2}" destId="{306C2206-1233-4F83-A3CF-3343DFDDDBC2}" srcOrd="3" destOrd="0" presId="urn:microsoft.com/office/officeart/2018/2/layout/IconVerticalSolidList"/>
    <dgm:cxn modelId="{D6C8C280-9B35-431E-AB87-2E6ED29636B3}" type="presParOf" srcId="{1FC2BFB4-3F3B-4894-9A1D-AFE5928513B2}" destId="{77BCC850-6145-493C-ACD7-2588AB17C94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310DCB-6BD5-49DD-A42D-5A0B885D66DE}" type="doc">
      <dgm:prSet loTypeId="urn:microsoft.com/office/officeart/2016/7/layout/LinearBlockProcessNumbered" loCatId="process" qsTypeId="urn:microsoft.com/office/officeart/2005/8/quickstyle/simple1" qsCatId="simple" csTypeId="urn:microsoft.com/office/officeart/2005/8/colors/colorful2" csCatId="colorful"/>
      <dgm:spPr/>
      <dgm:t>
        <a:bodyPr/>
        <a:lstStyle/>
        <a:p>
          <a:endParaRPr lang="en-US"/>
        </a:p>
      </dgm:t>
    </dgm:pt>
    <dgm:pt modelId="{0CBF8A5A-39AE-4645-B54E-3EBA00394020}">
      <dgm:prSet/>
      <dgm:spPr/>
      <dgm:t>
        <a:bodyPr/>
        <a:lstStyle/>
        <a:p>
          <a:r>
            <a:rPr lang="en-US"/>
            <a:t>Realizing the prevalence of Trauma</a:t>
          </a:r>
        </a:p>
      </dgm:t>
    </dgm:pt>
    <dgm:pt modelId="{C19C8F71-6343-4340-9208-39FCE7763855}" type="parTrans" cxnId="{2A3ED997-567F-43B0-8488-38ED6BC1B1A1}">
      <dgm:prSet/>
      <dgm:spPr/>
      <dgm:t>
        <a:bodyPr/>
        <a:lstStyle/>
        <a:p>
          <a:endParaRPr lang="en-US"/>
        </a:p>
      </dgm:t>
    </dgm:pt>
    <dgm:pt modelId="{0E142963-8B12-40F2-92E5-65D50358BC51}" type="sibTrans" cxnId="{2A3ED997-567F-43B0-8488-38ED6BC1B1A1}">
      <dgm:prSet phldrT="01" phldr="0"/>
      <dgm:spPr/>
      <dgm:t>
        <a:bodyPr/>
        <a:lstStyle/>
        <a:p>
          <a:r>
            <a:rPr lang="en-US"/>
            <a:t>01</a:t>
          </a:r>
        </a:p>
      </dgm:t>
    </dgm:pt>
    <dgm:pt modelId="{E073BDC6-A45E-4196-B2E8-11EB385C5469}">
      <dgm:prSet/>
      <dgm:spPr/>
      <dgm:t>
        <a:bodyPr/>
        <a:lstStyle/>
        <a:p>
          <a:r>
            <a:rPr lang="en-US"/>
            <a:t>Recognizing how trauma affects individuals</a:t>
          </a:r>
        </a:p>
      </dgm:t>
    </dgm:pt>
    <dgm:pt modelId="{304D7331-3945-46C2-B71D-B3E9FE397842}" type="parTrans" cxnId="{9E71E781-33B9-4207-A61E-993D5F11B976}">
      <dgm:prSet/>
      <dgm:spPr/>
      <dgm:t>
        <a:bodyPr/>
        <a:lstStyle/>
        <a:p>
          <a:endParaRPr lang="en-US"/>
        </a:p>
      </dgm:t>
    </dgm:pt>
    <dgm:pt modelId="{0FA73FB8-5AD7-42D5-BE98-94125C9F263B}" type="sibTrans" cxnId="{9E71E781-33B9-4207-A61E-993D5F11B976}">
      <dgm:prSet phldrT="02" phldr="0"/>
      <dgm:spPr/>
      <dgm:t>
        <a:bodyPr/>
        <a:lstStyle/>
        <a:p>
          <a:r>
            <a:rPr lang="en-US"/>
            <a:t>02</a:t>
          </a:r>
        </a:p>
      </dgm:t>
    </dgm:pt>
    <dgm:pt modelId="{39B841C5-B451-4F5E-B4E9-BC0E73051191}">
      <dgm:prSet/>
      <dgm:spPr/>
      <dgm:t>
        <a:bodyPr/>
        <a:lstStyle/>
        <a:p>
          <a:r>
            <a:rPr lang="en-US"/>
            <a:t>Responding by putting this knowledge into practice</a:t>
          </a:r>
        </a:p>
      </dgm:t>
    </dgm:pt>
    <dgm:pt modelId="{E99083F3-9BD6-43F9-99DE-92B0C6CFCBB8}" type="parTrans" cxnId="{164C8429-E460-4DAA-97C2-29AB741DE030}">
      <dgm:prSet/>
      <dgm:spPr/>
      <dgm:t>
        <a:bodyPr/>
        <a:lstStyle/>
        <a:p>
          <a:endParaRPr lang="en-US"/>
        </a:p>
      </dgm:t>
    </dgm:pt>
    <dgm:pt modelId="{EC6B26E7-3872-4666-B553-79BDE04E118C}" type="sibTrans" cxnId="{164C8429-E460-4DAA-97C2-29AB741DE030}">
      <dgm:prSet phldrT="03" phldr="0"/>
      <dgm:spPr/>
      <dgm:t>
        <a:bodyPr/>
        <a:lstStyle/>
        <a:p>
          <a:r>
            <a:rPr lang="en-US"/>
            <a:t>03</a:t>
          </a:r>
        </a:p>
      </dgm:t>
    </dgm:pt>
    <dgm:pt modelId="{4A295EDA-4F78-42F5-84BA-1F390802D43D}">
      <dgm:prSet/>
      <dgm:spPr/>
      <dgm:t>
        <a:bodyPr/>
        <a:lstStyle/>
        <a:p>
          <a:r>
            <a:rPr lang="en-US"/>
            <a:t>Resisting re-traumatization</a:t>
          </a:r>
        </a:p>
      </dgm:t>
    </dgm:pt>
    <dgm:pt modelId="{95E4E3AC-99D6-4D0D-9532-EF40039873AC}" type="parTrans" cxnId="{50A7F9DA-7534-4107-9FFF-DA9F323C2E4F}">
      <dgm:prSet/>
      <dgm:spPr/>
      <dgm:t>
        <a:bodyPr/>
        <a:lstStyle/>
        <a:p>
          <a:endParaRPr lang="en-US"/>
        </a:p>
      </dgm:t>
    </dgm:pt>
    <dgm:pt modelId="{F7B0D758-AA0D-4627-9AF4-3A5967814EF1}" type="sibTrans" cxnId="{50A7F9DA-7534-4107-9FFF-DA9F323C2E4F}">
      <dgm:prSet phldrT="04" phldr="0"/>
      <dgm:spPr/>
      <dgm:t>
        <a:bodyPr/>
        <a:lstStyle/>
        <a:p>
          <a:r>
            <a:rPr lang="en-US"/>
            <a:t>04</a:t>
          </a:r>
        </a:p>
      </dgm:t>
    </dgm:pt>
    <dgm:pt modelId="{60159F7E-E9E3-41EA-B03F-41B9325AB0E7}" type="pres">
      <dgm:prSet presAssocID="{93310DCB-6BD5-49DD-A42D-5A0B885D66DE}" presName="Name0" presStyleCnt="0">
        <dgm:presLayoutVars>
          <dgm:animLvl val="lvl"/>
          <dgm:resizeHandles val="exact"/>
        </dgm:presLayoutVars>
      </dgm:prSet>
      <dgm:spPr/>
    </dgm:pt>
    <dgm:pt modelId="{6E384AF5-03E3-4D77-83E3-CB09992F2C7D}" type="pres">
      <dgm:prSet presAssocID="{0CBF8A5A-39AE-4645-B54E-3EBA00394020}" presName="compositeNode" presStyleCnt="0">
        <dgm:presLayoutVars>
          <dgm:bulletEnabled val="1"/>
        </dgm:presLayoutVars>
      </dgm:prSet>
      <dgm:spPr/>
    </dgm:pt>
    <dgm:pt modelId="{A14F98CD-C4D3-4C6C-A98B-786741BD91CE}" type="pres">
      <dgm:prSet presAssocID="{0CBF8A5A-39AE-4645-B54E-3EBA00394020}" presName="bgRect" presStyleLbl="alignNode1" presStyleIdx="0" presStyleCnt="4"/>
      <dgm:spPr/>
    </dgm:pt>
    <dgm:pt modelId="{0BB0B8C6-A037-46FA-AA87-EA02E853E13C}" type="pres">
      <dgm:prSet presAssocID="{0E142963-8B12-40F2-92E5-65D50358BC51}" presName="sibTransNodeRect" presStyleLbl="alignNode1" presStyleIdx="0" presStyleCnt="4">
        <dgm:presLayoutVars>
          <dgm:chMax val="0"/>
          <dgm:bulletEnabled val="1"/>
        </dgm:presLayoutVars>
      </dgm:prSet>
      <dgm:spPr/>
    </dgm:pt>
    <dgm:pt modelId="{93E23D3C-C66B-4686-972A-582453EB7C6F}" type="pres">
      <dgm:prSet presAssocID="{0CBF8A5A-39AE-4645-B54E-3EBA00394020}" presName="nodeRect" presStyleLbl="alignNode1" presStyleIdx="0" presStyleCnt="4">
        <dgm:presLayoutVars>
          <dgm:bulletEnabled val="1"/>
        </dgm:presLayoutVars>
      </dgm:prSet>
      <dgm:spPr/>
    </dgm:pt>
    <dgm:pt modelId="{159499F7-13BF-4B3B-A7C9-19DB56383F28}" type="pres">
      <dgm:prSet presAssocID="{0E142963-8B12-40F2-92E5-65D50358BC51}" presName="sibTrans" presStyleCnt="0"/>
      <dgm:spPr/>
    </dgm:pt>
    <dgm:pt modelId="{4AB8074A-9035-45C9-9379-38B9C4919221}" type="pres">
      <dgm:prSet presAssocID="{E073BDC6-A45E-4196-B2E8-11EB385C5469}" presName="compositeNode" presStyleCnt="0">
        <dgm:presLayoutVars>
          <dgm:bulletEnabled val="1"/>
        </dgm:presLayoutVars>
      </dgm:prSet>
      <dgm:spPr/>
    </dgm:pt>
    <dgm:pt modelId="{04AB4651-66F7-47A6-A8B6-29507BC66861}" type="pres">
      <dgm:prSet presAssocID="{E073BDC6-A45E-4196-B2E8-11EB385C5469}" presName="bgRect" presStyleLbl="alignNode1" presStyleIdx="1" presStyleCnt="4"/>
      <dgm:spPr/>
    </dgm:pt>
    <dgm:pt modelId="{F64966BB-C1FB-4E7E-8210-5708E1205EB0}" type="pres">
      <dgm:prSet presAssocID="{0FA73FB8-5AD7-42D5-BE98-94125C9F263B}" presName="sibTransNodeRect" presStyleLbl="alignNode1" presStyleIdx="1" presStyleCnt="4">
        <dgm:presLayoutVars>
          <dgm:chMax val="0"/>
          <dgm:bulletEnabled val="1"/>
        </dgm:presLayoutVars>
      </dgm:prSet>
      <dgm:spPr/>
    </dgm:pt>
    <dgm:pt modelId="{7169BDC3-AE8B-4664-A7B0-3D23E38F1A5C}" type="pres">
      <dgm:prSet presAssocID="{E073BDC6-A45E-4196-B2E8-11EB385C5469}" presName="nodeRect" presStyleLbl="alignNode1" presStyleIdx="1" presStyleCnt="4">
        <dgm:presLayoutVars>
          <dgm:bulletEnabled val="1"/>
        </dgm:presLayoutVars>
      </dgm:prSet>
      <dgm:spPr/>
    </dgm:pt>
    <dgm:pt modelId="{407FCB37-F65D-43AB-8136-99E29D03B82C}" type="pres">
      <dgm:prSet presAssocID="{0FA73FB8-5AD7-42D5-BE98-94125C9F263B}" presName="sibTrans" presStyleCnt="0"/>
      <dgm:spPr/>
    </dgm:pt>
    <dgm:pt modelId="{4DC751F8-6033-45FD-BB7B-FD0644E0BFAE}" type="pres">
      <dgm:prSet presAssocID="{39B841C5-B451-4F5E-B4E9-BC0E73051191}" presName="compositeNode" presStyleCnt="0">
        <dgm:presLayoutVars>
          <dgm:bulletEnabled val="1"/>
        </dgm:presLayoutVars>
      </dgm:prSet>
      <dgm:spPr/>
    </dgm:pt>
    <dgm:pt modelId="{0BFC1527-80AC-4E35-B58F-2E21F5B903C0}" type="pres">
      <dgm:prSet presAssocID="{39B841C5-B451-4F5E-B4E9-BC0E73051191}" presName="bgRect" presStyleLbl="alignNode1" presStyleIdx="2" presStyleCnt="4"/>
      <dgm:spPr/>
    </dgm:pt>
    <dgm:pt modelId="{01DA5C21-47EC-4813-9F5B-AB3E69CB2E03}" type="pres">
      <dgm:prSet presAssocID="{EC6B26E7-3872-4666-B553-79BDE04E118C}" presName="sibTransNodeRect" presStyleLbl="alignNode1" presStyleIdx="2" presStyleCnt="4">
        <dgm:presLayoutVars>
          <dgm:chMax val="0"/>
          <dgm:bulletEnabled val="1"/>
        </dgm:presLayoutVars>
      </dgm:prSet>
      <dgm:spPr/>
    </dgm:pt>
    <dgm:pt modelId="{64A10697-3850-4121-818D-606409AF62A6}" type="pres">
      <dgm:prSet presAssocID="{39B841C5-B451-4F5E-B4E9-BC0E73051191}" presName="nodeRect" presStyleLbl="alignNode1" presStyleIdx="2" presStyleCnt="4">
        <dgm:presLayoutVars>
          <dgm:bulletEnabled val="1"/>
        </dgm:presLayoutVars>
      </dgm:prSet>
      <dgm:spPr/>
    </dgm:pt>
    <dgm:pt modelId="{CE9D7363-81C2-4FA8-9937-F1058E5D69DC}" type="pres">
      <dgm:prSet presAssocID="{EC6B26E7-3872-4666-B553-79BDE04E118C}" presName="sibTrans" presStyleCnt="0"/>
      <dgm:spPr/>
    </dgm:pt>
    <dgm:pt modelId="{AA814586-85B8-4D9D-B970-5D42740700BB}" type="pres">
      <dgm:prSet presAssocID="{4A295EDA-4F78-42F5-84BA-1F390802D43D}" presName="compositeNode" presStyleCnt="0">
        <dgm:presLayoutVars>
          <dgm:bulletEnabled val="1"/>
        </dgm:presLayoutVars>
      </dgm:prSet>
      <dgm:spPr/>
    </dgm:pt>
    <dgm:pt modelId="{A90415C2-2A55-40E5-8FFF-7F206E7BF84E}" type="pres">
      <dgm:prSet presAssocID="{4A295EDA-4F78-42F5-84BA-1F390802D43D}" presName="bgRect" presStyleLbl="alignNode1" presStyleIdx="3" presStyleCnt="4"/>
      <dgm:spPr/>
    </dgm:pt>
    <dgm:pt modelId="{F6EECE2B-1E85-44BE-9B2E-D9B69533D79E}" type="pres">
      <dgm:prSet presAssocID="{F7B0D758-AA0D-4627-9AF4-3A5967814EF1}" presName="sibTransNodeRect" presStyleLbl="alignNode1" presStyleIdx="3" presStyleCnt="4">
        <dgm:presLayoutVars>
          <dgm:chMax val="0"/>
          <dgm:bulletEnabled val="1"/>
        </dgm:presLayoutVars>
      </dgm:prSet>
      <dgm:spPr/>
    </dgm:pt>
    <dgm:pt modelId="{744CFF27-69E2-459D-A8D9-FE8A2B99380C}" type="pres">
      <dgm:prSet presAssocID="{4A295EDA-4F78-42F5-84BA-1F390802D43D}" presName="nodeRect" presStyleLbl="alignNode1" presStyleIdx="3" presStyleCnt="4">
        <dgm:presLayoutVars>
          <dgm:bulletEnabled val="1"/>
        </dgm:presLayoutVars>
      </dgm:prSet>
      <dgm:spPr/>
    </dgm:pt>
  </dgm:ptLst>
  <dgm:cxnLst>
    <dgm:cxn modelId="{789D4614-AFBE-4FA5-A47D-A1EAC841995E}" type="presOf" srcId="{0E142963-8B12-40F2-92E5-65D50358BC51}" destId="{0BB0B8C6-A037-46FA-AA87-EA02E853E13C}" srcOrd="0" destOrd="0" presId="urn:microsoft.com/office/officeart/2016/7/layout/LinearBlockProcessNumbered"/>
    <dgm:cxn modelId="{E0321027-8684-4998-AB72-4269B69DA582}" type="presOf" srcId="{4A295EDA-4F78-42F5-84BA-1F390802D43D}" destId="{744CFF27-69E2-459D-A8D9-FE8A2B99380C}" srcOrd="1" destOrd="0" presId="urn:microsoft.com/office/officeart/2016/7/layout/LinearBlockProcessNumbered"/>
    <dgm:cxn modelId="{164C8429-E460-4DAA-97C2-29AB741DE030}" srcId="{93310DCB-6BD5-49DD-A42D-5A0B885D66DE}" destId="{39B841C5-B451-4F5E-B4E9-BC0E73051191}" srcOrd="2" destOrd="0" parTransId="{E99083F3-9BD6-43F9-99DE-92B0C6CFCBB8}" sibTransId="{EC6B26E7-3872-4666-B553-79BDE04E118C}"/>
    <dgm:cxn modelId="{875A0E2C-FC1E-414B-87EA-2837BB889C9E}" type="presOf" srcId="{93310DCB-6BD5-49DD-A42D-5A0B885D66DE}" destId="{60159F7E-E9E3-41EA-B03F-41B9325AB0E7}" srcOrd="0" destOrd="0" presId="urn:microsoft.com/office/officeart/2016/7/layout/LinearBlockProcessNumbered"/>
    <dgm:cxn modelId="{A1D2DD31-97E0-4557-86B5-A401C7C0A3F5}" type="presOf" srcId="{0FA73FB8-5AD7-42D5-BE98-94125C9F263B}" destId="{F64966BB-C1FB-4E7E-8210-5708E1205EB0}" srcOrd="0" destOrd="0" presId="urn:microsoft.com/office/officeart/2016/7/layout/LinearBlockProcessNumbered"/>
    <dgm:cxn modelId="{71880232-9197-4245-BF82-C1C7CC8F80F2}" type="presOf" srcId="{F7B0D758-AA0D-4627-9AF4-3A5967814EF1}" destId="{F6EECE2B-1E85-44BE-9B2E-D9B69533D79E}" srcOrd="0" destOrd="0" presId="urn:microsoft.com/office/officeart/2016/7/layout/LinearBlockProcessNumbered"/>
    <dgm:cxn modelId="{58688C32-59B6-478E-B191-72BC64B12074}" type="presOf" srcId="{4A295EDA-4F78-42F5-84BA-1F390802D43D}" destId="{A90415C2-2A55-40E5-8FFF-7F206E7BF84E}" srcOrd="0" destOrd="0" presId="urn:microsoft.com/office/officeart/2016/7/layout/LinearBlockProcessNumbered"/>
    <dgm:cxn modelId="{4D35B56E-5CD0-4610-97AE-5AC8483F5370}" type="presOf" srcId="{EC6B26E7-3872-4666-B553-79BDE04E118C}" destId="{01DA5C21-47EC-4813-9F5B-AB3E69CB2E03}" srcOrd="0" destOrd="0" presId="urn:microsoft.com/office/officeart/2016/7/layout/LinearBlockProcessNumbered"/>
    <dgm:cxn modelId="{A9AA766F-ABC4-4FEE-BAD1-D859649B8ECD}" type="presOf" srcId="{39B841C5-B451-4F5E-B4E9-BC0E73051191}" destId="{64A10697-3850-4121-818D-606409AF62A6}" srcOrd="1" destOrd="0" presId="urn:microsoft.com/office/officeart/2016/7/layout/LinearBlockProcessNumbered"/>
    <dgm:cxn modelId="{C96C4952-C654-406F-ADFB-62BC630BFCC5}" type="presOf" srcId="{0CBF8A5A-39AE-4645-B54E-3EBA00394020}" destId="{A14F98CD-C4D3-4C6C-A98B-786741BD91CE}" srcOrd="0" destOrd="0" presId="urn:microsoft.com/office/officeart/2016/7/layout/LinearBlockProcessNumbered"/>
    <dgm:cxn modelId="{9E71E781-33B9-4207-A61E-993D5F11B976}" srcId="{93310DCB-6BD5-49DD-A42D-5A0B885D66DE}" destId="{E073BDC6-A45E-4196-B2E8-11EB385C5469}" srcOrd="1" destOrd="0" parTransId="{304D7331-3945-46C2-B71D-B3E9FE397842}" sibTransId="{0FA73FB8-5AD7-42D5-BE98-94125C9F263B}"/>
    <dgm:cxn modelId="{AB18BC83-0F36-435C-8D04-645271131C9C}" type="presOf" srcId="{E073BDC6-A45E-4196-B2E8-11EB385C5469}" destId="{7169BDC3-AE8B-4664-A7B0-3D23E38F1A5C}" srcOrd="1" destOrd="0" presId="urn:microsoft.com/office/officeart/2016/7/layout/LinearBlockProcessNumbered"/>
    <dgm:cxn modelId="{D838248E-5031-49D0-BC9B-A4314203A8E7}" type="presOf" srcId="{0CBF8A5A-39AE-4645-B54E-3EBA00394020}" destId="{93E23D3C-C66B-4686-972A-582453EB7C6F}" srcOrd="1" destOrd="0" presId="urn:microsoft.com/office/officeart/2016/7/layout/LinearBlockProcessNumbered"/>
    <dgm:cxn modelId="{2A3ED997-567F-43B0-8488-38ED6BC1B1A1}" srcId="{93310DCB-6BD5-49DD-A42D-5A0B885D66DE}" destId="{0CBF8A5A-39AE-4645-B54E-3EBA00394020}" srcOrd="0" destOrd="0" parTransId="{C19C8F71-6343-4340-9208-39FCE7763855}" sibTransId="{0E142963-8B12-40F2-92E5-65D50358BC51}"/>
    <dgm:cxn modelId="{AD625399-57F5-4B4A-8C50-554471D6F469}" type="presOf" srcId="{39B841C5-B451-4F5E-B4E9-BC0E73051191}" destId="{0BFC1527-80AC-4E35-B58F-2E21F5B903C0}" srcOrd="0" destOrd="0" presId="urn:microsoft.com/office/officeart/2016/7/layout/LinearBlockProcessNumbered"/>
    <dgm:cxn modelId="{50A7F9DA-7534-4107-9FFF-DA9F323C2E4F}" srcId="{93310DCB-6BD5-49DD-A42D-5A0B885D66DE}" destId="{4A295EDA-4F78-42F5-84BA-1F390802D43D}" srcOrd="3" destOrd="0" parTransId="{95E4E3AC-99D6-4D0D-9532-EF40039873AC}" sibTransId="{F7B0D758-AA0D-4627-9AF4-3A5967814EF1}"/>
    <dgm:cxn modelId="{CAB232F8-B93C-4C4B-8521-C6D7EEB21369}" type="presOf" srcId="{E073BDC6-A45E-4196-B2E8-11EB385C5469}" destId="{04AB4651-66F7-47A6-A8B6-29507BC66861}" srcOrd="0" destOrd="0" presId="urn:microsoft.com/office/officeart/2016/7/layout/LinearBlockProcessNumbered"/>
    <dgm:cxn modelId="{2F80B104-4D01-4BCF-99CA-050DDF0ACEB1}" type="presParOf" srcId="{60159F7E-E9E3-41EA-B03F-41B9325AB0E7}" destId="{6E384AF5-03E3-4D77-83E3-CB09992F2C7D}" srcOrd="0" destOrd="0" presId="urn:microsoft.com/office/officeart/2016/7/layout/LinearBlockProcessNumbered"/>
    <dgm:cxn modelId="{3CD77E61-89B9-45E0-B70C-EC6536E7870F}" type="presParOf" srcId="{6E384AF5-03E3-4D77-83E3-CB09992F2C7D}" destId="{A14F98CD-C4D3-4C6C-A98B-786741BD91CE}" srcOrd="0" destOrd="0" presId="urn:microsoft.com/office/officeart/2016/7/layout/LinearBlockProcessNumbered"/>
    <dgm:cxn modelId="{B6F5F14B-73B8-41B2-BD81-79E1F5D28A6B}" type="presParOf" srcId="{6E384AF5-03E3-4D77-83E3-CB09992F2C7D}" destId="{0BB0B8C6-A037-46FA-AA87-EA02E853E13C}" srcOrd="1" destOrd="0" presId="urn:microsoft.com/office/officeart/2016/7/layout/LinearBlockProcessNumbered"/>
    <dgm:cxn modelId="{A893DA37-8544-4392-9219-746EDF54A243}" type="presParOf" srcId="{6E384AF5-03E3-4D77-83E3-CB09992F2C7D}" destId="{93E23D3C-C66B-4686-972A-582453EB7C6F}" srcOrd="2" destOrd="0" presId="urn:microsoft.com/office/officeart/2016/7/layout/LinearBlockProcessNumbered"/>
    <dgm:cxn modelId="{53BBDC58-B8CB-494D-B8DF-A08A90DFFE99}" type="presParOf" srcId="{60159F7E-E9E3-41EA-B03F-41B9325AB0E7}" destId="{159499F7-13BF-4B3B-A7C9-19DB56383F28}" srcOrd="1" destOrd="0" presId="urn:microsoft.com/office/officeart/2016/7/layout/LinearBlockProcessNumbered"/>
    <dgm:cxn modelId="{3CE3A914-497D-437D-BDC8-8A5199640E6E}" type="presParOf" srcId="{60159F7E-E9E3-41EA-B03F-41B9325AB0E7}" destId="{4AB8074A-9035-45C9-9379-38B9C4919221}" srcOrd="2" destOrd="0" presId="urn:microsoft.com/office/officeart/2016/7/layout/LinearBlockProcessNumbered"/>
    <dgm:cxn modelId="{13EECFB3-3860-4BE4-818C-DF7D3F5D641B}" type="presParOf" srcId="{4AB8074A-9035-45C9-9379-38B9C4919221}" destId="{04AB4651-66F7-47A6-A8B6-29507BC66861}" srcOrd="0" destOrd="0" presId="urn:microsoft.com/office/officeart/2016/7/layout/LinearBlockProcessNumbered"/>
    <dgm:cxn modelId="{B7955BDA-B96C-45F7-97AB-F928F8B5E617}" type="presParOf" srcId="{4AB8074A-9035-45C9-9379-38B9C4919221}" destId="{F64966BB-C1FB-4E7E-8210-5708E1205EB0}" srcOrd="1" destOrd="0" presId="urn:microsoft.com/office/officeart/2016/7/layout/LinearBlockProcessNumbered"/>
    <dgm:cxn modelId="{886F131B-C3CA-439C-BCFC-B9D2008E6B69}" type="presParOf" srcId="{4AB8074A-9035-45C9-9379-38B9C4919221}" destId="{7169BDC3-AE8B-4664-A7B0-3D23E38F1A5C}" srcOrd="2" destOrd="0" presId="urn:microsoft.com/office/officeart/2016/7/layout/LinearBlockProcessNumbered"/>
    <dgm:cxn modelId="{CCAA3F69-7C3B-4EEF-8846-F35C3BA4B39F}" type="presParOf" srcId="{60159F7E-E9E3-41EA-B03F-41B9325AB0E7}" destId="{407FCB37-F65D-43AB-8136-99E29D03B82C}" srcOrd="3" destOrd="0" presId="urn:microsoft.com/office/officeart/2016/7/layout/LinearBlockProcessNumbered"/>
    <dgm:cxn modelId="{2AD624E7-B903-418C-978D-8EE772D4E295}" type="presParOf" srcId="{60159F7E-E9E3-41EA-B03F-41B9325AB0E7}" destId="{4DC751F8-6033-45FD-BB7B-FD0644E0BFAE}" srcOrd="4" destOrd="0" presId="urn:microsoft.com/office/officeart/2016/7/layout/LinearBlockProcessNumbered"/>
    <dgm:cxn modelId="{0D6F2521-E75A-41BF-8A2D-174423C3C28F}" type="presParOf" srcId="{4DC751F8-6033-45FD-BB7B-FD0644E0BFAE}" destId="{0BFC1527-80AC-4E35-B58F-2E21F5B903C0}" srcOrd="0" destOrd="0" presId="urn:microsoft.com/office/officeart/2016/7/layout/LinearBlockProcessNumbered"/>
    <dgm:cxn modelId="{F7B34B2E-8A3E-4A25-94C3-FD97D53B8A72}" type="presParOf" srcId="{4DC751F8-6033-45FD-BB7B-FD0644E0BFAE}" destId="{01DA5C21-47EC-4813-9F5B-AB3E69CB2E03}" srcOrd="1" destOrd="0" presId="urn:microsoft.com/office/officeart/2016/7/layout/LinearBlockProcessNumbered"/>
    <dgm:cxn modelId="{B9CE9C8E-6143-46A5-BF93-C27D37037370}" type="presParOf" srcId="{4DC751F8-6033-45FD-BB7B-FD0644E0BFAE}" destId="{64A10697-3850-4121-818D-606409AF62A6}" srcOrd="2" destOrd="0" presId="urn:microsoft.com/office/officeart/2016/7/layout/LinearBlockProcessNumbered"/>
    <dgm:cxn modelId="{5777CBB8-E727-4532-90D1-B99F217EBED8}" type="presParOf" srcId="{60159F7E-E9E3-41EA-B03F-41B9325AB0E7}" destId="{CE9D7363-81C2-4FA8-9937-F1058E5D69DC}" srcOrd="5" destOrd="0" presId="urn:microsoft.com/office/officeart/2016/7/layout/LinearBlockProcessNumbered"/>
    <dgm:cxn modelId="{41FB7559-0FA1-4982-9BCA-9C311D67795E}" type="presParOf" srcId="{60159F7E-E9E3-41EA-B03F-41B9325AB0E7}" destId="{AA814586-85B8-4D9D-B970-5D42740700BB}" srcOrd="6" destOrd="0" presId="urn:microsoft.com/office/officeart/2016/7/layout/LinearBlockProcessNumbered"/>
    <dgm:cxn modelId="{758CDD7C-FEF7-4181-8B6A-B7C04A7270E9}" type="presParOf" srcId="{AA814586-85B8-4D9D-B970-5D42740700BB}" destId="{A90415C2-2A55-40E5-8FFF-7F206E7BF84E}" srcOrd="0" destOrd="0" presId="urn:microsoft.com/office/officeart/2016/7/layout/LinearBlockProcessNumbered"/>
    <dgm:cxn modelId="{A325E684-DC7A-4C72-AC7D-3D73B0F449B6}" type="presParOf" srcId="{AA814586-85B8-4D9D-B970-5D42740700BB}" destId="{F6EECE2B-1E85-44BE-9B2E-D9B69533D79E}" srcOrd="1" destOrd="0" presId="urn:microsoft.com/office/officeart/2016/7/layout/LinearBlockProcessNumbered"/>
    <dgm:cxn modelId="{BF72B60D-042C-4B7A-A0A5-8544508FE5AA}" type="presParOf" srcId="{AA814586-85B8-4D9D-B970-5D42740700BB}" destId="{744CFF27-69E2-459D-A8D9-FE8A2B99380C}"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D73A2D-FCA8-40D3-91FE-E13F0D96131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1F38DF-441D-4835-8C73-9880AA58B224}">
      <dgm:prSet/>
      <dgm:spPr/>
      <dgm:t>
        <a:bodyPr/>
        <a:lstStyle/>
        <a:p>
          <a:r>
            <a:rPr lang="en-US"/>
            <a:t>Safety</a:t>
          </a:r>
        </a:p>
      </dgm:t>
    </dgm:pt>
    <dgm:pt modelId="{024C0BBA-E97F-46D9-8B14-A7C7E04DCE66}" type="parTrans" cxnId="{D0FD3393-353A-4BE1-8A4F-824668082B97}">
      <dgm:prSet/>
      <dgm:spPr/>
      <dgm:t>
        <a:bodyPr/>
        <a:lstStyle/>
        <a:p>
          <a:endParaRPr lang="en-US"/>
        </a:p>
      </dgm:t>
    </dgm:pt>
    <dgm:pt modelId="{AD99AB15-7166-4852-9391-A5B98F62BEC3}" type="sibTrans" cxnId="{D0FD3393-353A-4BE1-8A4F-824668082B97}">
      <dgm:prSet/>
      <dgm:spPr/>
      <dgm:t>
        <a:bodyPr/>
        <a:lstStyle/>
        <a:p>
          <a:endParaRPr lang="en-US"/>
        </a:p>
      </dgm:t>
    </dgm:pt>
    <dgm:pt modelId="{3F0B70A6-40CA-41B4-8D2D-81DFBEFE5AD1}">
      <dgm:prSet/>
      <dgm:spPr/>
      <dgm:t>
        <a:bodyPr/>
        <a:lstStyle/>
        <a:p>
          <a:r>
            <a:rPr lang="en-US"/>
            <a:t>Transparency &amp; Trustworthiness</a:t>
          </a:r>
        </a:p>
      </dgm:t>
    </dgm:pt>
    <dgm:pt modelId="{64B0E7ED-6D50-4212-A2F3-52998428B8A4}" type="parTrans" cxnId="{71E24D7B-EABF-4FBF-A47B-9BCE27F35ACE}">
      <dgm:prSet/>
      <dgm:spPr/>
      <dgm:t>
        <a:bodyPr/>
        <a:lstStyle/>
        <a:p>
          <a:endParaRPr lang="en-US"/>
        </a:p>
      </dgm:t>
    </dgm:pt>
    <dgm:pt modelId="{058E4D4F-D733-4A1C-A596-075E32648B68}" type="sibTrans" cxnId="{71E24D7B-EABF-4FBF-A47B-9BCE27F35ACE}">
      <dgm:prSet/>
      <dgm:spPr/>
      <dgm:t>
        <a:bodyPr/>
        <a:lstStyle/>
        <a:p>
          <a:endParaRPr lang="en-US"/>
        </a:p>
      </dgm:t>
    </dgm:pt>
    <dgm:pt modelId="{942C7AE9-0D4B-4636-AF34-1E96B23191FA}">
      <dgm:prSet/>
      <dgm:spPr/>
      <dgm:t>
        <a:bodyPr/>
        <a:lstStyle/>
        <a:p>
          <a:r>
            <a:rPr lang="en-US"/>
            <a:t>Choice</a:t>
          </a:r>
        </a:p>
      </dgm:t>
    </dgm:pt>
    <dgm:pt modelId="{FA2C9CAA-7573-4971-9947-DD0D3F4857FB}" type="parTrans" cxnId="{6B1A06D8-9F98-41DB-A4F8-D77D1835027B}">
      <dgm:prSet/>
      <dgm:spPr/>
      <dgm:t>
        <a:bodyPr/>
        <a:lstStyle/>
        <a:p>
          <a:endParaRPr lang="en-US"/>
        </a:p>
      </dgm:t>
    </dgm:pt>
    <dgm:pt modelId="{F89BCF34-6834-47C2-A09C-3B8B571E1F67}" type="sibTrans" cxnId="{6B1A06D8-9F98-41DB-A4F8-D77D1835027B}">
      <dgm:prSet/>
      <dgm:spPr/>
      <dgm:t>
        <a:bodyPr/>
        <a:lstStyle/>
        <a:p>
          <a:endParaRPr lang="en-US"/>
        </a:p>
      </dgm:t>
    </dgm:pt>
    <dgm:pt modelId="{2DE07282-1E5A-48B7-957C-E80B869CC953}">
      <dgm:prSet/>
      <dgm:spPr/>
      <dgm:t>
        <a:bodyPr/>
        <a:lstStyle/>
        <a:p>
          <a:r>
            <a:rPr lang="en-US"/>
            <a:t>Collaboration &amp; Mutuality</a:t>
          </a:r>
        </a:p>
      </dgm:t>
    </dgm:pt>
    <dgm:pt modelId="{DBDA7D4B-34B1-47D5-8735-560F09E8524E}" type="parTrans" cxnId="{5040177C-A42D-4095-A424-B75627F3486E}">
      <dgm:prSet/>
      <dgm:spPr/>
      <dgm:t>
        <a:bodyPr/>
        <a:lstStyle/>
        <a:p>
          <a:endParaRPr lang="en-US"/>
        </a:p>
      </dgm:t>
    </dgm:pt>
    <dgm:pt modelId="{196DC348-E9CF-4EC1-9BE7-A69C241FCBFB}" type="sibTrans" cxnId="{5040177C-A42D-4095-A424-B75627F3486E}">
      <dgm:prSet/>
      <dgm:spPr/>
      <dgm:t>
        <a:bodyPr/>
        <a:lstStyle/>
        <a:p>
          <a:endParaRPr lang="en-US"/>
        </a:p>
      </dgm:t>
    </dgm:pt>
    <dgm:pt modelId="{1920780A-6C2B-4EAF-8D48-5FFE988AE93C}">
      <dgm:prSet/>
      <dgm:spPr/>
      <dgm:t>
        <a:bodyPr/>
        <a:lstStyle/>
        <a:p>
          <a:r>
            <a:rPr lang="en-US"/>
            <a:t>Empowerment</a:t>
          </a:r>
        </a:p>
      </dgm:t>
    </dgm:pt>
    <dgm:pt modelId="{A87F479C-73E1-4C3A-9C64-33E2DC773D4F}" type="parTrans" cxnId="{3B3AD9A1-8150-4339-81CA-11612926AEE4}">
      <dgm:prSet/>
      <dgm:spPr/>
      <dgm:t>
        <a:bodyPr/>
        <a:lstStyle/>
        <a:p>
          <a:endParaRPr lang="en-US"/>
        </a:p>
      </dgm:t>
    </dgm:pt>
    <dgm:pt modelId="{D3E02746-3C66-4799-8E3D-A5C323028649}" type="sibTrans" cxnId="{3B3AD9A1-8150-4339-81CA-11612926AEE4}">
      <dgm:prSet/>
      <dgm:spPr/>
      <dgm:t>
        <a:bodyPr/>
        <a:lstStyle/>
        <a:p>
          <a:endParaRPr lang="en-US"/>
        </a:p>
      </dgm:t>
    </dgm:pt>
    <dgm:pt modelId="{504E931E-9578-4425-BB90-6128B5D68A43}" type="pres">
      <dgm:prSet presAssocID="{DBD73A2D-FCA8-40D3-91FE-E13F0D961319}" presName="root" presStyleCnt="0">
        <dgm:presLayoutVars>
          <dgm:dir/>
          <dgm:resizeHandles val="exact"/>
        </dgm:presLayoutVars>
      </dgm:prSet>
      <dgm:spPr/>
    </dgm:pt>
    <dgm:pt modelId="{8E233320-63AC-4425-95D7-83A96B269C74}" type="pres">
      <dgm:prSet presAssocID="{0F1F38DF-441D-4835-8C73-9880AA58B224}" presName="compNode" presStyleCnt="0"/>
      <dgm:spPr/>
    </dgm:pt>
    <dgm:pt modelId="{9D51F5F0-FFFF-4FEC-8ADF-A23B2A061EA5}" type="pres">
      <dgm:prSet presAssocID="{0F1F38DF-441D-4835-8C73-9880AA58B224}" presName="bgRect" presStyleLbl="bgShp" presStyleIdx="0" presStyleCnt="5"/>
      <dgm:spPr/>
    </dgm:pt>
    <dgm:pt modelId="{9F99E41E-58C6-4428-B871-7AAD6282E62A}" type="pres">
      <dgm:prSet presAssocID="{0F1F38DF-441D-4835-8C73-9880AA58B22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ffic cone"/>
        </a:ext>
      </dgm:extLst>
    </dgm:pt>
    <dgm:pt modelId="{193265A6-083B-4278-B941-BC6D169F8E76}" type="pres">
      <dgm:prSet presAssocID="{0F1F38DF-441D-4835-8C73-9880AA58B224}" presName="spaceRect" presStyleCnt="0"/>
      <dgm:spPr/>
    </dgm:pt>
    <dgm:pt modelId="{F639B3E7-AEBC-4E7F-8F5B-781D5F8D0CBE}" type="pres">
      <dgm:prSet presAssocID="{0F1F38DF-441D-4835-8C73-9880AA58B224}" presName="parTx" presStyleLbl="revTx" presStyleIdx="0" presStyleCnt="5">
        <dgm:presLayoutVars>
          <dgm:chMax val="0"/>
          <dgm:chPref val="0"/>
        </dgm:presLayoutVars>
      </dgm:prSet>
      <dgm:spPr/>
    </dgm:pt>
    <dgm:pt modelId="{4E34EC9B-5FE7-4C3F-BEB3-1AB539E45E31}" type="pres">
      <dgm:prSet presAssocID="{AD99AB15-7166-4852-9391-A5B98F62BEC3}" presName="sibTrans" presStyleCnt="0"/>
      <dgm:spPr/>
    </dgm:pt>
    <dgm:pt modelId="{FED4E421-56E1-4CB1-8FB8-21B8A5E48C40}" type="pres">
      <dgm:prSet presAssocID="{3F0B70A6-40CA-41B4-8D2D-81DFBEFE5AD1}" presName="compNode" presStyleCnt="0"/>
      <dgm:spPr/>
    </dgm:pt>
    <dgm:pt modelId="{8BD51CBE-75B2-400B-A03B-C474B6ED22E6}" type="pres">
      <dgm:prSet presAssocID="{3F0B70A6-40CA-41B4-8D2D-81DFBEFE5AD1}" presName="bgRect" presStyleLbl="bgShp" presStyleIdx="1" presStyleCnt="5"/>
      <dgm:spPr/>
    </dgm:pt>
    <dgm:pt modelId="{DA7B5C5E-28FF-45F6-9FE4-3698A7E28721}" type="pres">
      <dgm:prSet presAssocID="{3F0B70A6-40CA-41B4-8D2D-81DFBEFE5AD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A8641994-4780-427C-9BD3-5730BF99A2F5}" type="pres">
      <dgm:prSet presAssocID="{3F0B70A6-40CA-41B4-8D2D-81DFBEFE5AD1}" presName="spaceRect" presStyleCnt="0"/>
      <dgm:spPr/>
    </dgm:pt>
    <dgm:pt modelId="{E0E7CFDD-47FD-4A89-8A60-CE8239B71E4B}" type="pres">
      <dgm:prSet presAssocID="{3F0B70A6-40CA-41B4-8D2D-81DFBEFE5AD1}" presName="parTx" presStyleLbl="revTx" presStyleIdx="1" presStyleCnt="5">
        <dgm:presLayoutVars>
          <dgm:chMax val="0"/>
          <dgm:chPref val="0"/>
        </dgm:presLayoutVars>
      </dgm:prSet>
      <dgm:spPr/>
    </dgm:pt>
    <dgm:pt modelId="{9A0CB1A3-8DEE-4737-9DEF-61633224D1F1}" type="pres">
      <dgm:prSet presAssocID="{058E4D4F-D733-4A1C-A596-075E32648B68}" presName="sibTrans" presStyleCnt="0"/>
      <dgm:spPr/>
    </dgm:pt>
    <dgm:pt modelId="{660E02C9-A944-44D6-A743-99F9A4B14792}" type="pres">
      <dgm:prSet presAssocID="{942C7AE9-0D4B-4636-AF34-1E96B23191FA}" presName="compNode" presStyleCnt="0"/>
      <dgm:spPr/>
    </dgm:pt>
    <dgm:pt modelId="{98C470D2-0FD3-4259-B725-574C16EC6A30}" type="pres">
      <dgm:prSet presAssocID="{942C7AE9-0D4B-4636-AF34-1E96B23191FA}" presName="bgRect" presStyleLbl="bgShp" presStyleIdx="2" presStyleCnt="5"/>
      <dgm:spPr/>
    </dgm:pt>
    <dgm:pt modelId="{543E1640-3CFE-4E25-8BF3-12236E3FEABC}" type="pres">
      <dgm:prSet presAssocID="{942C7AE9-0D4B-4636-AF34-1E96B23191F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sion chart"/>
        </a:ext>
      </dgm:extLst>
    </dgm:pt>
    <dgm:pt modelId="{AF78B183-DB75-443B-B943-51CAF6ABF9DF}" type="pres">
      <dgm:prSet presAssocID="{942C7AE9-0D4B-4636-AF34-1E96B23191FA}" presName="spaceRect" presStyleCnt="0"/>
      <dgm:spPr/>
    </dgm:pt>
    <dgm:pt modelId="{6222AA82-A004-4227-89BD-7F347C8011F6}" type="pres">
      <dgm:prSet presAssocID="{942C7AE9-0D4B-4636-AF34-1E96B23191FA}" presName="parTx" presStyleLbl="revTx" presStyleIdx="2" presStyleCnt="5">
        <dgm:presLayoutVars>
          <dgm:chMax val="0"/>
          <dgm:chPref val="0"/>
        </dgm:presLayoutVars>
      </dgm:prSet>
      <dgm:spPr/>
    </dgm:pt>
    <dgm:pt modelId="{8508229D-0374-4358-843A-309E4E5DF6D4}" type="pres">
      <dgm:prSet presAssocID="{F89BCF34-6834-47C2-A09C-3B8B571E1F67}" presName="sibTrans" presStyleCnt="0"/>
      <dgm:spPr/>
    </dgm:pt>
    <dgm:pt modelId="{FF988E97-4C78-457E-A586-A44CE78B3D1C}" type="pres">
      <dgm:prSet presAssocID="{2DE07282-1E5A-48B7-957C-E80B869CC953}" presName="compNode" presStyleCnt="0"/>
      <dgm:spPr/>
    </dgm:pt>
    <dgm:pt modelId="{32050B7D-297E-44CC-AF65-9EA1AE1D9B6F}" type="pres">
      <dgm:prSet presAssocID="{2DE07282-1E5A-48B7-957C-E80B869CC953}" presName="bgRect" presStyleLbl="bgShp" presStyleIdx="3" presStyleCnt="5"/>
      <dgm:spPr/>
    </dgm:pt>
    <dgm:pt modelId="{1028471D-0EAD-4522-B93E-3AAE4DEA7786}" type="pres">
      <dgm:prSet presAssocID="{2DE07282-1E5A-48B7-957C-E80B869CC95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ers"/>
        </a:ext>
      </dgm:extLst>
    </dgm:pt>
    <dgm:pt modelId="{249AAA05-F8E7-4F95-AAD2-A0BA1486C586}" type="pres">
      <dgm:prSet presAssocID="{2DE07282-1E5A-48B7-957C-E80B869CC953}" presName="spaceRect" presStyleCnt="0"/>
      <dgm:spPr/>
    </dgm:pt>
    <dgm:pt modelId="{32CB6972-F94E-4852-8FF6-804B16314E42}" type="pres">
      <dgm:prSet presAssocID="{2DE07282-1E5A-48B7-957C-E80B869CC953}" presName="parTx" presStyleLbl="revTx" presStyleIdx="3" presStyleCnt="5">
        <dgm:presLayoutVars>
          <dgm:chMax val="0"/>
          <dgm:chPref val="0"/>
        </dgm:presLayoutVars>
      </dgm:prSet>
      <dgm:spPr/>
    </dgm:pt>
    <dgm:pt modelId="{B97397E4-F8E9-46CE-830A-FC13F18B99F1}" type="pres">
      <dgm:prSet presAssocID="{196DC348-E9CF-4EC1-9BE7-A69C241FCBFB}" presName="sibTrans" presStyleCnt="0"/>
      <dgm:spPr/>
    </dgm:pt>
    <dgm:pt modelId="{4A450A95-2836-400A-9375-9C43D5D0AE5A}" type="pres">
      <dgm:prSet presAssocID="{1920780A-6C2B-4EAF-8D48-5FFE988AE93C}" presName="compNode" presStyleCnt="0"/>
      <dgm:spPr/>
    </dgm:pt>
    <dgm:pt modelId="{EACEAACC-99DC-464E-8871-67134D82BC6A}" type="pres">
      <dgm:prSet presAssocID="{1920780A-6C2B-4EAF-8D48-5FFE988AE93C}" presName="bgRect" presStyleLbl="bgShp" presStyleIdx="4" presStyleCnt="5"/>
      <dgm:spPr/>
    </dgm:pt>
    <dgm:pt modelId="{550E8332-99F3-4B8A-A0D9-09B991B86610}" type="pres">
      <dgm:prSet presAssocID="{1920780A-6C2B-4EAF-8D48-5FFE988AE93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437978A2-3B20-4CAE-992C-267971FD6A32}" type="pres">
      <dgm:prSet presAssocID="{1920780A-6C2B-4EAF-8D48-5FFE988AE93C}" presName="spaceRect" presStyleCnt="0"/>
      <dgm:spPr/>
    </dgm:pt>
    <dgm:pt modelId="{2CA70384-95BE-46C2-B31F-7C6B41137CBE}" type="pres">
      <dgm:prSet presAssocID="{1920780A-6C2B-4EAF-8D48-5FFE988AE93C}" presName="parTx" presStyleLbl="revTx" presStyleIdx="4" presStyleCnt="5">
        <dgm:presLayoutVars>
          <dgm:chMax val="0"/>
          <dgm:chPref val="0"/>
        </dgm:presLayoutVars>
      </dgm:prSet>
      <dgm:spPr/>
    </dgm:pt>
  </dgm:ptLst>
  <dgm:cxnLst>
    <dgm:cxn modelId="{5BAD9320-C67B-4D10-8066-B6BF90DF99A3}" type="presOf" srcId="{DBD73A2D-FCA8-40D3-91FE-E13F0D961319}" destId="{504E931E-9578-4425-BB90-6128B5D68A43}" srcOrd="0" destOrd="0" presId="urn:microsoft.com/office/officeart/2018/2/layout/IconVerticalSolidList"/>
    <dgm:cxn modelId="{3C1EE72E-009C-4E76-AD2B-913F18263CBA}" type="presOf" srcId="{0F1F38DF-441D-4835-8C73-9880AA58B224}" destId="{F639B3E7-AEBC-4E7F-8F5B-781D5F8D0CBE}" srcOrd="0" destOrd="0" presId="urn:microsoft.com/office/officeart/2018/2/layout/IconVerticalSolidList"/>
    <dgm:cxn modelId="{2752866F-6CCA-434B-B30E-333BE5E715B5}" type="presOf" srcId="{942C7AE9-0D4B-4636-AF34-1E96B23191FA}" destId="{6222AA82-A004-4227-89BD-7F347C8011F6}" srcOrd="0" destOrd="0" presId="urn:microsoft.com/office/officeart/2018/2/layout/IconVerticalSolidList"/>
    <dgm:cxn modelId="{67EC2C78-BB69-4CBA-A568-79E48936C645}" type="presOf" srcId="{3F0B70A6-40CA-41B4-8D2D-81DFBEFE5AD1}" destId="{E0E7CFDD-47FD-4A89-8A60-CE8239B71E4B}" srcOrd="0" destOrd="0" presId="urn:microsoft.com/office/officeart/2018/2/layout/IconVerticalSolidList"/>
    <dgm:cxn modelId="{B7B8D479-4239-45F0-AA2D-A0CC1F0DD4F0}" type="presOf" srcId="{1920780A-6C2B-4EAF-8D48-5FFE988AE93C}" destId="{2CA70384-95BE-46C2-B31F-7C6B41137CBE}" srcOrd="0" destOrd="0" presId="urn:microsoft.com/office/officeart/2018/2/layout/IconVerticalSolidList"/>
    <dgm:cxn modelId="{71E24D7B-EABF-4FBF-A47B-9BCE27F35ACE}" srcId="{DBD73A2D-FCA8-40D3-91FE-E13F0D961319}" destId="{3F0B70A6-40CA-41B4-8D2D-81DFBEFE5AD1}" srcOrd="1" destOrd="0" parTransId="{64B0E7ED-6D50-4212-A2F3-52998428B8A4}" sibTransId="{058E4D4F-D733-4A1C-A596-075E32648B68}"/>
    <dgm:cxn modelId="{5040177C-A42D-4095-A424-B75627F3486E}" srcId="{DBD73A2D-FCA8-40D3-91FE-E13F0D961319}" destId="{2DE07282-1E5A-48B7-957C-E80B869CC953}" srcOrd="3" destOrd="0" parTransId="{DBDA7D4B-34B1-47D5-8735-560F09E8524E}" sibTransId="{196DC348-E9CF-4EC1-9BE7-A69C241FCBFB}"/>
    <dgm:cxn modelId="{D0FD3393-353A-4BE1-8A4F-824668082B97}" srcId="{DBD73A2D-FCA8-40D3-91FE-E13F0D961319}" destId="{0F1F38DF-441D-4835-8C73-9880AA58B224}" srcOrd="0" destOrd="0" parTransId="{024C0BBA-E97F-46D9-8B14-A7C7E04DCE66}" sibTransId="{AD99AB15-7166-4852-9391-A5B98F62BEC3}"/>
    <dgm:cxn modelId="{3B3AD9A1-8150-4339-81CA-11612926AEE4}" srcId="{DBD73A2D-FCA8-40D3-91FE-E13F0D961319}" destId="{1920780A-6C2B-4EAF-8D48-5FFE988AE93C}" srcOrd="4" destOrd="0" parTransId="{A87F479C-73E1-4C3A-9C64-33E2DC773D4F}" sibTransId="{D3E02746-3C66-4799-8E3D-A5C323028649}"/>
    <dgm:cxn modelId="{6B1A06D8-9F98-41DB-A4F8-D77D1835027B}" srcId="{DBD73A2D-FCA8-40D3-91FE-E13F0D961319}" destId="{942C7AE9-0D4B-4636-AF34-1E96B23191FA}" srcOrd="2" destOrd="0" parTransId="{FA2C9CAA-7573-4971-9947-DD0D3F4857FB}" sibTransId="{F89BCF34-6834-47C2-A09C-3B8B571E1F67}"/>
    <dgm:cxn modelId="{3D1CF7DC-1705-47B0-A790-4B9830079A58}" type="presOf" srcId="{2DE07282-1E5A-48B7-957C-E80B869CC953}" destId="{32CB6972-F94E-4852-8FF6-804B16314E42}" srcOrd="0" destOrd="0" presId="urn:microsoft.com/office/officeart/2018/2/layout/IconVerticalSolidList"/>
    <dgm:cxn modelId="{F8B63F8E-3851-477F-B125-3B5EF765ABA4}" type="presParOf" srcId="{504E931E-9578-4425-BB90-6128B5D68A43}" destId="{8E233320-63AC-4425-95D7-83A96B269C74}" srcOrd="0" destOrd="0" presId="urn:microsoft.com/office/officeart/2018/2/layout/IconVerticalSolidList"/>
    <dgm:cxn modelId="{57460EDC-0A51-4EDA-ABF0-0ABAC7229173}" type="presParOf" srcId="{8E233320-63AC-4425-95D7-83A96B269C74}" destId="{9D51F5F0-FFFF-4FEC-8ADF-A23B2A061EA5}" srcOrd="0" destOrd="0" presId="urn:microsoft.com/office/officeart/2018/2/layout/IconVerticalSolidList"/>
    <dgm:cxn modelId="{81D3971D-8F36-4AE2-8BFB-595D0E4C5161}" type="presParOf" srcId="{8E233320-63AC-4425-95D7-83A96B269C74}" destId="{9F99E41E-58C6-4428-B871-7AAD6282E62A}" srcOrd="1" destOrd="0" presId="urn:microsoft.com/office/officeart/2018/2/layout/IconVerticalSolidList"/>
    <dgm:cxn modelId="{0E24B42B-6146-4129-87C5-AA7E82885BE0}" type="presParOf" srcId="{8E233320-63AC-4425-95D7-83A96B269C74}" destId="{193265A6-083B-4278-B941-BC6D169F8E76}" srcOrd="2" destOrd="0" presId="urn:microsoft.com/office/officeart/2018/2/layout/IconVerticalSolidList"/>
    <dgm:cxn modelId="{7187C9CE-3F2D-4659-80BA-CCA89105EFFB}" type="presParOf" srcId="{8E233320-63AC-4425-95D7-83A96B269C74}" destId="{F639B3E7-AEBC-4E7F-8F5B-781D5F8D0CBE}" srcOrd="3" destOrd="0" presId="urn:microsoft.com/office/officeart/2018/2/layout/IconVerticalSolidList"/>
    <dgm:cxn modelId="{1552946F-A2EC-4B20-89E1-9D4654827F17}" type="presParOf" srcId="{504E931E-9578-4425-BB90-6128B5D68A43}" destId="{4E34EC9B-5FE7-4C3F-BEB3-1AB539E45E31}" srcOrd="1" destOrd="0" presId="urn:microsoft.com/office/officeart/2018/2/layout/IconVerticalSolidList"/>
    <dgm:cxn modelId="{17E8EC82-C5A2-48C0-A222-5787648B6A26}" type="presParOf" srcId="{504E931E-9578-4425-BB90-6128B5D68A43}" destId="{FED4E421-56E1-4CB1-8FB8-21B8A5E48C40}" srcOrd="2" destOrd="0" presId="urn:microsoft.com/office/officeart/2018/2/layout/IconVerticalSolidList"/>
    <dgm:cxn modelId="{629C849E-B19E-43D4-A1BE-0DB47A369258}" type="presParOf" srcId="{FED4E421-56E1-4CB1-8FB8-21B8A5E48C40}" destId="{8BD51CBE-75B2-400B-A03B-C474B6ED22E6}" srcOrd="0" destOrd="0" presId="urn:microsoft.com/office/officeart/2018/2/layout/IconVerticalSolidList"/>
    <dgm:cxn modelId="{FD5CE347-6242-433F-9420-D2AB604A49C8}" type="presParOf" srcId="{FED4E421-56E1-4CB1-8FB8-21B8A5E48C40}" destId="{DA7B5C5E-28FF-45F6-9FE4-3698A7E28721}" srcOrd="1" destOrd="0" presId="urn:microsoft.com/office/officeart/2018/2/layout/IconVerticalSolidList"/>
    <dgm:cxn modelId="{03180122-634C-41F7-88FC-D0DFB30BD1D3}" type="presParOf" srcId="{FED4E421-56E1-4CB1-8FB8-21B8A5E48C40}" destId="{A8641994-4780-427C-9BD3-5730BF99A2F5}" srcOrd="2" destOrd="0" presId="urn:microsoft.com/office/officeart/2018/2/layout/IconVerticalSolidList"/>
    <dgm:cxn modelId="{AFE70704-F9DB-4FF2-8414-08E2378FD71E}" type="presParOf" srcId="{FED4E421-56E1-4CB1-8FB8-21B8A5E48C40}" destId="{E0E7CFDD-47FD-4A89-8A60-CE8239B71E4B}" srcOrd="3" destOrd="0" presId="urn:microsoft.com/office/officeart/2018/2/layout/IconVerticalSolidList"/>
    <dgm:cxn modelId="{559D4535-5AD3-4B2F-9F61-FC67C59AB72C}" type="presParOf" srcId="{504E931E-9578-4425-BB90-6128B5D68A43}" destId="{9A0CB1A3-8DEE-4737-9DEF-61633224D1F1}" srcOrd="3" destOrd="0" presId="urn:microsoft.com/office/officeart/2018/2/layout/IconVerticalSolidList"/>
    <dgm:cxn modelId="{B25BA673-FDDC-44E2-A9CE-9F0FA2D8961D}" type="presParOf" srcId="{504E931E-9578-4425-BB90-6128B5D68A43}" destId="{660E02C9-A944-44D6-A743-99F9A4B14792}" srcOrd="4" destOrd="0" presId="urn:microsoft.com/office/officeart/2018/2/layout/IconVerticalSolidList"/>
    <dgm:cxn modelId="{7D9DD5EA-A70C-414C-AC78-798D1958CB86}" type="presParOf" srcId="{660E02C9-A944-44D6-A743-99F9A4B14792}" destId="{98C470D2-0FD3-4259-B725-574C16EC6A30}" srcOrd="0" destOrd="0" presId="urn:microsoft.com/office/officeart/2018/2/layout/IconVerticalSolidList"/>
    <dgm:cxn modelId="{5C343235-3B71-4BD2-9B62-1F997B2EDEDD}" type="presParOf" srcId="{660E02C9-A944-44D6-A743-99F9A4B14792}" destId="{543E1640-3CFE-4E25-8BF3-12236E3FEABC}" srcOrd="1" destOrd="0" presId="urn:microsoft.com/office/officeart/2018/2/layout/IconVerticalSolidList"/>
    <dgm:cxn modelId="{D1BCF24D-33E2-4F1A-8849-7D974998A808}" type="presParOf" srcId="{660E02C9-A944-44D6-A743-99F9A4B14792}" destId="{AF78B183-DB75-443B-B943-51CAF6ABF9DF}" srcOrd="2" destOrd="0" presId="urn:microsoft.com/office/officeart/2018/2/layout/IconVerticalSolidList"/>
    <dgm:cxn modelId="{F3F64BA1-9B26-487E-9824-C6023011EED0}" type="presParOf" srcId="{660E02C9-A944-44D6-A743-99F9A4B14792}" destId="{6222AA82-A004-4227-89BD-7F347C8011F6}" srcOrd="3" destOrd="0" presId="urn:microsoft.com/office/officeart/2018/2/layout/IconVerticalSolidList"/>
    <dgm:cxn modelId="{ED0AA0BA-D970-411D-B438-75FF3EB57631}" type="presParOf" srcId="{504E931E-9578-4425-BB90-6128B5D68A43}" destId="{8508229D-0374-4358-843A-309E4E5DF6D4}" srcOrd="5" destOrd="0" presId="urn:microsoft.com/office/officeart/2018/2/layout/IconVerticalSolidList"/>
    <dgm:cxn modelId="{3E05A087-CB3D-4C23-B05D-669675141017}" type="presParOf" srcId="{504E931E-9578-4425-BB90-6128B5D68A43}" destId="{FF988E97-4C78-457E-A586-A44CE78B3D1C}" srcOrd="6" destOrd="0" presId="urn:microsoft.com/office/officeart/2018/2/layout/IconVerticalSolidList"/>
    <dgm:cxn modelId="{9AFDE9C5-380D-4AF9-869B-DD1AF74E5387}" type="presParOf" srcId="{FF988E97-4C78-457E-A586-A44CE78B3D1C}" destId="{32050B7D-297E-44CC-AF65-9EA1AE1D9B6F}" srcOrd="0" destOrd="0" presId="urn:microsoft.com/office/officeart/2018/2/layout/IconVerticalSolidList"/>
    <dgm:cxn modelId="{880CA0FB-2919-4725-9945-07DF3FC77519}" type="presParOf" srcId="{FF988E97-4C78-457E-A586-A44CE78B3D1C}" destId="{1028471D-0EAD-4522-B93E-3AAE4DEA7786}" srcOrd="1" destOrd="0" presId="urn:microsoft.com/office/officeart/2018/2/layout/IconVerticalSolidList"/>
    <dgm:cxn modelId="{53B8B9D8-BF95-4C13-854F-A4B30B844223}" type="presParOf" srcId="{FF988E97-4C78-457E-A586-A44CE78B3D1C}" destId="{249AAA05-F8E7-4F95-AAD2-A0BA1486C586}" srcOrd="2" destOrd="0" presId="urn:microsoft.com/office/officeart/2018/2/layout/IconVerticalSolidList"/>
    <dgm:cxn modelId="{1F0871BB-940F-4F71-AE5B-EBD33B2AEFB6}" type="presParOf" srcId="{FF988E97-4C78-457E-A586-A44CE78B3D1C}" destId="{32CB6972-F94E-4852-8FF6-804B16314E42}" srcOrd="3" destOrd="0" presId="urn:microsoft.com/office/officeart/2018/2/layout/IconVerticalSolidList"/>
    <dgm:cxn modelId="{01A280B1-2E40-468E-AB22-D9DF89EE85AB}" type="presParOf" srcId="{504E931E-9578-4425-BB90-6128B5D68A43}" destId="{B97397E4-F8E9-46CE-830A-FC13F18B99F1}" srcOrd="7" destOrd="0" presId="urn:microsoft.com/office/officeart/2018/2/layout/IconVerticalSolidList"/>
    <dgm:cxn modelId="{9E948B95-8C6C-4592-8C45-64F3E1A44B66}" type="presParOf" srcId="{504E931E-9578-4425-BB90-6128B5D68A43}" destId="{4A450A95-2836-400A-9375-9C43D5D0AE5A}" srcOrd="8" destOrd="0" presId="urn:microsoft.com/office/officeart/2018/2/layout/IconVerticalSolidList"/>
    <dgm:cxn modelId="{9131C787-71A1-40BC-A958-385B0DC500B5}" type="presParOf" srcId="{4A450A95-2836-400A-9375-9C43D5D0AE5A}" destId="{EACEAACC-99DC-464E-8871-67134D82BC6A}" srcOrd="0" destOrd="0" presId="urn:microsoft.com/office/officeart/2018/2/layout/IconVerticalSolidList"/>
    <dgm:cxn modelId="{077AEEF0-E8B7-4DE8-BDD6-EE666D803056}" type="presParOf" srcId="{4A450A95-2836-400A-9375-9C43D5D0AE5A}" destId="{550E8332-99F3-4B8A-A0D9-09B991B86610}" srcOrd="1" destOrd="0" presId="urn:microsoft.com/office/officeart/2018/2/layout/IconVerticalSolidList"/>
    <dgm:cxn modelId="{1024FB01-63A0-4D4B-91DE-FE2228F421CF}" type="presParOf" srcId="{4A450A95-2836-400A-9375-9C43D5D0AE5A}" destId="{437978A2-3B20-4CAE-992C-267971FD6A32}" srcOrd="2" destOrd="0" presId="urn:microsoft.com/office/officeart/2018/2/layout/IconVerticalSolidList"/>
    <dgm:cxn modelId="{1021C50C-4187-4CA0-B16D-4063EB5FF2DD}" type="presParOf" srcId="{4A450A95-2836-400A-9375-9C43D5D0AE5A}" destId="{2CA70384-95BE-46C2-B31F-7C6B41137C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35FC9-DBC9-4476-95FB-3CA272361EFF}">
      <dsp:nvSpPr>
        <dsp:cNvPr id="0" name=""/>
        <dsp:cNvSpPr/>
      </dsp:nvSpPr>
      <dsp:spPr>
        <a:xfrm>
          <a:off x="0" y="2274289"/>
          <a:ext cx="10119362" cy="149106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u="sng" kern="1200"/>
            <a:t>Objectives:</a:t>
          </a:r>
          <a:endParaRPr lang="en-US" sz="2800" kern="1200" dirty="0"/>
        </a:p>
      </dsp:txBody>
      <dsp:txXfrm>
        <a:off x="0" y="2274289"/>
        <a:ext cx="10119362" cy="805175"/>
      </dsp:txXfrm>
    </dsp:sp>
    <dsp:sp modelId="{27B6874A-F5B7-4275-ABEB-D6F70C9F59BF}">
      <dsp:nvSpPr>
        <dsp:cNvPr id="0" name=""/>
        <dsp:cNvSpPr/>
      </dsp:nvSpPr>
      <dsp:spPr>
        <a:xfrm>
          <a:off x="4941" y="3047945"/>
          <a:ext cx="3369826" cy="68589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100000"/>
            </a:lnSpc>
            <a:spcBef>
              <a:spcPct val="0"/>
            </a:spcBef>
            <a:spcAft>
              <a:spcPct val="35000"/>
            </a:spcAft>
            <a:buNone/>
          </a:pPr>
          <a:r>
            <a:rPr lang="en-US" sz="1300" kern="1200"/>
            <a:t>Reduce total preterm birth among Peoria County African American/Black women to 11.4% by 2019.</a:t>
          </a:r>
        </a:p>
      </dsp:txBody>
      <dsp:txXfrm>
        <a:off x="4941" y="3047945"/>
        <a:ext cx="3369826" cy="685890"/>
      </dsp:txXfrm>
    </dsp:sp>
    <dsp:sp modelId="{4164BF2F-AB13-4884-8269-4F498A0838BE}">
      <dsp:nvSpPr>
        <dsp:cNvPr id="0" name=""/>
        <dsp:cNvSpPr/>
      </dsp:nvSpPr>
      <dsp:spPr>
        <a:xfrm>
          <a:off x="3374767" y="3047945"/>
          <a:ext cx="3369826" cy="685890"/>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100000"/>
            </a:lnSpc>
            <a:spcBef>
              <a:spcPct val="0"/>
            </a:spcBef>
            <a:spcAft>
              <a:spcPct val="35000"/>
            </a:spcAft>
            <a:buNone/>
          </a:pPr>
          <a:r>
            <a:rPr lang="en-US" sz="1300" kern="1200" dirty="0"/>
            <a:t>Reduce gonorrhea rates among men and women ages 15-44 years by 10% by 2019.</a:t>
          </a:r>
        </a:p>
      </dsp:txBody>
      <dsp:txXfrm>
        <a:off x="3374767" y="3047945"/>
        <a:ext cx="3369826" cy="685890"/>
      </dsp:txXfrm>
    </dsp:sp>
    <dsp:sp modelId="{7A3803B0-9319-4CA1-B844-AFE77866574B}">
      <dsp:nvSpPr>
        <dsp:cNvPr id="0" name=""/>
        <dsp:cNvSpPr/>
      </dsp:nvSpPr>
      <dsp:spPr>
        <a:xfrm>
          <a:off x="6744594" y="3047945"/>
          <a:ext cx="3369826" cy="685890"/>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100000"/>
            </a:lnSpc>
            <a:spcBef>
              <a:spcPct val="0"/>
            </a:spcBef>
            <a:spcAft>
              <a:spcPct val="35000"/>
            </a:spcAft>
            <a:buNone/>
          </a:pPr>
          <a:r>
            <a:rPr lang="en-US" sz="1300" kern="1200"/>
            <a:t>Reduce pregnancies among adolescent females age 15-19 years by 10% by 2019.</a:t>
          </a:r>
        </a:p>
      </dsp:txBody>
      <dsp:txXfrm>
        <a:off x="6744594" y="3047945"/>
        <a:ext cx="3369826" cy="685890"/>
      </dsp:txXfrm>
    </dsp:sp>
    <dsp:sp modelId="{4888E7C0-91EC-48C3-869B-0B1A21C563B6}">
      <dsp:nvSpPr>
        <dsp:cNvPr id="0" name=""/>
        <dsp:cNvSpPr/>
      </dsp:nvSpPr>
      <dsp:spPr>
        <a:xfrm rot="10800000">
          <a:off x="0" y="0"/>
          <a:ext cx="10119362" cy="2293259"/>
        </a:xfrm>
        <a:prstGeom prst="upArrowCallou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u="sng" kern="1200" dirty="0"/>
            <a:t>Goal: </a:t>
          </a:r>
          <a:r>
            <a:rPr lang="en-US" sz="2800" kern="1200" dirty="0"/>
            <a:t>Improve and promote reproductive and sexual health of adolescents and young adults</a:t>
          </a:r>
        </a:p>
      </dsp:txBody>
      <dsp:txXfrm rot="10800000">
        <a:off x="0" y="0"/>
        <a:ext cx="10119362" cy="14900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B8896-E21B-4FBC-98BC-E20AD5626A37}">
      <dsp:nvSpPr>
        <dsp:cNvPr id="0" name=""/>
        <dsp:cNvSpPr/>
      </dsp:nvSpPr>
      <dsp:spPr>
        <a:xfrm>
          <a:off x="404043" y="1157895"/>
          <a:ext cx="658125" cy="65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C620E5-D522-44C4-BA7B-1FE0649ED940}">
      <dsp:nvSpPr>
        <dsp:cNvPr id="0" name=""/>
        <dsp:cNvSpPr/>
      </dsp:nvSpPr>
      <dsp:spPr>
        <a:xfrm>
          <a:off x="1856" y="204318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Promotion of 5 P’s for sexual behavior history taking</a:t>
          </a:r>
        </a:p>
      </dsp:txBody>
      <dsp:txXfrm>
        <a:off x="1856" y="2043184"/>
        <a:ext cx="1462500" cy="585000"/>
      </dsp:txXfrm>
    </dsp:sp>
    <dsp:sp modelId="{3010981C-66BC-4C11-B52F-0B0C6CDA658E}">
      <dsp:nvSpPr>
        <dsp:cNvPr id="0" name=""/>
        <dsp:cNvSpPr/>
      </dsp:nvSpPr>
      <dsp:spPr>
        <a:xfrm>
          <a:off x="2122481" y="1157895"/>
          <a:ext cx="658125" cy="65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22C3CA-2F2E-4E42-946F-0C3C0B9CE62A}">
      <dsp:nvSpPr>
        <dsp:cNvPr id="0" name=""/>
        <dsp:cNvSpPr/>
      </dsp:nvSpPr>
      <dsp:spPr>
        <a:xfrm>
          <a:off x="1720293" y="204318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GYT events and youth advisory councils </a:t>
          </a:r>
        </a:p>
      </dsp:txBody>
      <dsp:txXfrm>
        <a:off x="1720293" y="2043184"/>
        <a:ext cx="1462500" cy="585000"/>
      </dsp:txXfrm>
    </dsp:sp>
    <dsp:sp modelId="{552A1E77-4AC4-4F6F-A1EF-7A3F42B484D9}">
      <dsp:nvSpPr>
        <dsp:cNvPr id="0" name=""/>
        <dsp:cNvSpPr/>
      </dsp:nvSpPr>
      <dsp:spPr>
        <a:xfrm>
          <a:off x="3840918" y="1157895"/>
          <a:ext cx="658125" cy="65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5CC36B-62F0-4A4E-B6C9-680298E17A4C}">
      <dsp:nvSpPr>
        <dsp:cNvPr id="0" name=""/>
        <dsp:cNvSpPr/>
      </dsp:nvSpPr>
      <dsp:spPr>
        <a:xfrm>
          <a:off x="3438731" y="204318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FLASH curriculum in Peoria Public Schools</a:t>
          </a:r>
        </a:p>
      </dsp:txBody>
      <dsp:txXfrm>
        <a:off x="3438731" y="2043184"/>
        <a:ext cx="1462500" cy="585000"/>
      </dsp:txXfrm>
    </dsp:sp>
    <dsp:sp modelId="{8E1282CA-2FA9-4DA4-9F08-FA1E3CB562D8}">
      <dsp:nvSpPr>
        <dsp:cNvPr id="0" name=""/>
        <dsp:cNvSpPr/>
      </dsp:nvSpPr>
      <dsp:spPr>
        <a:xfrm>
          <a:off x="5559356" y="1157895"/>
          <a:ext cx="658125" cy="6581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4F3A3B-0070-4C6B-99D2-8F02A26A0315}">
      <dsp:nvSpPr>
        <dsp:cNvPr id="0" name=""/>
        <dsp:cNvSpPr/>
      </dsp:nvSpPr>
      <dsp:spPr>
        <a:xfrm>
          <a:off x="5157168" y="204318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Confidential coverage to adolescents through Planned Parenthoods Access Birth Control Initiative</a:t>
          </a:r>
        </a:p>
      </dsp:txBody>
      <dsp:txXfrm>
        <a:off x="5157168" y="2043184"/>
        <a:ext cx="1462500" cy="585000"/>
      </dsp:txXfrm>
    </dsp:sp>
    <dsp:sp modelId="{70D729C3-6115-429B-B199-5595FBD2837A}">
      <dsp:nvSpPr>
        <dsp:cNvPr id="0" name=""/>
        <dsp:cNvSpPr/>
      </dsp:nvSpPr>
      <dsp:spPr>
        <a:xfrm>
          <a:off x="7277793" y="1157895"/>
          <a:ext cx="658125" cy="6581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792432-840F-45FD-BA7E-2056F68F8B2C}">
      <dsp:nvSpPr>
        <dsp:cNvPr id="0" name=""/>
        <dsp:cNvSpPr/>
      </dsp:nvSpPr>
      <dsp:spPr>
        <a:xfrm>
          <a:off x="6875606" y="204318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CenteringPregnancy</a:t>
          </a:r>
        </a:p>
      </dsp:txBody>
      <dsp:txXfrm>
        <a:off x="6875606" y="2043184"/>
        <a:ext cx="1462500" cy="585000"/>
      </dsp:txXfrm>
    </dsp:sp>
    <dsp:sp modelId="{4ECD8DFB-10ED-47A7-8B85-0E503D28CE46}">
      <dsp:nvSpPr>
        <dsp:cNvPr id="0" name=""/>
        <dsp:cNvSpPr/>
      </dsp:nvSpPr>
      <dsp:spPr>
        <a:xfrm>
          <a:off x="8996231" y="1157895"/>
          <a:ext cx="658125" cy="6581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E72FF8-BE60-44E5-A22E-4F8B530570C1}">
      <dsp:nvSpPr>
        <dsp:cNvPr id="0" name=""/>
        <dsp:cNvSpPr/>
      </dsp:nvSpPr>
      <dsp:spPr>
        <a:xfrm>
          <a:off x="8594043" y="2043184"/>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PrEP trainings and events</a:t>
          </a:r>
        </a:p>
      </dsp:txBody>
      <dsp:txXfrm>
        <a:off x="8594043" y="2043184"/>
        <a:ext cx="1462500" cy="58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0E41A-7EC4-4C85-A0D5-53E832FB0FB0}">
      <dsp:nvSpPr>
        <dsp:cNvPr id="0" name=""/>
        <dsp:cNvSpPr/>
      </dsp:nvSpPr>
      <dsp:spPr>
        <a:xfrm>
          <a:off x="0" y="185514"/>
          <a:ext cx="10058399" cy="5827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208280" rIns="780644"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21 Tobacco-Free Policies</a:t>
          </a:r>
        </a:p>
        <a:p>
          <a:pPr marL="57150" lvl="1" indent="-57150" algn="l" defTabSz="444500">
            <a:lnSpc>
              <a:spcPct val="90000"/>
            </a:lnSpc>
            <a:spcBef>
              <a:spcPct val="0"/>
            </a:spcBef>
            <a:spcAft>
              <a:spcPct val="15000"/>
            </a:spcAft>
            <a:buChar char="•"/>
          </a:pPr>
          <a:r>
            <a:rPr lang="en-US" sz="1000" kern="1200"/>
            <a:t>Policy Tracking:  Tobacco21, Vaping, Flavor Bans, &amp; Cannabis</a:t>
          </a:r>
        </a:p>
      </dsp:txBody>
      <dsp:txXfrm>
        <a:off x="0" y="185514"/>
        <a:ext cx="10058399" cy="582750"/>
      </dsp:txXfrm>
    </dsp:sp>
    <dsp:sp modelId="{E489F67C-FD1D-46F1-8D65-35FDEFB2B529}">
      <dsp:nvSpPr>
        <dsp:cNvPr id="0" name=""/>
        <dsp:cNvSpPr/>
      </dsp:nvSpPr>
      <dsp:spPr>
        <a:xfrm>
          <a:off x="502920" y="37914"/>
          <a:ext cx="7040880" cy="29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444500">
            <a:lnSpc>
              <a:spcPct val="90000"/>
            </a:lnSpc>
            <a:spcBef>
              <a:spcPct val="0"/>
            </a:spcBef>
            <a:spcAft>
              <a:spcPct val="35000"/>
            </a:spcAft>
            <a:buNone/>
          </a:pPr>
          <a:r>
            <a:rPr lang="en-US" sz="1000" kern="1200"/>
            <a:t>Policy Development</a:t>
          </a:r>
        </a:p>
      </dsp:txBody>
      <dsp:txXfrm>
        <a:off x="517330" y="52324"/>
        <a:ext cx="7012060" cy="266380"/>
      </dsp:txXfrm>
    </dsp:sp>
    <dsp:sp modelId="{83BCED8B-17EE-4235-A6FB-D01EB90FB6DF}">
      <dsp:nvSpPr>
        <dsp:cNvPr id="0" name=""/>
        <dsp:cNvSpPr/>
      </dsp:nvSpPr>
      <dsp:spPr>
        <a:xfrm>
          <a:off x="0" y="969864"/>
          <a:ext cx="10058399" cy="5827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208280" rIns="780644"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Federal funding for tobacco prevention/cessation</a:t>
          </a:r>
        </a:p>
        <a:p>
          <a:pPr marL="57150" lvl="1" indent="-57150" algn="l" defTabSz="444500">
            <a:lnSpc>
              <a:spcPct val="90000"/>
            </a:lnSpc>
            <a:spcBef>
              <a:spcPct val="0"/>
            </a:spcBef>
            <a:spcAft>
              <a:spcPct val="15000"/>
            </a:spcAft>
            <a:buChar char="•"/>
          </a:pPr>
          <a:r>
            <a:rPr lang="en-US" sz="1000" kern="1200"/>
            <a:t>EPA Radon funding</a:t>
          </a:r>
        </a:p>
      </dsp:txBody>
      <dsp:txXfrm>
        <a:off x="0" y="969864"/>
        <a:ext cx="10058399" cy="582750"/>
      </dsp:txXfrm>
    </dsp:sp>
    <dsp:sp modelId="{24BF159F-CA65-4E84-952C-15965199F113}">
      <dsp:nvSpPr>
        <dsp:cNvPr id="0" name=""/>
        <dsp:cNvSpPr/>
      </dsp:nvSpPr>
      <dsp:spPr>
        <a:xfrm>
          <a:off x="502920" y="822264"/>
          <a:ext cx="7040880" cy="29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444500">
            <a:lnSpc>
              <a:spcPct val="90000"/>
            </a:lnSpc>
            <a:spcBef>
              <a:spcPct val="0"/>
            </a:spcBef>
            <a:spcAft>
              <a:spcPct val="35000"/>
            </a:spcAft>
            <a:buNone/>
          </a:pPr>
          <a:r>
            <a:rPr lang="en-US" sz="1000" kern="1200"/>
            <a:t>Advocacy</a:t>
          </a:r>
        </a:p>
      </dsp:txBody>
      <dsp:txXfrm>
        <a:off x="517330" y="836674"/>
        <a:ext cx="7012060" cy="266380"/>
      </dsp:txXfrm>
    </dsp:sp>
    <dsp:sp modelId="{2ACDC653-F96E-4797-A122-CA8E91626D92}">
      <dsp:nvSpPr>
        <dsp:cNvPr id="0" name=""/>
        <dsp:cNvSpPr/>
      </dsp:nvSpPr>
      <dsp:spPr>
        <a:xfrm>
          <a:off x="0" y="1754214"/>
          <a:ext cx="10058399" cy="5827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208280" rIns="780644"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430 Smoke-free Compliance Checks</a:t>
          </a:r>
        </a:p>
        <a:p>
          <a:pPr marL="57150" lvl="1" indent="-57150" algn="l" defTabSz="444500">
            <a:lnSpc>
              <a:spcPct val="90000"/>
            </a:lnSpc>
            <a:spcBef>
              <a:spcPct val="0"/>
            </a:spcBef>
            <a:spcAft>
              <a:spcPct val="15000"/>
            </a:spcAft>
            <a:buChar char="•"/>
          </a:pPr>
          <a:r>
            <a:rPr lang="en-US" sz="1000" kern="1200"/>
            <a:t>33 Investigations</a:t>
          </a:r>
        </a:p>
      </dsp:txBody>
      <dsp:txXfrm>
        <a:off x="0" y="1754214"/>
        <a:ext cx="10058399" cy="582750"/>
      </dsp:txXfrm>
    </dsp:sp>
    <dsp:sp modelId="{ACE8923E-5147-47C7-8719-AC1FFA5DDEFB}">
      <dsp:nvSpPr>
        <dsp:cNvPr id="0" name=""/>
        <dsp:cNvSpPr/>
      </dsp:nvSpPr>
      <dsp:spPr>
        <a:xfrm>
          <a:off x="502920" y="1606614"/>
          <a:ext cx="7040880" cy="29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444500">
            <a:lnSpc>
              <a:spcPct val="90000"/>
            </a:lnSpc>
            <a:spcBef>
              <a:spcPct val="0"/>
            </a:spcBef>
            <a:spcAft>
              <a:spcPct val="35000"/>
            </a:spcAft>
            <a:buNone/>
          </a:pPr>
          <a:r>
            <a:rPr lang="en-US" sz="1000" kern="1200"/>
            <a:t>Workforce</a:t>
          </a:r>
        </a:p>
      </dsp:txBody>
      <dsp:txXfrm>
        <a:off x="517330" y="1621024"/>
        <a:ext cx="7012060" cy="266380"/>
      </dsp:txXfrm>
    </dsp:sp>
    <dsp:sp modelId="{AE9FC951-9496-4922-918B-A1F229B3678D}">
      <dsp:nvSpPr>
        <dsp:cNvPr id="0" name=""/>
        <dsp:cNvSpPr/>
      </dsp:nvSpPr>
      <dsp:spPr>
        <a:xfrm>
          <a:off x="0" y="2538565"/>
          <a:ext cx="10058399" cy="4252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208280" rIns="780644"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300+ outreach activities</a:t>
          </a:r>
        </a:p>
      </dsp:txBody>
      <dsp:txXfrm>
        <a:off x="0" y="2538565"/>
        <a:ext cx="10058399" cy="425250"/>
      </dsp:txXfrm>
    </dsp:sp>
    <dsp:sp modelId="{6C6CD83F-EFCE-4EC1-9923-63F6683B4DF0}">
      <dsp:nvSpPr>
        <dsp:cNvPr id="0" name=""/>
        <dsp:cNvSpPr/>
      </dsp:nvSpPr>
      <dsp:spPr>
        <a:xfrm>
          <a:off x="502920" y="2390965"/>
          <a:ext cx="7040880" cy="29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444500">
            <a:lnSpc>
              <a:spcPct val="90000"/>
            </a:lnSpc>
            <a:spcBef>
              <a:spcPct val="0"/>
            </a:spcBef>
            <a:spcAft>
              <a:spcPct val="35000"/>
            </a:spcAft>
            <a:buNone/>
          </a:pPr>
          <a:r>
            <a:rPr lang="en-US" sz="1000" kern="1200"/>
            <a:t>Education</a:t>
          </a:r>
        </a:p>
      </dsp:txBody>
      <dsp:txXfrm>
        <a:off x="517330" y="2405375"/>
        <a:ext cx="7012060" cy="266380"/>
      </dsp:txXfrm>
    </dsp:sp>
    <dsp:sp modelId="{979EA0B2-3B1E-4E7F-9DE9-80B43AE7A492}">
      <dsp:nvSpPr>
        <dsp:cNvPr id="0" name=""/>
        <dsp:cNvSpPr/>
      </dsp:nvSpPr>
      <dsp:spPr>
        <a:xfrm>
          <a:off x="0" y="3165415"/>
          <a:ext cx="10058399" cy="58275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208280" rIns="780644"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Data coordination</a:t>
          </a:r>
        </a:p>
        <a:p>
          <a:pPr marL="57150" lvl="1" indent="-57150" algn="l" defTabSz="444500">
            <a:lnSpc>
              <a:spcPct val="90000"/>
            </a:lnSpc>
            <a:spcBef>
              <a:spcPct val="0"/>
            </a:spcBef>
            <a:spcAft>
              <a:spcPct val="15000"/>
            </a:spcAft>
            <a:buChar char="•"/>
          </a:pPr>
          <a:r>
            <a:rPr lang="en-US" sz="1000" kern="1200"/>
            <a:t>184 low-cost Radon screening</a:t>
          </a:r>
        </a:p>
      </dsp:txBody>
      <dsp:txXfrm>
        <a:off x="0" y="3165415"/>
        <a:ext cx="10058399" cy="582750"/>
      </dsp:txXfrm>
    </dsp:sp>
    <dsp:sp modelId="{1730177B-7079-4316-AA2B-F121F6E6FA6E}">
      <dsp:nvSpPr>
        <dsp:cNvPr id="0" name=""/>
        <dsp:cNvSpPr/>
      </dsp:nvSpPr>
      <dsp:spPr>
        <a:xfrm>
          <a:off x="502920" y="3017815"/>
          <a:ext cx="7040880" cy="295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444500">
            <a:lnSpc>
              <a:spcPct val="90000"/>
            </a:lnSpc>
            <a:spcBef>
              <a:spcPct val="0"/>
            </a:spcBef>
            <a:spcAft>
              <a:spcPct val="35000"/>
            </a:spcAft>
            <a:buNone/>
          </a:pPr>
          <a:r>
            <a:rPr lang="en-US" sz="1000" kern="1200"/>
            <a:t>Collaboration</a:t>
          </a:r>
        </a:p>
      </dsp:txBody>
      <dsp:txXfrm>
        <a:off x="517330" y="3032225"/>
        <a:ext cx="7012060"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560F0-DD13-4924-8542-B33155DA9AD8}">
      <dsp:nvSpPr>
        <dsp:cNvPr id="0" name=""/>
        <dsp:cNvSpPr/>
      </dsp:nvSpPr>
      <dsp:spPr>
        <a:xfrm>
          <a:off x="0" y="0"/>
          <a:ext cx="10058399"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842DCD-4EFB-4B57-97E7-845838D879A9}">
      <dsp:nvSpPr>
        <dsp:cNvPr id="0" name=""/>
        <dsp:cNvSpPr/>
      </dsp:nvSpPr>
      <dsp:spPr>
        <a:xfrm>
          <a:off x="0" y="0"/>
          <a:ext cx="10058399" cy="94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Policy development and use of mass media:  </a:t>
          </a:r>
          <a:r>
            <a:rPr lang="en-US" sz="1900" kern="1200"/>
            <a:t>Presented the Breast Cancer Position Statement</a:t>
          </a:r>
        </a:p>
      </dsp:txBody>
      <dsp:txXfrm>
        <a:off x="0" y="0"/>
        <a:ext cx="10058399" cy="946520"/>
      </dsp:txXfrm>
    </dsp:sp>
    <dsp:sp modelId="{5935B1E7-A65E-4977-A199-94FF98BCA89D}">
      <dsp:nvSpPr>
        <dsp:cNvPr id="0" name=""/>
        <dsp:cNvSpPr/>
      </dsp:nvSpPr>
      <dsp:spPr>
        <a:xfrm>
          <a:off x="0" y="946520"/>
          <a:ext cx="10058399"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2A163-2A37-4E70-9F60-9A60F58F373C}">
      <dsp:nvSpPr>
        <dsp:cNvPr id="0" name=""/>
        <dsp:cNvSpPr/>
      </dsp:nvSpPr>
      <dsp:spPr>
        <a:xfrm>
          <a:off x="0" y="946520"/>
          <a:ext cx="10058399" cy="94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Advocacy and health equity:  </a:t>
          </a:r>
          <a:r>
            <a:rPr lang="en-US" sz="1900" kern="1200"/>
            <a:t>Supported Senate Bill 162 assuring diagnostic mammogram coverage</a:t>
          </a:r>
        </a:p>
      </dsp:txBody>
      <dsp:txXfrm>
        <a:off x="0" y="946520"/>
        <a:ext cx="10058399" cy="946520"/>
      </dsp:txXfrm>
    </dsp:sp>
    <dsp:sp modelId="{A75C7B0D-F70E-4AEF-90E9-832EC60AB2AB}">
      <dsp:nvSpPr>
        <dsp:cNvPr id="0" name=""/>
        <dsp:cNvSpPr/>
      </dsp:nvSpPr>
      <dsp:spPr>
        <a:xfrm>
          <a:off x="0" y="1893040"/>
          <a:ext cx="10058399"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57F02C-DAC4-4CD0-BB7C-D0F9EDF18F00}">
      <dsp:nvSpPr>
        <dsp:cNvPr id="0" name=""/>
        <dsp:cNvSpPr/>
      </dsp:nvSpPr>
      <dsp:spPr>
        <a:xfrm>
          <a:off x="0" y="1893040"/>
          <a:ext cx="10058399" cy="94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Collaboration, access to healthcare:  </a:t>
          </a:r>
          <a:r>
            <a:rPr lang="en-US" sz="1900" kern="1200"/>
            <a:t>Identified partners offering access to care in transportation for rural populations</a:t>
          </a:r>
        </a:p>
      </dsp:txBody>
      <dsp:txXfrm>
        <a:off x="0" y="1893040"/>
        <a:ext cx="10058399" cy="946520"/>
      </dsp:txXfrm>
    </dsp:sp>
    <dsp:sp modelId="{3BBF19DE-5C60-497F-A332-26765C49CA78}">
      <dsp:nvSpPr>
        <dsp:cNvPr id="0" name=""/>
        <dsp:cNvSpPr/>
      </dsp:nvSpPr>
      <dsp:spPr>
        <a:xfrm>
          <a:off x="0" y="2839560"/>
          <a:ext cx="10058399"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2CC724-5F61-487B-BDC8-05B0336FBDB8}">
      <dsp:nvSpPr>
        <dsp:cNvPr id="0" name=""/>
        <dsp:cNvSpPr/>
      </dsp:nvSpPr>
      <dsp:spPr>
        <a:xfrm>
          <a:off x="0" y="2839560"/>
          <a:ext cx="10058399" cy="94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Education, outreach, funding, health equity:  </a:t>
          </a:r>
          <a:r>
            <a:rPr lang="en-US" sz="1900" kern="1200"/>
            <a:t>Promoted the state breast cancer screening program, guaranteeing mammograms and related services to an increased number of uninsured women throughout the region</a:t>
          </a:r>
        </a:p>
      </dsp:txBody>
      <dsp:txXfrm>
        <a:off x="0" y="2839560"/>
        <a:ext cx="10058399" cy="946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8FC1B-E590-4F0A-8B0E-76F08CC21875}">
      <dsp:nvSpPr>
        <dsp:cNvPr id="0" name=""/>
        <dsp:cNvSpPr/>
      </dsp:nvSpPr>
      <dsp:spPr>
        <a:xfrm>
          <a:off x="977029" y="364003"/>
          <a:ext cx="796552" cy="796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FF792C-2C0F-43FA-B26C-3F4018247EE7}">
      <dsp:nvSpPr>
        <dsp:cNvPr id="0" name=""/>
        <dsp:cNvSpPr/>
      </dsp:nvSpPr>
      <dsp:spPr>
        <a:xfrm>
          <a:off x="490247" y="1463642"/>
          <a:ext cx="1770117" cy="84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Developed and promoted community breast cancer screening age guidelines</a:t>
          </a:r>
        </a:p>
      </dsp:txBody>
      <dsp:txXfrm>
        <a:off x="490247" y="1463642"/>
        <a:ext cx="1770117" cy="840805"/>
      </dsp:txXfrm>
    </dsp:sp>
    <dsp:sp modelId="{1545B535-38E0-4A3C-A658-E80E91E4B8F7}">
      <dsp:nvSpPr>
        <dsp:cNvPr id="0" name=""/>
        <dsp:cNvSpPr/>
      </dsp:nvSpPr>
      <dsp:spPr>
        <a:xfrm>
          <a:off x="3056917" y="364003"/>
          <a:ext cx="796552" cy="796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37FD29-32E0-4CAD-91CC-1991F5CCBA79}">
      <dsp:nvSpPr>
        <dsp:cNvPr id="0" name=""/>
        <dsp:cNvSpPr/>
      </dsp:nvSpPr>
      <dsp:spPr>
        <a:xfrm>
          <a:off x="2570134" y="1463642"/>
          <a:ext cx="1770117" cy="84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Assured patient reminder re-call systems, patient navigator systems and access to genetic counseling were in place at all regional hospitals</a:t>
          </a:r>
        </a:p>
      </dsp:txBody>
      <dsp:txXfrm>
        <a:off x="2570134" y="1463642"/>
        <a:ext cx="1770117" cy="840805"/>
      </dsp:txXfrm>
    </dsp:sp>
    <dsp:sp modelId="{875C8C20-E126-4B2A-A1A2-D64BFF58E876}">
      <dsp:nvSpPr>
        <dsp:cNvPr id="0" name=""/>
        <dsp:cNvSpPr/>
      </dsp:nvSpPr>
      <dsp:spPr>
        <a:xfrm>
          <a:off x="5136804" y="364003"/>
          <a:ext cx="796552" cy="7965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C75353-5223-4980-8B85-B6274325C558}">
      <dsp:nvSpPr>
        <dsp:cNvPr id="0" name=""/>
        <dsp:cNvSpPr/>
      </dsp:nvSpPr>
      <dsp:spPr>
        <a:xfrm>
          <a:off x="4650022" y="1463642"/>
          <a:ext cx="1770117" cy="84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Provided over 54 education, awareness and recruitment events</a:t>
          </a:r>
        </a:p>
      </dsp:txBody>
      <dsp:txXfrm>
        <a:off x="4650022" y="1463642"/>
        <a:ext cx="1770117" cy="840805"/>
      </dsp:txXfrm>
    </dsp:sp>
    <dsp:sp modelId="{EF475C2D-CF14-45F8-B78D-CDA6C5179A4A}">
      <dsp:nvSpPr>
        <dsp:cNvPr id="0" name=""/>
        <dsp:cNvSpPr/>
      </dsp:nvSpPr>
      <dsp:spPr>
        <a:xfrm>
          <a:off x="977029" y="2746977"/>
          <a:ext cx="796552" cy="7965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18C0E4-546B-4846-89DE-7D2FC0F12D30}">
      <dsp:nvSpPr>
        <dsp:cNvPr id="0" name=""/>
        <dsp:cNvSpPr/>
      </dsp:nvSpPr>
      <dsp:spPr>
        <a:xfrm>
          <a:off x="490247" y="3846615"/>
          <a:ext cx="1770117" cy="84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Partnered with 6 organizations to provide culturally adapted education to all populations of women</a:t>
          </a:r>
        </a:p>
      </dsp:txBody>
      <dsp:txXfrm>
        <a:off x="490247" y="3846615"/>
        <a:ext cx="1770117" cy="840805"/>
      </dsp:txXfrm>
    </dsp:sp>
    <dsp:sp modelId="{9F6949AC-BFF0-416B-B475-87A83C821D16}">
      <dsp:nvSpPr>
        <dsp:cNvPr id="0" name=""/>
        <dsp:cNvSpPr/>
      </dsp:nvSpPr>
      <dsp:spPr>
        <a:xfrm>
          <a:off x="3056917" y="2746977"/>
          <a:ext cx="796552" cy="7965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63056B-15F8-4774-AEEB-51B191BFCCC1}">
      <dsp:nvSpPr>
        <dsp:cNvPr id="0" name=""/>
        <dsp:cNvSpPr/>
      </dsp:nvSpPr>
      <dsp:spPr>
        <a:xfrm>
          <a:off x="2570134" y="3846615"/>
          <a:ext cx="1770117" cy="84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Push for increased state program caseloads, funding, and medical homes for women with low income</a:t>
          </a:r>
        </a:p>
      </dsp:txBody>
      <dsp:txXfrm>
        <a:off x="2570134" y="3846615"/>
        <a:ext cx="1770117" cy="840805"/>
      </dsp:txXfrm>
    </dsp:sp>
    <dsp:sp modelId="{A3294D77-01F1-46C5-874F-23DC2D4E6437}">
      <dsp:nvSpPr>
        <dsp:cNvPr id="0" name=""/>
        <dsp:cNvSpPr/>
      </dsp:nvSpPr>
      <dsp:spPr>
        <a:xfrm>
          <a:off x="5136804" y="2746977"/>
          <a:ext cx="796552" cy="796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97DACF-C83D-495D-982D-2411EC205D35}">
      <dsp:nvSpPr>
        <dsp:cNvPr id="0" name=""/>
        <dsp:cNvSpPr/>
      </dsp:nvSpPr>
      <dsp:spPr>
        <a:xfrm>
          <a:off x="4650022" y="3846615"/>
          <a:ext cx="1770117" cy="84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Focused on data collection of mammogram screenings from 4 hospital systems in the tri-county region</a:t>
          </a:r>
        </a:p>
      </dsp:txBody>
      <dsp:txXfrm>
        <a:off x="4650022" y="3846615"/>
        <a:ext cx="1770117" cy="840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7E90D-62CF-4251-9C2B-0C75564A0090}">
      <dsp:nvSpPr>
        <dsp:cNvPr id="0" name=""/>
        <dsp:cNvSpPr/>
      </dsp:nvSpPr>
      <dsp:spPr>
        <a:xfrm>
          <a:off x="616949" y="340539"/>
          <a:ext cx="1818562" cy="181856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6AD73-0AC0-49A2-BF41-7C16DD4E6251}">
      <dsp:nvSpPr>
        <dsp:cNvPr id="0" name=""/>
        <dsp:cNvSpPr/>
      </dsp:nvSpPr>
      <dsp:spPr>
        <a:xfrm>
          <a:off x="1004512" y="728102"/>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03751B-F80D-4F1D-A819-DE26B637536C}">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a:t>Healthcare</a:t>
          </a:r>
        </a:p>
      </dsp:txBody>
      <dsp:txXfrm>
        <a:off x="35606" y="2725540"/>
        <a:ext cx="2981250" cy="720000"/>
      </dsp:txXfrm>
    </dsp:sp>
    <dsp:sp modelId="{67F98E57-0144-4BA4-8831-FDD126968FF5}">
      <dsp:nvSpPr>
        <dsp:cNvPr id="0" name=""/>
        <dsp:cNvSpPr/>
      </dsp:nvSpPr>
      <dsp:spPr>
        <a:xfrm>
          <a:off x="4119918" y="340539"/>
          <a:ext cx="1818562" cy="18185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65CBD0-39D6-4801-9C85-5A3E8EEAA993}">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F320BE-B74D-4CD2-988C-57A6A347B543}">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a:t>Criminal Justice</a:t>
          </a:r>
        </a:p>
      </dsp:txBody>
      <dsp:txXfrm>
        <a:off x="3538574" y="2725540"/>
        <a:ext cx="2981250" cy="720000"/>
      </dsp:txXfrm>
    </dsp:sp>
    <dsp:sp modelId="{C04BB524-55EB-44A4-927B-6CB20E6C7CF4}">
      <dsp:nvSpPr>
        <dsp:cNvPr id="0" name=""/>
        <dsp:cNvSpPr/>
      </dsp:nvSpPr>
      <dsp:spPr>
        <a:xfrm>
          <a:off x="7622887" y="340539"/>
          <a:ext cx="1818562" cy="181856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96283A-74EC-4CA9-84D0-25A97ABEA8C1}">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B33E09-7299-45C9-AD1B-580082FCF255}">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a:t>Education</a:t>
          </a:r>
        </a:p>
      </dsp:txBody>
      <dsp:txXfrm>
        <a:off x="7041543" y="2725540"/>
        <a:ext cx="29812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21CD98-01C6-43D9-A27C-75A1D0D3802A}">
      <dsp:nvSpPr>
        <dsp:cNvPr id="0" name=""/>
        <dsp:cNvSpPr/>
      </dsp:nvSpPr>
      <dsp:spPr>
        <a:xfrm>
          <a:off x="0" y="61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CF27AC-0E32-4C83-BE7C-4AFE9EB81DCC}">
      <dsp:nvSpPr>
        <dsp:cNvPr id="0" name=""/>
        <dsp:cNvSpPr/>
      </dsp:nvSpPr>
      <dsp:spPr>
        <a:xfrm>
          <a:off x="436480" y="325271"/>
          <a:ext cx="793601" cy="793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9759BF-5B97-4665-9479-49445E88EDD1}">
      <dsp:nvSpPr>
        <dsp:cNvPr id="0" name=""/>
        <dsp:cNvSpPr/>
      </dsp:nvSpPr>
      <dsp:spPr>
        <a:xfrm>
          <a:off x="1666563" y="616"/>
          <a:ext cx="3109674"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111250">
            <a:lnSpc>
              <a:spcPct val="90000"/>
            </a:lnSpc>
            <a:spcBef>
              <a:spcPct val="0"/>
            </a:spcBef>
            <a:spcAft>
              <a:spcPct val="35000"/>
            </a:spcAft>
            <a:buNone/>
          </a:pPr>
          <a:r>
            <a:rPr lang="en-US" sz="2500" kern="1200"/>
            <a:t>Medication Assisted Treatment</a:t>
          </a:r>
        </a:p>
      </dsp:txBody>
      <dsp:txXfrm>
        <a:off x="1666563" y="616"/>
        <a:ext cx="3109674" cy="1442911"/>
      </dsp:txXfrm>
    </dsp:sp>
    <dsp:sp modelId="{2926D332-07BC-46CC-97D8-D51647DBC1D6}">
      <dsp:nvSpPr>
        <dsp:cNvPr id="0" name=""/>
        <dsp:cNvSpPr/>
      </dsp:nvSpPr>
      <dsp:spPr>
        <a:xfrm>
          <a:off x="4776237" y="616"/>
          <a:ext cx="2134149"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755650">
            <a:lnSpc>
              <a:spcPct val="90000"/>
            </a:lnSpc>
            <a:spcBef>
              <a:spcPct val="0"/>
            </a:spcBef>
            <a:spcAft>
              <a:spcPct val="35000"/>
            </a:spcAft>
            <a:buNone/>
          </a:pPr>
          <a:r>
            <a:rPr lang="en-US" sz="1700" kern="1200"/>
            <a:t>PCCHD and HHS began offering MAT services in Fall 2019</a:t>
          </a:r>
        </a:p>
      </dsp:txBody>
      <dsp:txXfrm>
        <a:off x="4776237" y="616"/>
        <a:ext cx="2134149" cy="1442911"/>
      </dsp:txXfrm>
    </dsp:sp>
    <dsp:sp modelId="{F2584CAB-651B-44B7-AC63-E902E161DDA3}">
      <dsp:nvSpPr>
        <dsp:cNvPr id="0" name=""/>
        <dsp:cNvSpPr/>
      </dsp:nvSpPr>
      <dsp:spPr>
        <a:xfrm>
          <a:off x="0" y="180425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58AA4-6F95-4CAE-BBA8-51BABE924F42}">
      <dsp:nvSpPr>
        <dsp:cNvPr id="0" name=""/>
        <dsp:cNvSpPr/>
      </dsp:nvSpPr>
      <dsp:spPr>
        <a:xfrm>
          <a:off x="436480" y="2128911"/>
          <a:ext cx="793601" cy="793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F5DDD3-E72B-42AC-BCA9-167447776EA7}">
      <dsp:nvSpPr>
        <dsp:cNvPr id="0" name=""/>
        <dsp:cNvSpPr/>
      </dsp:nvSpPr>
      <dsp:spPr>
        <a:xfrm>
          <a:off x="1666563" y="1804256"/>
          <a:ext cx="3109674"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111250">
            <a:lnSpc>
              <a:spcPct val="90000"/>
            </a:lnSpc>
            <a:spcBef>
              <a:spcPct val="0"/>
            </a:spcBef>
            <a:spcAft>
              <a:spcPct val="35000"/>
            </a:spcAft>
            <a:buNone/>
          </a:pPr>
          <a:r>
            <a:rPr lang="en-US" sz="2500" kern="1200"/>
            <a:t>Expansion of Harm Reduction Programming</a:t>
          </a:r>
        </a:p>
      </dsp:txBody>
      <dsp:txXfrm>
        <a:off x="1666563" y="1804256"/>
        <a:ext cx="3109674" cy="1442911"/>
      </dsp:txXfrm>
    </dsp:sp>
    <dsp:sp modelId="{FD1559E0-5FBA-4522-8473-20ED6EA23CD5}">
      <dsp:nvSpPr>
        <dsp:cNvPr id="0" name=""/>
        <dsp:cNvSpPr/>
      </dsp:nvSpPr>
      <dsp:spPr>
        <a:xfrm>
          <a:off x="4776237" y="1804256"/>
          <a:ext cx="2134149"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755650">
            <a:lnSpc>
              <a:spcPct val="90000"/>
            </a:lnSpc>
            <a:spcBef>
              <a:spcPct val="0"/>
            </a:spcBef>
            <a:spcAft>
              <a:spcPct val="35000"/>
            </a:spcAft>
            <a:buNone/>
          </a:pPr>
          <a:r>
            <a:rPr lang="en-US" sz="1700" kern="1200"/>
            <a:t>Targeted outreach in high risk and marginalized populations.</a:t>
          </a:r>
        </a:p>
      </dsp:txBody>
      <dsp:txXfrm>
        <a:off x="4776237" y="1804256"/>
        <a:ext cx="2134149" cy="1442911"/>
      </dsp:txXfrm>
    </dsp:sp>
    <dsp:sp modelId="{DA8FEBC2-4884-46B5-A299-F4E35FB3FF5F}">
      <dsp:nvSpPr>
        <dsp:cNvPr id="0" name=""/>
        <dsp:cNvSpPr/>
      </dsp:nvSpPr>
      <dsp:spPr>
        <a:xfrm>
          <a:off x="0" y="360789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82B18-DA1D-4B39-B2B0-5E5E6554D467}">
      <dsp:nvSpPr>
        <dsp:cNvPr id="0" name=""/>
        <dsp:cNvSpPr/>
      </dsp:nvSpPr>
      <dsp:spPr>
        <a:xfrm>
          <a:off x="436480" y="3932551"/>
          <a:ext cx="793601" cy="793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6C2206-1233-4F83-A3CF-3343DFDDDBC2}">
      <dsp:nvSpPr>
        <dsp:cNvPr id="0" name=""/>
        <dsp:cNvSpPr/>
      </dsp:nvSpPr>
      <dsp:spPr>
        <a:xfrm>
          <a:off x="1666563" y="3607896"/>
          <a:ext cx="3109674"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111250">
            <a:lnSpc>
              <a:spcPct val="90000"/>
            </a:lnSpc>
            <a:spcBef>
              <a:spcPct val="0"/>
            </a:spcBef>
            <a:spcAft>
              <a:spcPct val="35000"/>
            </a:spcAft>
            <a:buNone/>
          </a:pPr>
          <a:r>
            <a:rPr lang="en-US" sz="2500" kern="1200"/>
            <a:t>Leave Behind Program</a:t>
          </a:r>
        </a:p>
      </dsp:txBody>
      <dsp:txXfrm>
        <a:off x="1666563" y="3607896"/>
        <a:ext cx="3109674" cy="1442911"/>
      </dsp:txXfrm>
    </dsp:sp>
    <dsp:sp modelId="{77BCC850-6145-493C-ACD7-2588AB17C948}">
      <dsp:nvSpPr>
        <dsp:cNvPr id="0" name=""/>
        <dsp:cNvSpPr/>
      </dsp:nvSpPr>
      <dsp:spPr>
        <a:xfrm>
          <a:off x="4776237" y="3607896"/>
          <a:ext cx="2134149"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755650">
            <a:lnSpc>
              <a:spcPct val="90000"/>
            </a:lnSpc>
            <a:spcBef>
              <a:spcPct val="0"/>
            </a:spcBef>
            <a:spcAft>
              <a:spcPct val="35000"/>
            </a:spcAft>
            <a:buNone/>
          </a:pPr>
          <a:r>
            <a:rPr lang="en-US" sz="1700" kern="1200"/>
            <a:t>City of Peoria Fire Department provides Narcan kits at response sites.</a:t>
          </a:r>
        </a:p>
      </dsp:txBody>
      <dsp:txXfrm>
        <a:off x="4776237" y="3607896"/>
        <a:ext cx="2134149" cy="14429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F98CD-C4D3-4C6C-A98B-786741BD91CE}">
      <dsp:nvSpPr>
        <dsp:cNvPr id="0" name=""/>
        <dsp:cNvSpPr/>
      </dsp:nvSpPr>
      <dsp:spPr>
        <a:xfrm>
          <a:off x="197" y="450748"/>
          <a:ext cx="2386548" cy="2863858"/>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38" tIns="0" rIns="235738" bIns="330200" numCol="1" spcCol="1270" anchor="t" anchorCtr="0">
          <a:noAutofit/>
        </a:bodyPr>
        <a:lstStyle/>
        <a:p>
          <a:pPr marL="0" lvl="0" indent="0" algn="l" defTabSz="1066800">
            <a:lnSpc>
              <a:spcPct val="90000"/>
            </a:lnSpc>
            <a:spcBef>
              <a:spcPct val="0"/>
            </a:spcBef>
            <a:spcAft>
              <a:spcPct val="35000"/>
            </a:spcAft>
            <a:buNone/>
          </a:pPr>
          <a:r>
            <a:rPr lang="en-US" sz="2400" kern="1200"/>
            <a:t>Realizing the prevalence of Trauma</a:t>
          </a:r>
        </a:p>
      </dsp:txBody>
      <dsp:txXfrm>
        <a:off x="197" y="1596291"/>
        <a:ext cx="2386548" cy="1718315"/>
      </dsp:txXfrm>
    </dsp:sp>
    <dsp:sp modelId="{0BB0B8C6-A037-46FA-AA87-EA02E853E13C}">
      <dsp:nvSpPr>
        <dsp:cNvPr id="0" name=""/>
        <dsp:cNvSpPr/>
      </dsp:nvSpPr>
      <dsp:spPr>
        <a:xfrm>
          <a:off x="197" y="450748"/>
          <a:ext cx="2386548" cy="11455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5738" tIns="165100" rIns="235738" bIns="165100" numCol="1" spcCol="1270" anchor="ctr" anchorCtr="0">
          <a:noAutofit/>
        </a:bodyPr>
        <a:lstStyle/>
        <a:p>
          <a:pPr marL="0" lvl="0" indent="0" algn="l" defTabSz="2578100">
            <a:lnSpc>
              <a:spcPct val="90000"/>
            </a:lnSpc>
            <a:spcBef>
              <a:spcPct val="0"/>
            </a:spcBef>
            <a:spcAft>
              <a:spcPct val="35000"/>
            </a:spcAft>
            <a:buNone/>
          </a:pPr>
          <a:r>
            <a:rPr lang="en-US" sz="5800" kern="1200"/>
            <a:t>01</a:t>
          </a:r>
        </a:p>
      </dsp:txBody>
      <dsp:txXfrm>
        <a:off x="197" y="450748"/>
        <a:ext cx="2386548" cy="1145543"/>
      </dsp:txXfrm>
    </dsp:sp>
    <dsp:sp modelId="{04AB4651-66F7-47A6-A8B6-29507BC66861}">
      <dsp:nvSpPr>
        <dsp:cNvPr id="0" name=""/>
        <dsp:cNvSpPr/>
      </dsp:nvSpPr>
      <dsp:spPr>
        <a:xfrm>
          <a:off x="2577670" y="450748"/>
          <a:ext cx="2386548" cy="2863858"/>
        </a:xfrm>
        <a:prstGeom prst="rect">
          <a:avLst/>
        </a:prstGeom>
        <a:solidFill>
          <a:schemeClr val="accent2">
            <a:hueOff val="-443941"/>
            <a:satOff val="-195"/>
            <a:lumOff val="523"/>
            <a:alphaOff val="0"/>
          </a:schemeClr>
        </a:solidFill>
        <a:ln w="15875" cap="flat" cmpd="sng" algn="ctr">
          <a:solidFill>
            <a:schemeClr val="accent2">
              <a:hueOff val="-443941"/>
              <a:satOff val="-195"/>
              <a:lumOff val="5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38" tIns="0" rIns="235738" bIns="330200" numCol="1" spcCol="1270" anchor="t" anchorCtr="0">
          <a:noAutofit/>
        </a:bodyPr>
        <a:lstStyle/>
        <a:p>
          <a:pPr marL="0" lvl="0" indent="0" algn="l" defTabSz="1066800">
            <a:lnSpc>
              <a:spcPct val="90000"/>
            </a:lnSpc>
            <a:spcBef>
              <a:spcPct val="0"/>
            </a:spcBef>
            <a:spcAft>
              <a:spcPct val="35000"/>
            </a:spcAft>
            <a:buNone/>
          </a:pPr>
          <a:r>
            <a:rPr lang="en-US" sz="2400" kern="1200"/>
            <a:t>Recognizing how trauma affects individuals</a:t>
          </a:r>
        </a:p>
      </dsp:txBody>
      <dsp:txXfrm>
        <a:off x="2577670" y="1596291"/>
        <a:ext cx="2386548" cy="1718315"/>
      </dsp:txXfrm>
    </dsp:sp>
    <dsp:sp modelId="{F64966BB-C1FB-4E7E-8210-5708E1205EB0}">
      <dsp:nvSpPr>
        <dsp:cNvPr id="0" name=""/>
        <dsp:cNvSpPr/>
      </dsp:nvSpPr>
      <dsp:spPr>
        <a:xfrm>
          <a:off x="2577670" y="450748"/>
          <a:ext cx="2386548" cy="11455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5738" tIns="165100" rIns="235738" bIns="165100" numCol="1" spcCol="1270" anchor="ctr" anchorCtr="0">
          <a:noAutofit/>
        </a:bodyPr>
        <a:lstStyle/>
        <a:p>
          <a:pPr marL="0" lvl="0" indent="0" algn="l" defTabSz="2578100">
            <a:lnSpc>
              <a:spcPct val="90000"/>
            </a:lnSpc>
            <a:spcBef>
              <a:spcPct val="0"/>
            </a:spcBef>
            <a:spcAft>
              <a:spcPct val="35000"/>
            </a:spcAft>
            <a:buNone/>
          </a:pPr>
          <a:r>
            <a:rPr lang="en-US" sz="5800" kern="1200"/>
            <a:t>02</a:t>
          </a:r>
        </a:p>
      </dsp:txBody>
      <dsp:txXfrm>
        <a:off x="2577670" y="450748"/>
        <a:ext cx="2386548" cy="1145543"/>
      </dsp:txXfrm>
    </dsp:sp>
    <dsp:sp modelId="{0BFC1527-80AC-4E35-B58F-2E21F5B903C0}">
      <dsp:nvSpPr>
        <dsp:cNvPr id="0" name=""/>
        <dsp:cNvSpPr/>
      </dsp:nvSpPr>
      <dsp:spPr>
        <a:xfrm>
          <a:off x="5155142" y="450748"/>
          <a:ext cx="2386548" cy="2863858"/>
        </a:xfrm>
        <a:prstGeom prst="rect">
          <a:avLst/>
        </a:prstGeom>
        <a:solidFill>
          <a:schemeClr val="accent2">
            <a:hueOff val="-887883"/>
            <a:satOff val="-391"/>
            <a:lumOff val="1046"/>
            <a:alphaOff val="0"/>
          </a:schemeClr>
        </a:solidFill>
        <a:ln w="15875" cap="flat" cmpd="sng" algn="ctr">
          <a:solidFill>
            <a:schemeClr val="accent2">
              <a:hueOff val="-887883"/>
              <a:satOff val="-391"/>
              <a:lumOff val="10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38" tIns="0" rIns="235738" bIns="330200" numCol="1" spcCol="1270" anchor="t" anchorCtr="0">
          <a:noAutofit/>
        </a:bodyPr>
        <a:lstStyle/>
        <a:p>
          <a:pPr marL="0" lvl="0" indent="0" algn="l" defTabSz="1066800">
            <a:lnSpc>
              <a:spcPct val="90000"/>
            </a:lnSpc>
            <a:spcBef>
              <a:spcPct val="0"/>
            </a:spcBef>
            <a:spcAft>
              <a:spcPct val="35000"/>
            </a:spcAft>
            <a:buNone/>
          </a:pPr>
          <a:r>
            <a:rPr lang="en-US" sz="2400" kern="1200"/>
            <a:t>Responding by putting this knowledge into practice</a:t>
          </a:r>
        </a:p>
      </dsp:txBody>
      <dsp:txXfrm>
        <a:off x="5155142" y="1596291"/>
        <a:ext cx="2386548" cy="1718315"/>
      </dsp:txXfrm>
    </dsp:sp>
    <dsp:sp modelId="{01DA5C21-47EC-4813-9F5B-AB3E69CB2E03}">
      <dsp:nvSpPr>
        <dsp:cNvPr id="0" name=""/>
        <dsp:cNvSpPr/>
      </dsp:nvSpPr>
      <dsp:spPr>
        <a:xfrm>
          <a:off x="5155142" y="450748"/>
          <a:ext cx="2386548" cy="11455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5738" tIns="165100" rIns="235738" bIns="165100" numCol="1" spcCol="1270" anchor="ctr" anchorCtr="0">
          <a:noAutofit/>
        </a:bodyPr>
        <a:lstStyle/>
        <a:p>
          <a:pPr marL="0" lvl="0" indent="0" algn="l" defTabSz="2578100">
            <a:lnSpc>
              <a:spcPct val="90000"/>
            </a:lnSpc>
            <a:spcBef>
              <a:spcPct val="0"/>
            </a:spcBef>
            <a:spcAft>
              <a:spcPct val="35000"/>
            </a:spcAft>
            <a:buNone/>
          </a:pPr>
          <a:r>
            <a:rPr lang="en-US" sz="5800" kern="1200"/>
            <a:t>03</a:t>
          </a:r>
        </a:p>
      </dsp:txBody>
      <dsp:txXfrm>
        <a:off x="5155142" y="450748"/>
        <a:ext cx="2386548" cy="1145543"/>
      </dsp:txXfrm>
    </dsp:sp>
    <dsp:sp modelId="{A90415C2-2A55-40E5-8FFF-7F206E7BF84E}">
      <dsp:nvSpPr>
        <dsp:cNvPr id="0" name=""/>
        <dsp:cNvSpPr/>
      </dsp:nvSpPr>
      <dsp:spPr>
        <a:xfrm>
          <a:off x="7732615" y="450748"/>
          <a:ext cx="2386548" cy="2863858"/>
        </a:xfrm>
        <a:prstGeom prst="rect">
          <a:avLst/>
        </a:prstGeom>
        <a:solidFill>
          <a:schemeClr val="accent2">
            <a:hueOff val="-1331824"/>
            <a:satOff val="-586"/>
            <a:lumOff val="1569"/>
            <a:alphaOff val="0"/>
          </a:schemeClr>
        </a:solidFill>
        <a:ln w="15875" cap="flat" cmpd="sng" algn="ctr">
          <a:solidFill>
            <a:schemeClr val="accent2">
              <a:hueOff val="-1331824"/>
              <a:satOff val="-586"/>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5738" tIns="0" rIns="235738" bIns="330200" numCol="1" spcCol="1270" anchor="t" anchorCtr="0">
          <a:noAutofit/>
        </a:bodyPr>
        <a:lstStyle/>
        <a:p>
          <a:pPr marL="0" lvl="0" indent="0" algn="l" defTabSz="1066800">
            <a:lnSpc>
              <a:spcPct val="90000"/>
            </a:lnSpc>
            <a:spcBef>
              <a:spcPct val="0"/>
            </a:spcBef>
            <a:spcAft>
              <a:spcPct val="35000"/>
            </a:spcAft>
            <a:buNone/>
          </a:pPr>
          <a:r>
            <a:rPr lang="en-US" sz="2400" kern="1200"/>
            <a:t>Resisting re-traumatization</a:t>
          </a:r>
        </a:p>
      </dsp:txBody>
      <dsp:txXfrm>
        <a:off x="7732615" y="1596291"/>
        <a:ext cx="2386548" cy="1718315"/>
      </dsp:txXfrm>
    </dsp:sp>
    <dsp:sp modelId="{F6EECE2B-1E85-44BE-9B2E-D9B69533D79E}">
      <dsp:nvSpPr>
        <dsp:cNvPr id="0" name=""/>
        <dsp:cNvSpPr/>
      </dsp:nvSpPr>
      <dsp:spPr>
        <a:xfrm>
          <a:off x="7732615" y="450748"/>
          <a:ext cx="2386548" cy="114554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5738" tIns="165100" rIns="235738" bIns="165100" numCol="1" spcCol="1270" anchor="ctr" anchorCtr="0">
          <a:noAutofit/>
        </a:bodyPr>
        <a:lstStyle/>
        <a:p>
          <a:pPr marL="0" lvl="0" indent="0" algn="l" defTabSz="2578100">
            <a:lnSpc>
              <a:spcPct val="90000"/>
            </a:lnSpc>
            <a:spcBef>
              <a:spcPct val="0"/>
            </a:spcBef>
            <a:spcAft>
              <a:spcPct val="35000"/>
            </a:spcAft>
            <a:buNone/>
          </a:pPr>
          <a:r>
            <a:rPr lang="en-US" sz="5800" kern="1200"/>
            <a:t>04</a:t>
          </a:r>
        </a:p>
      </dsp:txBody>
      <dsp:txXfrm>
        <a:off x="7732615" y="450748"/>
        <a:ext cx="2386548" cy="11455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1F5F0-FFFF-4FEC-8ADF-A23B2A061EA5}">
      <dsp:nvSpPr>
        <dsp:cNvPr id="0" name=""/>
        <dsp:cNvSpPr/>
      </dsp:nvSpPr>
      <dsp:spPr>
        <a:xfrm>
          <a:off x="0" y="4413"/>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9E41E-58C6-4428-B871-7AAD6282E62A}">
      <dsp:nvSpPr>
        <dsp:cNvPr id="0" name=""/>
        <dsp:cNvSpPr/>
      </dsp:nvSpPr>
      <dsp:spPr>
        <a:xfrm>
          <a:off x="284404" y="215954"/>
          <a:ext cx="517099" cy="517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39B3E7-AEBC-4E7F-8F5B-781D5F8D0CBE}">
      <dsp:nvSpPr>
        <dsp:cNvPr id="0" name=""/>
        <dsp:cNvSpPr/>
      </dsp:nvSpPr>
      <dsp:spPr>
        <a:xfrm>
          <a:off x="1085908" y="4413"/>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Safety</a:t>
          </a:r>
        </a:p>
      </dsp:txBody>
      <dsp:txXfrm>
        <a:off x="1085908" y="4413"/>
        <a:ext cx="5711766" cy="940180"/>
      </dsp:txXfrm>
    </dsp:sp>
    <dsp:sp modelId="{8BD51CBE-75B2-400B-A03B-C474B6ED22E6}">
      <dsp:nvSpPr>
        <dsp:cNvPr id="0" name=""/>
        <dsp:cNvSpPr/>
      </dsp:nvSpPr>
      <dsp:spPr>
        <a:xfrm>
          <a:off x="0" y="1179639"/>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7B5C5E-28FF-45F6-9FE4-3698A7E28721}">
      <dsp:nvSpPr>
        <dsp:cNvPr id="0" name=""/>
        <dsp:cNvSpPr/>
      </dsp:nvSpPr>
      <dsp:spPr>
        <a:xfrm>
          <a:off x="284404" y="1391180"/>
          <a:ext cx="517099" cy="517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E7CFDD-47FD-4A89-8A60-CE8239B71E4B}">
      <dsp:nvSpPr>
        <dsp:cNvPr id="0" name=""/>
        <dsp:cNvSpPr/>
      </dsp:nvSpPr>
      <dsp:spPr>
        <a:xfrm>
          <a:off x="1085908" y="1179639"/>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Transparency &amp; Trustworthiness</a:t>
          </a:r>
        </a:p>
      </dsp:txBody>
      <dsp:txXfrm>
        <a:off x="1085908" y="1179639"/>
        <a:ext cx="5711766" cy="940180"/>
      </dsp:txXfrm>
    </dsp:sp>
    <dsp:sp modelId="{98C470D2-0FD3-4259-B725-574C16EC6A30}">
      <dsp:nvSpPr>
        <dsp:cNvPr id="0" name=""/>
        <dsp:cNvSpPr/>
      </dsp:nvSpPr>
      <dsp:spPr>
        <a:xfrm>
          <a:off x="0" y="2354865"/>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3E1640-3CFE-4E25-8BF3-12236E3FEABC}">
      <dsp:nvSpPr>
        <dsp:cNvPr id="0" name=""/>
        <dsp:cNvSpPr/>
      </dsp:nvSpPr>
      <dsp:spPr>
        <a:xfrm>
          <a:off x="284404" y="2566406"/>
          <a:ext cx="517099" cy="517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22AA82-A004-4227-89BD-7F347C8011F6}">
      <dsp:nvSpPr>
        <dsp:cNvPr id="0" name=""/>
        <dsp:cNvSpPr/>
      </dsp:nvSpPr>
      <dsp:spPr>
        <a:xfrm>
          <a:off x="1085908" y="2354865"/>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Choice</a:t>
          </a:r>
        </a:p>
      </dsp:txBody>
      <dsp:txXfrm>
        <a:off x="1085908" y="2354865"/>
        <a:ext cx="5711766" cy="940180"/>
      </dsp:txXfrm>
    </dsp:sp>
    <dsp:sp modelId="{32050B7D-297E-44CC-AF65-9EA1AE1D9B6F}">
      <dsp:nvSpPr>
        <dsp:cNvPr id="0" name=""/>
        <dsp:cNvSpPr/>
      </dsp:nvSpPr>
      <dsp:spPr>
        <a:xfrm>
          <a:off x="0" y="3530091"/>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8471D-0EAD-4522-B93E-3AAE4DEA7786}">
      <dsp:nvSpPr>
        <dsp:cNvPr id="0" name=""/>
        <dsp:cNvSpPr/>
      </dsp:nvSpPr>
      <dsp:spPr>
        <a:xfrm>
          <a:off x="284404" y="3741632"/>
          <a:ext cx="517099" cy="517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CB6972-F94E-4852-8FF6-804B16314E42}">
      <dsp:nvSpPr>
        <dsp:cNvPr id="0" name=""/>
        <dsp:cNvSpPr/>
      </dsp:nvSpPr>
      <dsp:spPr>
        <a:xfrm>
          <a:off x="1085908" y="3530091"/>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Collaboration &amp; Mutuality</a:t>
          </a:r>
        </a:p>
      </dsp:txBody>
      <dsp:txXfrm>
        <a:off x="1085908" y="3530091"/>
        <a:ext cx="5711766" cy="940180"/>
      </dsp:txXfrm>
    </dsp:sp>
    <dsp:sp modelId="{EACEAACC-99DC-464E-8871-67134D82BC6A}">
      <dsp:nvSpPr>
        <dsp:cNvPr id="0" name=""/>
        <dsp:cNvSpPr/>
      </dsp:nvSpPr>
      <dsp:spPr>
        <a:xfrm>
          <a:off x="0" y="4705317"/>
          <a:ext cx="6797675" cy="9401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0E8332-99F3-4B8A-A0D9-09B991B86610}">
      <dsp:nvSpPr>
        <dsp:cNvPr id="0" name=""/>
        <dsp:cNvSpPr/>
      </dsp:nvSpPr>
      <dsp:spPr>
        <a:xfrm>
          <a:off x="284404" y="4916857"/>
          <a:ext cx="517099" cy="5170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A70384-95BE-46C2-B31F-7C6B41137CBE}">
      <dsp:nvSpPr>
        <dsp:cNvPr id="0" name=""/>
        <dsp:cNvSpPr/>
      </dsp:nvSpPr>
      <dsp:spPr>
        <a:xfrm>
          <a:off x="1085908" y="4705317"/>
          <a:ext cx="5711766"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90000"/>
            </a:lnSpc>
            <a:spcBef>
              <a:spcPct val="0"/>
            </a:spcBef>
            <a:spcAft>
              <a:spcPct val="35000"/>
            </a:spcAft>
            <a:buNone/>
          </a:pPr>
          <a:r>
            <a:rPr lang="en-US" sz="1900" kern="1200"/>
            <a:t>Empowerment</a:t>
          </a:r>
        </a:p>
      </dsp:txBody>
      <dsp:txXfrm>
        <a:off x="1085908" y="4705317"/>
        <a:ext cx="5711766" cy="9401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90830-0206-4D42-8E74-061293652556}" type="datetimeFigureOut">
              <a:rPr lang="en-US" smtClean="0"/>
              <a:t>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9574B-9D0C-459D-9F63-25E3A49E57CA}" type="slidenum">
              <a:rPr lang="en-US" smtClean="0"/>
              <a:t>‹#›</a:t>
            </a:fld>
            <a:endParaRPr lang="en-US"/>
          </a:p>
        </p:txBody>
      </p:sp>
    </p:spTree>
    <p:extLst>
      <p:ext uri="{BB962C8B-B14F-4D97-AF65-F5344CB8AC3E}">
        <p14:creationId xmlns:p14="http://schemas.microsoft.com/office/powerpoint/2010/main" val="2739426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presented in the following slides were submitted by the organizations listed here.</a:t>
            </a:r>
          </a:p>
        </p:txBody>
      </p:sp>
      <p:sp>
        <p:nvSpPr>
          <p:cNvPr id="4" name="Slide Number Placeholder 3"/>
          <p:cNvSpPr>
            <a:spLocks noGrp="1"/>
          </p:cNvSpPr>
          <p:nvPr>
            <p:ph type="sldNum" sz="quarter" idx="5"/>
          </p:nvPr>
        </p:nvSpPr>
        <p:spPr/>
        <p:txBody>
          <a:bodyPr/>
          <a:lstStyle/>
          <a:p>
            <a:fld id="{C27E853A-CF42-4D77-B4EF-76DA6594E2DB}" type="slidenum">
              <a:rPr lang="en-US" smtClean="0"/>
              <a:t>38</a:t>
            </a:fld>
            <a:endParaRPr lang="en-US"/>
          </a:p>
        </p:txBody>
      </p:sp>
    </p:spTree>
    <p:extLst>
      <p:ext uri="{BB962C8B-B14F-4D97-AF65-F5344CB8AC3E}">
        <p14:creationId xmlns:p14="http://schemas.microsoft.com/office/powerpoint/2010/main" val="918652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5C9055-7E10-40CA-9260-02061E8A1D79}"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AC445-56BB-4E95-9B4B-D66DBB66846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667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5C9055-7E10-40CA-9260-02061E8A1D79}"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AC445-56BB-4E95-9B4B-D66DBB668461}" type="slidenum">
              <a:rPr lang="en-US" smtClean="0"/>
              <a:t>‹#›</a:t>
            </a:fld>
            <a:endParaRPr lang="en-US"/>
          </a:p>
        </p:txBody>
      </p:sp>
    </p:spTree>
    <p:extLst>
      <p:ext uri="{BB962C8B-B14F-4D97-AF65-F5344CB8AC3E}">
        <p14:creationId xmlns:p14="http://schemas.microsoft.com/office/powerpoint/2010/main" val="405517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5C9055-7E10-40CA-9260-02061E8A1D79}"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AC445-56BB-4E95-9B4B-D66DBB668461}" type="slidenum">
              <a:rPr lang="en-US" smtClean="0"/>
              <a:t>‹#›</a:t>
            </a:fld>
            <a:endParaRPr lang="en-US"/>
          </a:p>
        </p:txBody>
      </p:sp>
    </p:spTree>
    <p:extLst>
      <p:ext uri="{BB962C8B-B14F-4D97-AF65-F5344CB8AC3E}">
        <p14:creationId xmlns:p14="http://schemas.microsoft.com/office/powerpoint/2010/main" val="405484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5C9055-7E10-40CA-9260-02061E8A1D79}"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AC445-56BB-4E95-9B4B-D66DBB668461}" type="slidenum">
              <a:rPr lang="en-US" smtClean="0"/>
              <a:t>‹#›</a:t>
            </a:fld>
            <a:endParaRPr lang="en-US"/>
          </a:p>
        </p:txBody>
      </p:sp>
    </p:spTree>
    <p:extLst>
      <p:ext uri="{BB962C8B-B14F-4D97-AF65-F5344CB8AC3E}">
        <p14:creationId xmlns:p14="http://schemas.microsoft.com/office/powerpoint/2010/main" val="259635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5C9055-7E10-40CA-9260-02061E8A1D79}"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AC445-56BB-4E95-9B4B-D66DBB66846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0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5C9055-7E10-40CA-9260-02061E8A1D79}"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AC445-56BB-4E95-9B4B-D66DBB668461}" type="slidenum">
              <a:rPr lang="en-US" smtClean="0"/>
              <a:t>‹#›</a:t>
            </a:fld>
            <a:endParaRPr lang="en-US"/>
          </a:p>
        </p:txBody>
      </p:sp>
    </p:spTree>
    <p:extLst>
      <p:ext uri="{BB962C8B-B14F-4D97-AF65-F5344CB8AC3E}">
        <p14:creationId xmlns:p14="http://schemas.microsoft.com/office/powerpoint/2010/main" val="295644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5C9055-7E10-40CA-9260-02061E8A1D79}" type="datetimeFigureOut">
              <a:rPr lang="en-US" smtClean="0"/>
              <a:t>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7AC445-56BB-4E95-9B4B-D66DBB668461}" type="slidenum">
              <a:rPr lang="en-US" smtClean="0"/>
              <a:t>‹#›</a:t>
            </a:fld>
            <a:endParaRPr lang="en-US"/>
          </a:p>
        </p:txBody>
      </p:sp>
    </p:spTree>
    <p:extLst>
      <p:ext uri="{BB962C8B-B14F-4D97-AF65-F5344CB8AC3E}">
        <p14:creationId xmlns:p14="http://schemas.microsoft.com/office/powerpoint/2010/main" val="1028276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5C9055-7E10-40CA-9260-02061E8A1D79}" type="datetimeFigureOut">
              <a:rPr lang="en-US" smtClean="0"/>
              <a:t>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7AC445-56BB-4E95-9B4B-D66DBB668461}" type="slidenum">
              <a:rPr lang="en-US" smtClean="0"/>
              <a:t>‹#›</a:t>
            </a:fld>
            <a:endParaRPr lang="en-US"/>
          </a:p>
        </p:txBody>
      </p:sp>
    </p:spTree>
    <p:extLst>
      <p:ext uri="{BB962C8B-B14F-4D97-AF65-F5344CB8AC3E}">
        <p14:creationId xmlns:p14="http://schemas.microsoft.com/office/powerpoint/2010/main" val="52522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75C9055-7E10-40CA-9260-02061E8A1D79}" type="datetimeFigureOut">
              <a:rPr lang="en-US" smtClean="0"/>
              <a:t>2/4/2020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A7AC445-56BB-4E95-9B4B-D66DBB668461}" type="slidenum">
              <a:rPr lang="en-US" smtClean="0"/>
              <a:t>‹#›</a:t>
            </a:fld>
            <a:endParaRPr lang="en-US"/>
          </a:p>
        </p:txBody>
      </p:sp>
    </p:spTree>
    <p:extLst>
      <p:ext uri="{BB962C8B-B14F-4D97-AF65-F5344CB8AC3E}">
        <p14:creationId xmlns:p14="http://schemas.microsoft.com/office/powerpoint/2010/main" val="692124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75C9055-7E10-40CA-9260-02061E8A1D79}" type="datetimeFigureOut">
              <a:rPr lang="en-US" smtClean="0"/>
              <a:t>2/4/2020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7AC445-56BB-4E95-9B4B-D66DBB668461}" type="slidenum">
              <a:rPr lang="en-US" smtClean="0"/>
              <a:t>‹#›</a:t>
            </a:fld>
            <a:endParaRPr lang="en-US"/>
          </a:p>
        </p:txBody>
      </p:sp>
    </p:spTree>
    <p:extLst>
      <p:ext uri="{BB962C8B-B14F-4D97-AF65-F5344CB8AC3E}">
        <p14:creationId xmlns:p14="http://schemas.microsoft.com/office/powerpoint/2010/main" val="25242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5C9055-7E10-40CA-9260-02061E8A1D79}" type="datetimeFigureOut">
              <a:rPr lang="en-US" smtClean="0"/>
              <a:t>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AC445-56BB-4E95-9B4B-D66DBB668461}" type="slidenum">
              <a:rPr lang="en-US" smtClean="0"/>
              <a:t>‹#›</a:t>
            </a:fld>
            <a:endParaRPr lang="en-US"/>
          </a:p>
        </p:txBody>
      </p:sp>
    </p:spTree>
    <p:extLst>
      <p:ext uri="{BB962C8B-B14F-4D97-AF65-F5344CB8AC3E}">
        <p14:creationId xmlns:p14="http://schemas.microsoft.com/office/powerpoint/2010/main" val="4082703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49609BC-6503-4B07-8CDF-89609DB004A0}" type="datetimeFigureOut">
              <a:rPr lang="en-US" smtClean="0"/>
              <a:t>2/4/2020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A01AF0F-A213-4F2E-B9E1-3721A6E1A32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61030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13E41-BD85-4A12-AC0A-C8E17CDFF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0431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DAA3-DC2B-4B92-9D33-2EB165590329}"/>
              </a:ext>
            </a:extLst>
          </p:cNvPr>
          <p:cNvSpPr>
            <a:spLocks noGrp="1"/>
          </p:cNvSpPr>
          <p:nvPr>
            <p:ph type="ctrTitle"/>
          </p:nvPr>
        </p:nvSpPr>
        <p:spPr/>
        <p:txBody>
          <a:bodyPr/>
          <a:lstStyle/>
          <a:p>
            <a:r>
              <a:rPr lang="en-US" dirty="0"/>
              <a:t>Cancer (Breast &amp; Lung)</a:t>
            </a:r>
          </a:p>
        </p:txBody>
      </p:sp>
      <p:sp>
        <p:nvSpPr>
          <p:cNvPr id="3" name="Subtitle 2">
            <a:extLst>
              <a:ext uri="{FF2B5EF4-FFF2-40B4-BE49-F238E27FC236}">
                <a16:creationId xmlns:a16="http://schemas.microsoft.com/office/drawing/2014/main" id="{B55CC399-4AFB-48B3-BF8C-9A3609E4C5F5}"/>
              </a:ext>
            </a:extLst>
          </p:cNvPr>
          <p:cNvSpPr>
            <a:spLocks noGrp="1"/>
          </p:cNvSpPr>
          <p:nvPr>
            <p:ph type="subTitle" idx="1"/>
          </p:nvPr>
        </p:nvSpPr>
        <p:spPr/>
        <p:txBody>
          <a:bodyPr>
            <a:normAutofit/>
          </a:bodyPr>
          <a:lstStyle/>
          <a:p>
            <a:r>
              <a:rPr lang="en-US" dirty="0"/>
              <a:t>2017-2019 Community Health Improvement Plan</a:t>
            </a:r>
          </a:p>
        </p:txBody>
      </p:sp>
      <p:pic>
        <p:nvPicPr>
          <p:cNvPr id="5" name="Picture 4">
            <a:extLst>
              <a:ext uri="{FF2B5EF4-FFF2-40B4-BE49-F238E27FC236}">
                <a16:creationId xmlns:a16="http://schemas.microsoft.com/office/drawing/2014/main" id="{61FC5824-F557-4EE9-AED7-320A687F9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6" name="Subtitle 2">
            <a:extLst>
              <a:ext uri="{FF2B5EF4-FFF2-40B4-BE49-F238E27FC236}">
                <a16:creationId xmlns:a16="http://schemas.microsoft.com/office/drawing/2014/main" id="{8A016F48-8CBB-435C-8CB9-7C6264AFC15B}"/>
              </a:ext>
            </a:extLst>
          </p:cNvPr>
          <p:cNvSpPr txBox="1">
            <a:spLocks/>
          </p:cNvSpPr>
          <p:nvPr/>
        </p:nvSpPr>
        <p:spPr>
          <a:xfrm>
            <a:off x="6096000" y="5325410"/>
            <a:ext cx="5796778" cy="94141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cs typeface="Calibri Light" panose="020F0302020204030204"/>
              </a:rPr>
              <a:t>Greg Eberle, ATC, CEs, CEAs</a:t>
            </a:r>
          </a:p>
          <a:p>
            <a:pPr>
              <a:spcBef>
                <a:spcPts val="0"/>
              </a:spcBef>
            </a:pPr>
            <a:r>
              <a:rPr lang="en-US" sz="1600" dirty="0">
                <a:cs typeface="Calibri Light" panose="020F0302020204030204"/>
              </a:rPr>
              <a:t>Assistant Director of Sports Medicine</a:t>
            </a:r>
          </a:p>
          <a:p>
            <a:pPr>
              <a:spcBef>
                <a:spcPts val="0"/>
              </a:spcBef>
            </a:pPr>
            <a:r>
              <a:rPr lang="en-US" sz="1600" dirty="0">
                <a:cs typeface="Calibri Light" panose="020F0302020204030204"/>
              </a:rPr>
              <a:t>Hopedale medical complex</a:t>
            </a:r>
          </a:p>
        </p:txBody>
      </p:sp>
    </p:spTree>
    <p:extLst>
      <p:ext uri="{BB962C8B-B14F-4D97-AF65-F5344CB8AC3E}">
        <p14:creationId xmlns:p14="http://schemas.microsoft.com/office/powerpoint/2010/main" val="179452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E277-AE27-4CAB-BA27-D39487EB1A38}"/>
              </a:ext>
            </a:extLst>
          </p:cNvPr>
          <p:cNvSpPr>
            <a:spLocks noGrp="1"/>
          </p:cNvSpPr>
          <p:nvPr>
            <p:ph type="title"/>
          </p:nvPr>
        </p:nvSpPr>
        <p:spPr/>
        <p:txBody>
          <a:bodyPr/>
          <a:lstStyle/>
          <a:p>
            <a:r>
              <a:rPr lang="en-US" dirty="0"/>
              <a:t>Lung Cancer:</a:t>
            </a:r>
          </a:p>
        </p:txBody>
      </p:sp>
      <p:sp>
        <p:nvSpPr>
          <p:cNvPr id="3" name="Text Placeholder 2">
            <a:extLst>
              <a:ext uri="{FF2B5EF4-FFF2-40B4-BE49-F238E27FC236}">
                <a16:creationId xmlns:a16="http://schemas.microsoft.com/office/drawing/2014/main" id="{C13002CB-E656-4C2E-9C75-AFAF4CE9941E}"/>
              </a:ext>
            </a:extLst>
          </p:cNvPr>
          <p:cNvSpPr>
            <a:spLocks noGrp="1"/>
          </p:cNvSpPr>
          <p:nvPr>
            <p:ph type="body" idx="1"/>
          </p:nvPr>
        </p:nvSpPr>
        <p:spPr>
          <a:xfrm>
            <a:off x="1097280" y="4416910"/>
            <a:ext cx="10058400" cy="1143000"/>
          </a:xfrm>
        </p:spPr>
        <p:txBody>
          <a:bodyPr/>
          <a:lstStyle/>
          <a:p>
            <a:r>
              <a:rPr lang="en-US" dirty="0"/>
              <a:t>Collaboration</a:t>
            </a:r>
          </a:p>
        </p:txBody>
      </p:sp>
      <p:pic>
        <p:nvPicPr>
          <p:cNvPr id="4" name="Picture 3">
            <a:extLst>
              <a:ext uri="{FF2B5EF4-FFF2-40B4-BE49-F238E27FC236}">
                <a16:creationId xmlns:a16="http://schemas.microsoft.com/office/drawing/2014/main" id="{C180F3B7-2DD7-4BC5-A143-28B107BBF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5" name="Subtitle 2">
            <a:extLst>
              <a:ext uri="{FF2B5EF4-FFF2-40B4-BE49-F238E27FC236}">
                <a16:creationId xmlns:a16="http://schemas.microsoft.com/office/drawing/2014/main" id="{37182335-9944-4569-96A3-D8D57C4BA273}"/>
              </a:ext>
            </a:extLst>
          </p:cNvPr>
          <p:cNvSpPr txBox="1">
            <a:spLocks/>
          </p:cNvSpPr>
          <p:nvPr/>
        </p:nvSpPr>
        <p:spPr>
          <a:xfrm>
            <a:off x="6096000" y="5325410"/>
            <a:ext cx="5796778" cy="94141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cs typeface="Calibri Light" panose="020F0302020204030204"/>
              </a:rPr>
              <a:t>Andrea Ingwersen</a:t>
            </a:r>
          </a:p>
          <a:p>
            <a:pPr>
              <a:spcBef>
                <a:spcPts val="0"/>
              </a:spcBef>
            </a:pPr>
            <a:r>
              <a:rPr lang="en-US" sz="1600" dirty="0">
                <a:cs typeface="Calibri Light" panose="020F0302020204030204"/>
              </a:rPr>
              <a:t>Health educator / Public Information Officer</a:t>
            </a:r>
          </a:p>
          <a:p>
            <a:pPr>
              <a:spcBef>
                <a:spcPts val="0"/>
              </a:spcBef>
            </a:pPr>
            <a:r>
              <a:rPr lang="en-US" sz="1600" dirty="0">
                <a:cs typeface="Calibri Light" panose="020F0302020204030204"/>
              </a:rPr>
              <a:t>Woodford County Health Department</a:t>
            </a:r>
          </a:p>
        </p:txBody>
      </p:sp>
    </p:spTree>
    <p:extLst>
      <p:ext uri="{BB962C8B-B14F-4D97-AF65-F5344CB8AC3E}">
        <p14:creationId xmlns:p14="http://schemas.microsoft.com/office/powerpoint/2010/main" val="4041146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C71A-4863-474F-BD7C-9ED86F5B156A}"/>
              </a:ext>
            </a:extLst>
          </p:cNvPr>
          <p:cNvSpPr>
            <a:spLocks noGrp="1"/>
          </p:cNvSpPr>
          <p:nvPr>
            <p:ph type="title"/>
          </p:nvPr>
        </p:nvSpPr>
        <p:spPr>
          <a:xfrm>
            <a:off x="1097280" y="286603"/>
            <a:ext cx="10058400" cy="1450757"/>
          </a:xfrm>
        </p:spPr>
        <p:txBody>
          <a:bodyPr>
            <a:normAutofit/>
          </a:bodyPr>
          <a:lstStyle/>
          <a:p>
            <a:r>
              <a:rPr lang="en-US"/>
              <a:t>Coordination:  Addressing Tobacco and Radon</a:t>
            </a:r>
          </a:p>
        </p:txBody>
      </p:sp>
      <p:pic>
        <p:nvPicPr>
          <p:cNvPr id="5" name="Picture 4">
            <a:extLst>
              <a:ext uri="{FF2B5EF4-FFF2-40B4-BE49-F238E27FC236}">
                <a16:creationId xmlns:a16="http://schemas.microsoft.com/office/drawing/2014/main" id="{475E73DD-CEDD-4F0F-A35A-FFD94D625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2317" y="40180"/>
            <a:ext cx="1025005" cy="857657"/>
          </a:xfrm>
          <a:prstGeom prst="rect">
            <a:avLst/>
          </a:prstGeom>
        </p:spPr>
      </p:pic>
      <p:graphicFrame>
        <p:nvGraphicFramePr>
          <p:cNvPr id="21" name="Content Placeholder 2">
            <a:extLst>
              <a:ext uri="{FF2B5EF4-FFF2-40B4-BE49-F238E27FC236}">
                <a16:creationId xmlns:a16="http://schemas.microsoft.com/office/drawing/2014/main" id="{632003EB-59B2-4578-8C33-5831606EC12A}"/>
              </a:ext>
            </a:extLst>
          </p:cNvPr>
          <p:cNvGraphicFramePr>
            <a:graphicFrameLocks noGrp="1"/>
          </p:cNvGraphicFramePr>
          <p:nvPr>
            <p:ph idx="1"/>
            <p:extLst>
              <p:ext uri="{D42A27DB-BD31-4B8C-83A1-F6EECF244321}">
                <p14:modId xmlns:p14="http://schemas.microsoft.com/office/powerpoint/2010/main" val="325891425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855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E277-AE27-4CAB-BA27-D39487EB1A38}"/>
              </a:ext>
            </a:extLst>
          </p:cNvPr>
          <p:cNvSpPr>
            <a:spLocks noGrp="1"/>
          </p:cNvSpPr>
          <p:nvPr>
            <p:ph type="title"/>
          </p:nvPr>
        </p:nvSpPr>
        <p:spPr/>
        <p:txBody>
          <a:bodyPr/>
          <a:lstStyle/>
          <a:p>
            <a:r>
              <a:rPr lang="en-US" dirty="0"/>
              <a:t>Breast Cancer:</a:t>
            </a:r>
          </a:p>
        </p:txBody>
      </p:sp>
      <p:sp>
        <p:nvSpPr>
          <p:cNvPr id="3" name="Text Placeholder 2">
            <a:extLst>
              <a:ext uri="{FF2B5EF4-FFF2-40B4-BE49-F238E27FC236}">
                <a16:creationId xmlns:a16="http://schemas.microsoft.com/office/drawing/2014/main" id="{C13002CB-E656-4C2E-9C75-AFAF4CE9941E}"/>
              </a:ext>
            </a:extLst>
          </p:cNvPr>
          <p:cNvSpPr>
            <a:spLocks noGrp="1"/>
          </p:cNvSpPr>
          <p:nvPr>
            <p:ph type="body" idx="1"/>
          </p:nvPr>
        </p:nvSpPr>
        <p:spPr/>
        <p:txBody>
          <a:bodyPr/>
          <a:lstStyle/>
          <a:p>
            <a:r>
              <a:rPr lang="en-US" dirty="0"/>
              <a:t>Highlighting Breast Cancer Success.</a:t>
            </a:r>
          </a:p>
        </p:txBody>
      </p:sp>
      <p:pic>
        <p:nvPicPr>
          <p:cNvPr id="4" name="Picture 3">
            <a:extLst>
              <a:ext uri="{FF2B5EF4-FFF2-40B4-BE49-F238E27FC236}">
                <a16:creationId xmlns:a16="http://schemas.microsoft.com/office/drawing/2014/main" id="{C180F3B7-2DD7-4BC5-A143-28B107BBF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5" name="Subtitle 2">
            <a:extLst>
              <a:ext uri="{FF2B5EF4-FFF2-40B4-BE49-F238E27FC236}">
                <a16:creationId xmlns:a16="http://schemas.microsoft.com/office/drawing/2014/main" id="{1AE7EBB4-7AB6-4DD5-AF3C-D040E8765B5D}"/>
              </a:ext>
            </a:extLst>
          </p:cNvPr>
          <p:cNvSpPr txBox="1">
            <a:spLocks/>
          </p:cNvSpPr>
          <p:nvPr/>
        </p:nvSpPr>
        <p:spPr>
          <a:xfrm>
            <a:off x="6096000" y="5325410"/>
            <a:ext cx="5796778" cy="94141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cs typeface="Calibri Light" panose="020F0302020204030204"/>
              </a:rPr>
              <a:t>Greg Eberle, ATC, CEs, CEAs</a:t>
            </a:r>
          </a:p>
          <a:p>
            <a:pPr>
              <a:spcBef>
                <a:spcPts val="0"/>
              </a:spcBef>
            </a:pPr>
            <a:r>
              <a:rPr lang="en-US" sz="1600" dirty="0">
                <a:cs typeface="Calibri Light" panose="020F0302020204030204"/>
              </a:rPr>
              <a:t>Assistant Director of Sports Medicine</a:t>
            </a:r>
          </a:p>
          <a:p>
            <a:pPr>
              <a:spcBef>
                <a:spcPts val="0"/>
              </a:spcBef>
            </a:pPr>
            <a:r>
              <a:rPr lang="en-US" sz="1600" dirty="0">
                <a:cs typeface="Calibri Light" panose="020F0302020204030204"/>
              </a:rPr>
              <a:t>Hopedale medical complex</a:t>
            </a:r>
          </a:p>
        </p:txBody>
      </p:sp>
    </p:spTree>
    <p:extLst>
      <p:ext uri="{BB962C8B-B14F-4D97-AF65-F5344CB8AC3E}">
        <p14:creationId xmlns:p14="http://schemas.microsoft.com/office/powerpoint/2010/main" val="3826822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4B8F67-BCCA-47A0-AC14-BFE75B3CB524}"/>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cs typeface="Calibri Light"/>
              </a:rPr>
              <a:t>2017-2019 Breast Cancer Priority</a:t>
            </a:r>
            <a:endParaRPr lang="en-US" sz="3600">
              <a:solidFill>
                <a:srgbClr val="FFFFFF"/>
              </a:solidFill>
            </a:endParaRPr>
          </a:p>
        </p:txBody>
      </p:sp>
      <p:sp>
        <p:nvSpPr>
          <p:cNvPr id="24" name="Rectangle 1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D1AEBF1-C894-4840-9786-DE910E4B524D}"/>
              </a:ext>
            </a:extLst>
          </p:cNvPr>
          <p:cNvSpPr>
            <a:spLocks noGrp="1"/>
          </p:cNvSpPr>
          <p:nvPr>
            <p:ph idx="1"/>
          </p:nvPr>
        </p:nvSpPr>
        <p:spPr>
          <a:xfrm>
            <a:off x="4742016" y="605896"/>
            <a:ext cx="6413663" cy="5646208"/>
          </a:xfrm>
        </p:spPr>
        <p:txBody>
          <a:bodyPr vert="horz" lIns="0" tIns="45720" rIns="0" bIns="45720" rtlCol="0" anchor="ctr">
            <a:normAutofit/>
          </a:bodyPr>
          <a:lstStyle/>
          <a:p>
            <a:pPr>
              <a:spcBef>
                <a:spcPts val="0"/>
              </a:spcBef>
              <a:spcAft>
                <a:spcPts val="0"/>
              </a:spcAft>
            </a:pPr>
            <a:r>
              <a:rPr lang="en-US" b="1" dirty="0">
                <a:ea typeface="+mn-lt"/>
                <a:cs typeface="+mn-lt"/>
              </a:rPr>
              <a:t>Goal: </a:t>
            </a:r>
            <a:endParaRPr lang="en-US">
              <a:ea typeface="+mn-lt"/>
              <a:cs typeface="+mn-lt"/>
            </a:endParaRPr>
          </a:p>
          <a:p>
            <a:pPr>
              <a:spcBef>
                <a:spcPts val="0"/>
              </a:spcBef>
              <a:spcAft>
                <a:spcPts val="0"/>
              </a:spcAft>
            </a:pPr>
            <a:r>
              <a:rPr lang="en-US" dirty="0">
                <a:ea typeface="+mn-lt"/>
                <a:cs typeface="+mn-lt"/>
              </a:rPr>
              <a:t>Reduce the illness, disability and death caused by breast cancer in the Tri-County area.</a:t>
            </a:r>
            <a:endParaRPr lang="en-US">
              <a:ea typeface="+mn-lt"/>
              <a:cs typeface="+mn-lt"/>
            </a:endParaRPr>
          </a:p>
          <a:p>
            <a:pPr>
              <a:spcBef>
                <a:spcPts val="0"/>
              </a:spcBef>
              <a:spcAft>
                <a:spcPts val="0"/>
              </a:spcAft>
            </a:pPr>
            <a:endParaRPr lang="en-US">
              <a:ea typeface="+mn-lt"/>
              <a:cs typeface="+mn-lt"/>
            </a:endParaRPr>
          </a:p>
          <a:p>
            <a:pPr>
              <a:spcBef>
                <a:spcPts val="0"/>
              </a:spcBef>
              <a:spcAft>
                <a:spcPts val="0"/>
              </a:spcAft>
            </a:pPr>
            <a:r>
              <a:rPr lang="en-US" b="1" dirty="0">
                <a:ea typeface="+mn-lt"/>
                <a:cs typeface="+mn-lt"/>
              </a:rPr>
              <a:t>Objective:</a:t>
            </a:r>
            <a:endParaRPr lang="en-US">
              <a:ea typeface="+mn-lt"/>
              <a:cs typeface="+mn-lt"/>
            </a:endParaRPr>
          </a:p>
          <a:p>
            <a:pPr>
              <a:spcBef>
                <a:spcPts val="0"/>
              </a:spcBef>
              <a:spcAft>
                <a:spcPts val="0"/>
              </a:spcAft>
            </a:pPr>
            <a:r>
              <a:rPr lang="en-US" dirty="0">
                <a:ea typeface="+mn-lt"/>
                <a:cs typeface="+mn-lt"/>
              </a:rPr>
              <a:t>By 2019, reduce mortality rates by 3% as described by Healthy People 2020</a:t>
            </a:r>
            <a:endParaRPr lang="en-US">
              <a:ea typeface="+mn-lt"/>
              <a:cs typeface="+mn-lt"/>
            </a:endParaRPr>
          </a:p>
          <a:p>
            <a:pPr>
              <a:spcBef>
                <a:spcPts val="0"/>
              </a:spcBef>
              <a:spcAft>
                <a:spcPts val="0"/>
              </a:spcAft>
            </a:pPr>
            <a:endParaRPr lang="en-US">
              <a:ea typeface="+mn-lt"/>
              <a:cs typeface="+mn-lt"/>
            </a:endParaRPr>
          </a:p>
          <a:p>
            <a:pPr>
              <a:spcBef>
                <a:spcPts val="0"/>
              </a:spcBef>
              <a:spcAft>
                <a:spcPts val="0"/>
              </a:spcAft>
            </a:pPr>
            <a:r>
              <a:rPr lang="en-US" b="1" dirty="0">
                <a:ea typeface="+mn-lt"/>
                <a:cs typeface="+mn-lt"/>
              </a:rPr>
              <a:t>Strategies:</a:t>
            </a:r>
            <a:endParaRPr lang="en-US">
              <a:ea typeface="+mn-lt"/>
              <a:cs typeface="+mn-lt"/>
            </a:endParaRPr>
          </a:p>
          <a:p>
            <a:pPr marL="457200" indent="-457200">
              <a:spcBef>
                <a:spcPts val="0"/>
              </a:spcBef>
              <a:spcAft>
                <a:spcPts val="0"/>
              </a:spcAft>
              <a:buAutoNum type="arabicPeriod"/>
            </a:pPr>
            <a:r>
              <a:rPr lang="en-US" dirty="0">
                <a:ea typeface="+mn-lt"/>
                <a:cs typeface="+mn-lt"/>
              </a:rPr>
              <a:t>Increase the rate of early stage breast cancer detection.</a:t>
            </a:r>
            <a:endParaRPr lang="en-US">
              <a:ea typeface="+mn-lt"/>
              <a:cs typeface="+mn-lt"/>
            </a:endParaRPr>
          </a:p>
          <a:p>
            <a:pPr marL="457200" indent="-457200">
              <a:spcBef>
                <a:spcPts val="0"/>
              </a:spcBef>
              <a:spcAft>
                <a:spcPts val="0"/>
              </a:spcAft>
              <a:buAutoNum type="arabicPeriod"/>
            </a:pPr>
            <a:r>
              <a:rPr lang="en-US" dirty="0">
                <a:ea typeface="+mn-lt"/>
                <a:cs typeface="+mn-lt"/>
              </a:rPr>
              <a:t>Increase the proportion on newly diagnosed women who receive breast cancer treatment</a:t>
            </a:r>
            <a:endParaRPr lang="en-US">
              <a:ea typeface="+mn-lt"/>
              <a:cs typeface="+mn-lt"/>
            </a:endParaRPr>
          </a:p>
          <a:p>
            <a:endParaRPr lang="en-US" dirty="0">
              <a:cs typeface="Calibri"/>
            </a:endParaRPr>
          </a:p>
        </p:txBody>
      </p:sp>
      <p:pic>
        <p:nvPicPr>
          <p:cNvPr id="7" name="Picture 6">
            <a:extLst>
              <a:ext uri="{FF2B5EF4-FFF2-40B4-BE49-F238E27FC236}">
                <a16:creationId xmlns:a16="http://schemas.microsoft.com/office/drawing/2014/main" id="{44B18EA9-17A0-40DA-B7E9-9348FCF6F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144251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0C9922-F2E3-4563-ABDC-65694CE3628A}"/>
              </a:ext>
            </a:extLst>
          </p:cNvPr>
          <p:cNvSpPr>
            <a:spLocks noGrp="1"/>
          </p:cNvSpPr>
          <p:nvPr>
            <p:ph type="title"/>
          </p:nvPr>
        </p:nvSpPr>
        <p:spPr/>
        <p:txBody>
          <a:bodyPr vert="horz" lIns="91440" tIns="45720" rIns="91440" bIns="45720" rtlCol="0">
            <a:normAutofit/>
          </a:bodyPr>
          <a:lstStyle/>
          <a:p>
            <a:r>
              <a:rPr lang="en-US">
                <a:cs typeface="Calibri Light"/>
              </a:rPr>
              <a:t>Intervention Highlights 2019</a:t>
            </a:r>
            <a:endParaRPr lang="en-US"/>
          </a:p>
        </p:txBody>
      </p:sp>
      <p:graphicFrame>
        <p:nvGraphicFramePr>
          <p:cNvPr id="12" name="Content Placeholder 3">
            <a:extLst>
              <a:ext uri="{FF2B5EF4-FFF2-40B4-BE49-F238E27FC236}">
                <a16:creationId xmlns:a16="http://schemas.microsoft.com/office/drawing/2014/main" id="{7DCD57C6-BFB8-40EE-A0CE-74AAB91FB92C}"/>
              </a:ext>
            </a:extLst>
          </p:cNvPr>
          <p:cNvGraphicFramePr>
            <a:graphicFrameLocks noGrp="1"/>
          </p:cNvGraphicFramePr>
          <p:nvPr>
            <p:ph idx="1"/>
            <p:extLst>
              <p:ext uri="{D42A27DB-BD31-4B8C-83A1-F6EECF244321}">
                <p14:modId xmlns:p14="http://schemas.microsoft.com/office/powerpoint/2010/main" val="181760351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6FEA3E2-74C8-4E9C-ADDD-F072AE174F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2569587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D0EC-D3EB-4F3C-992C-A56075233DB7}"/>
              </a:ext>
            </a:extLst>
          </p:cNvPr>
          <p:cNvSpPr>
            <a:spLocks noGrp="1"/>
          </p:cNvSpPr>
          <p:nvPr>
            <p:ph type="title"/>
          </p:nvPr>
        </p:nvSpPr>
        <p:spPr>
          <a:xfrm>
            <a:off x="8177212" y="634946"/>
            <a:ext cx="3372529" cy="5055904"/>
          </a:xfrm>
        </p:spPr>
        <p:txBody>
          <a:bodyPr anchor="ctr">
            <a:normAutofit/>
          </a:bodyPr>
          <a:lstStyle/>
          <a:p>
            <a:r>
              <a:rPr lang="en-US" sz="3400">
                <a:cs typeface="Calibri Light"/>
              </a:rPr>
              <a:t>Accomplishments 2017-2019</a:t>
            </a:r>
            <a:endParaRPr lang="en-US" sz="3400"/>
          </a:p>
        </p:txBody>
      </p:sp>
      <p:graphicFrame>
        <p:nvGraphicFramePr>
          <p:cNvPr id="5" name="Content Placeholder 2">
            <a:extLst>
              <a:ext uri="{FF2B5EF4-FFF2-40B4-BE49-F238E27FC236}">
                <a16:creationId xmlns:a16="http://schemas.microsoft.com/office/drawing/2014/main" id="{954F4B2A-6CA6-49EF-9137-951E1004FE28}"/>
              </a:ext>
            </a:extLst>
          </p:cNvPr>
          <p:cNvGraphicFramePr>
            <a:graphicFrameLocks noGrp="1"/>
          </p:cNvGraphicFramePr>
          <p:nvPr>
            <p:ph idx="1"/>
            <p:extLst>
              <p:ext uri="{D42A27DB-BD31-4B8C-83A1-F6EECF244321}">
                <p14:modId xmlns:p14="http://schemas.microsoft.com/office/powerpoint/2010/main" val="1442593403"/>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9D6971E8-CBAE-43F4-B387-8B370372E6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2013839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ADFF-8ABF-40A2-AB41-69D9C3DBD024}"/>
              </a:ext>
            </a:extLst>
          </p:cNvPr>
          <p:cNvSpPr>
            <a:spLocks noGrp="1"/>
          </p:cNvSpPr>
          <p:nvPr>
            <p:ph type="title"/>
          </p:nvPr>
        </p:nvSpPr>
        <p:spPr/>
        <p:txBody>
          <a:bodyPr>
            <a:normAutofit/>
          </a:bodyPr>
          <a:lstStyle/>
          <a:p>
            <a:r>
              <a:rPr lang="en-US" dirty="0"/>
              <a:t>Mammogram Screening Data</a:t>
            </a:r>
          </a:p>
        </p:txBody>
      </p:sp>
      <p:sp>
        <p:nvSpPr>
          <p:cNvPr id="3" name="Content Placeholder 2">
            <a:extLst>
              <a:ext uri="{FF2B5EF4-FFF2-40B4-BE49-F238E27FC236}">
                <a16:creationId xmlns:a16="http://schemas.microsoft.com/office/drawing/2014/main" id="{B47CC67D-01A6-4AA2-B92A-4FC89D344489}"/>
              </a:ext>
            </a:extLst>
          </p:cNvPr>
          <p:cNvSpPr>
            <a:spLocks noGrp="1"/>
          </p:cNvSpPr>
          <p:nvPr>
            <p:ph idx="1"/>
          </p:nvPr>
        </p:nvSpPr>
        <p:spPr>
          <a:xfrm>
            <a:off x="1097279" y="1845734"/>
            <a:ext cx="6454987" cy="4023360"/>
          </a:xfrm>
        </p:spPr>
        <p:txBody>
          <a:bodyPr>
            <a:normAutofit/>
          </a:bodyPr>
          <a:lstStyle/>
          <a:p>
            <a:r>
              <a:rPr lang="en-US" dirty="0"/>
              <a:t>The primary age group that the breast cancer committee was tracking per the priority was ages 40 – 69</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2017 – 36,825 screenings  </a:t>
            </a:r>
            <a:r>
              <a:rPr lang="en-US"/>
              <a:t>(total of all ages  40,315)</a:t>
            </a:r>
          </a:p>
          <a:p>
            <a:pPr marL="457200" indent="-457200">
              <a:buFont typeface="Arial" panose="020B0604020202020204" pitchFamily="34" charset="0"/>
              <a:buChar char="•"/>
            </a:pPr>
            <a:r>
              <a:rPr lang="en-US" dirty="0"/>
              <a:t>2018 – 31,726 screenings  </a:t>
            </a:r>
            <a:r>
              <a:rPr lang="en-US"/>
              <a:t>(total of all ages  41,598)</a:t>
            </a:r>
          </a:p>
          <a:p>
            <a:pPr marL="457200" indent="-457200">
              <a:buFont typeface="Arial" panose="020B0604020202020204" pitchFamily="34" charset="0"/>
              <a:buChar char="•"/>
            </a:pPr>
            <a:r>
              <a:rPr lang="en-US" dirty="0"/>
              <a:t>2019 – 30,706 screenings  </a:t>
            </a:r>
            <a:r>
              <a:rPr lang="en-US"/>
              <a:t>(total of all ages  40,678)</a:t>
            </a:r>
          </a:p>
          <a:p>
            <a:endParaRPr lang="en-US" dirty="0"/>
          </a:p>
        </p:txBody>
      </p:sp>
      <p:pic>
        <p:nvPicPr>
          <p:cNvPr id="7" name="Graphic 6" descr="Group of women">
            <a:extLst>
              <a:ext uri="{FF2B5EF4-FFF2-40B4-BE49-F238E27FC236}">
                <a16:creationId xmlns:a16="http://schemas.microsoft.com/office/drawing/2014/main" id="{A9F68203-8D62-409E-9237-2A875DE830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20570" y="2084269"/>
            <a:ext cx="3135109" cy="3135109"/>
          </a:xfrm>
          <a:prstGeom prst="rect">
            <a:avLst/>
          </a:prstGeom>
        </p:spPr>
      </p:pic>
      <p:pic>
        <p:nvPicPr>
          <p:cNvPr id="9" name="Picture 8">
            <a:extLst>
              <a:ext uri="{FF2B5EF4-FFF2-40B4-BE49-F238E27FC236}">
                <a16:creationId xmlns:a16="http://schemas.microsoft.com/office/drawing/2014/main" id="{1585A9D2-DB47-4634-9F41-52AB3AB2A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3821771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3E729-5FB4-4242-91ED-5DA4251CB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858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5A770-C9F7-49C3-A66D-AB4D642E5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345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4D64C-8D80-478E-80DA-139B6BC01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4357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FC7173-36EA-422B-BF3F-E9EC74189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6227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DAA3-DC2B-4B92-9D33-2EB165590329}"/>
              </a:ext>
            </a:extLst>
          </p:cNvPr>
          <p:cNvSpPr>
            <a:spLocks noGrp="1"/>
          </p:cNvSpPr>
          <p:nvPr>
            <p:ph type="ctrTitle"/>
          </p:nvPr>
        </p:nvSpPr>
        <p:spPr/>
        <p:txBody>
          <a:bodyPr/>
          <a:lstStyle/>
          <a:p>
            <a:r>
              <a:rPr lang="en-US" dirty="0"/>
              <a:t>Healthy Eating &amp; Active Living (HEAL)</a:t>
            </a:r>
          </a:p>
        </p:txBody>
      </p:sp>
      <p:sp>
        <p:nvSpPr>
          <p:cNvPr id="3" name="Subtitle 2">
            <a:extLst>
              <a:ext uri="{FF2B5EF4-FFF2-40B4-BE49-F238E27FC236}">
                <a16:creationId xmlns:a16="http://schemas.microsoft.com/office/drawing/2014/main" id="{B55CC399-4AFB-48B3-BF8C-9A3609E4C5F5}"/>
              </a:ext>
            </a:extLst>
          </p:cNvPr>
          <p:cNvSpPr>
            <a:spLocks noGrp="1"/>
          </p:cNvSpPr>
          <p:nvPr>
            <p:ph type="subTitle" idx="1"/>
          </p:nvPr>
        </p:nvSpPr>
        <p:spPr/>
        <p:txBody>
          <a:bodyPr>
            <a:normAutofit/>
          </a:bodyPr>
          <a:lstStyle/>
          <a:p>
            <a:r>
              <a:rPr lang="en-US" dirty="0"/>
              <a:t>2017-2019 Community Health Improvement Plan</a:t>
            </a:r>
          </a:p>
        </p:txBody>
      </p:sp>
      <p:pic>
        <p:nvPicPr>
          <p:cNvPr id="5" name="Picture 4">
            <a:extLst>
              <a:ext uri="{FF2B5EF4-FFF2-40B4-BE49-F238E27FC236}">
                <a16:creationId xmlns:a16="http://schemas.microsoft.com/office/drawing/2014/main" id="{61FC5824-F557-4EE9-AED7-320A687F9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6" name="Subtitle 2">
            <a:extLst>
              <a:ext uri="{FF2B5EF4-FFF2-40B4-BE49-F238E27FC236}">
                <a16:creationId xmlns:a16="http://schemas.microsoft.com/office/drawing/2014/main" id="{8A016F48-8CBB-435C-8CB9-7C6264AFC15B}"/>
              </a:ext>
            </a:extLst>
          </p:cNvPr>
          <p:cNvSpPr txBox="1">
            <a:spLocks/>
          </p:cNvSpPr>
          <p:nvPr/>
        </p:nvSpPr>
        <p:spPr>
          <a:xfrm>
            <a:off x="6096000" y="5325410"/>
            <a:ext cx="5796778" cy="9414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t>Kaitlyn </a:t>
            </a:r>
            <a:r>
              <a:rPr lang="en-US" sz="1600" dirty="0" err="1"/>
              <a:t>streitmatter</a:t>
            </a:r>
            <a:r>
              <a:rPr lang="en-US" sz="1600" dirty="0"/>
              <a:t>, mph, </a:t>
            </a:r>
            <a:r>
              <a:rPr lang="en-US" sz="1600" dirty="0" err="1"/>
              <a:t>ches</a:t>
            </a:r>
            <a:endParaRPr lang="en-US" sz="1600" dirty="0"/>
          </a:p>
          <a:p>
            <a:pPr>
              <a:spcBef>
                <a:spcPts val="0"/>
              </a:spcBef>
            </a:pPr>
            <a:r>
              <a:rPr lang="en-US" sz="1600" dirty="0"/>
              <a:t>Extension educator, SNAP-Ed</a:t>
            </a:r>
          </a:p>
          <a:p>
            <a:pPr>
              <a:spcBef>
                <a:spcPts val="0"/>
              </a:spcBef>
            </a:pPr>
            <a:r>
              <a:rPr lang="en-US" sz="1600" dirty="0"/>
              <a:t>University of Illinois Extension</a:t>
            </a:r>
          </a:p>
        </p:txBody>
      </p:sp>
    </p:spTree>
    <p:extLst>
      <p:ext uri="{BB962C8B-B14F-4D97-AF65-F5344CB8AC3E}">
        <p14:creationId xmlns:p14="http://schemas.microsoft.com/office/powerpoint/2010/main" val="64173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2A1C-A71E-468F-BBCD-5041EAAC79ED}"/>
              </a:ext>
            </a:extLst>
          </p:cNvPr>
          <p:cNvSpPr>
            <a:spLocks noGrp="1"/>
          </p:cNvSpPr>
          <p:nvPr>
            <p:ph type="ctrTitle"/>
          </p:nvPr>
        </p:nvSpPr>
        <p:spPr/>
        <p:txBody>
          <a:bodyPr>
            <a:normAutofit/>
          </a:bodyPr>
          <a:lstStyle/>
          <a:p>
            <a:pPr algn="ctr" defTabSz="609630">
              <a:lnSpc>
                <a:spcPts val="3520"/>
              </a:lnSpc>
            </a:pPr>
            <a:r>
              <a:rPr lang="en-US" sz="4000" dirty="0">
                <a:solidFill>
                  <a:schemeClr val="tx1"/>
                </a:solidFill>
                <a:latin typeface="Raleway Bold"/>
              </a:rPr>
              <a:t>Increase the number of adults and youth who meet the recommended daily servings of fruits and vegetables, and to increase number of adults and youth who meet recommended levels of weekly physical activity </a:t>
            </a:r>
          </a:p>
        </p:txBody>
      </p:sp>
      <p:sp>
        <p:nvSpPr>
          <p:cNvPr id="4" name="Subtitle 3">
            <a:extLst>
              <a:ext uri="{FF2B5EF4-FFF2-40B4-BE49-F238E27FC236}">
                <a16:creationId xmlns:a16="http://schemas.microsoft.com/office/drawing/2014/main" id="{79A8CFDD-9BFB-4F1C-B1DC-547839921585}"/>
              </a:ext>
            </a:extLst>
          </p:cNvPr>
          <p:cNvSpPr>
            <a:spLocks noGrp="1"/>
          </p:cNvSpPr>
          <p:nvPr>
            <p:ph type="subTitle" idx="1"/>
          </p:nvPr>
        </p:nvSpPr>
        <p:spPr/>
        <p:txBody>
          <a:bodyPr/>
          <a:lstStyle/>
          <a:p>
            <a:r>
              <a:rPr lang="en-US" dirty="0"/>
              <a:t>2017-2019 Heal Action Team Goal</a:t>
            </a:r>
          </a:p>
        </p:txBody>
      </p:sp>
      <p:pic>
        <p:nvPicPr>
          <p:cNvPr id="5" name="Picture 4">
            <a:extLst>
              <a:ext uri="{FF2B5EF4-FFF2-40B4-BE49-F238E27FC236}">
                <a16:creationId xmlns:a16="http://schemas.microsoft.com/office/drawing/2014/main" id="{75B69C73-1C73-44CB-A394-3013571B3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248273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706" b="77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537373" y="1140885"/>
            <a:ext cx="5181601" cy="2236420"/>
          </a:xfrm>
          <a:prstGeom prst="rect">
            <a:avLst/>
          </a:prstGeom>
          <a:solidFill>
            <a:srgbClr val="0F1C37"/>
          </a:solidFill>
        </p:spPr>
      </p:sp>
      <p:sp>
        <p:nvSpPr>
          <p:cNvPr id="25" name="AutoShape 2">
            <a:extLst>
              <a:ext uri="{FF2B5EF4-FFF2-40B4-BE49-F238E27FC236}">
                <a16:creationId xmlns:a16="http://schemas.microsoft.com/office/drawing/2014/main" id="{429F6E67-37B9-4A0D-B241-102EC6219808}"/>
              </a:ext>
            </a:extLst>
          </p:cNvPr>
          <p:cNvSpPr/>
          <p:nvPr/>
        </p:nvSpPr>
        <p:spPr>
          <a:xfrm>
            <a:off x="6473025" y="1140885"/>
            <a:ext cx="5181601" cy="2236420"/>
          </a:xfrm>
          <a:prstGeom prst="rect">
            <a:avLst/>
          </a:prstGeom>
          <a:solidFill>
            <a:srgbClr val="0F1C37"/>
          </a:solidFill>
        </p:spPr>
      </p:sp>
      <p:sp>
        <p:nvSpPr>
          <p:cNvPr id="23" name="AutoShape 2">
            <a:extLst>
              <a:ext uri="{FF2B5EF4-FFF2-40B4-BE49-F238E27FC236}">
                <a16:creationId xmlns:a16="http://schemas.microsoft.com/office/drawing/2014/main" id="{A25DB7DF-D0DD-4622-BFBB-1477199AFDFC}"/>
              </a:ext>
            </a:extLst>
          </p:cNvPr>
          <p:cNvSpPr/>
          <p:nvPr/>
        </p:nvSpPr>
        <p:spPr>
          <a:xfrm>
            <a:off x="537372" y="3746977"/>
            <a:ext cx="5181601" cy="2236420"/>
          </a:xfrm>
          <a:prstGeom prst="rect">
            <a:avLst/>
          </a:prstGeom>
          <a:solidFill>
            <a:srgbClr val="0F1C37"/>
          </a:solidFill>
        </p:spPr>
      </p:sp>
      <p:sp>
        <p:nvSpPr>
          <p:cNvPr id="24" name="AutoShape 2">
            <a:extLst>
              <a:ext uri="{FF2B5EF4-FFF2-40B4-BE49-F238E27FC236}">
                <a16:creationId xmlns:a16="http://schemas.microsoft.com/office/drawing/2014/main" id="{7DCDBC80-5C68-4F68-BBE1-2085078BFF88}"/>
              </a:ext>
            </a:extLst>
          </p:cNvPr>
          <p:cNvSpPr/>
          <p:nvPr/>
        </p:nvSpPr>
        <p:spPr>
          <a:xfrm>
            <a:off x="6473024" y="3767435"/>
            <a:ext cx="5181601" cy="2236420"/>
          </a:xfrm>
          <a:prstGeom prst="rect">
            <a:avLst/>
          </a:prstGeom>
          <a:solidFill>
            <a:srgbClr val="0F1C37"/>
          </a:solidFill>
        </p:spPr>
      </p:sp>
      <p:pic>
        <p:nvPicPr>
          <p:cNvPr id="7" name="Picture 7"/>
          <p:cNvPicPr>
            <a:picLocks noChangeAspect="1"/>
          </p:cNvPicPr>
          <p:nvPr/>
        </p:nvPicPr>
        <p:blipFill>
          <a:blip r:embed="rId3"/>
          <a:srcRect/>
          <a:stretch>
            <a:fillRect/>
          </a:stretch>
        </p:blipFill>
        <p:spPr>
          <a:xfrm>
            <a:off x="719761" y="1286948"/>
            <a:ext cx="1733769" cy="1733769"/>
          </a:xfrm>
          <a:prstGeom prst="rect">
            <a:avLst/>
          </a:prstGeom>
        </p:spPr>
      </p:pic>
      <p:pic>
        <p:nvPicPr>
          <p:cNvPr id="8" name="Picture 8"/>
          <p:cNvPicPr>
            <a:picLocks noChangeAspect="1"/>
          </p:cNvPicPr>
          <p:nvPr/>
        </p:nvPicPr>
        <p:blipFill>
          <a:blip r:embed="rId4"/>
          <a:srcRect/>
          <a:stretch>
            <a:fillRect/>
          </a:stretch>
        </p:blipFill>
        <p:spPr>
          <a:xfrm>
            <a:off x="659886" y="3986817"/>
            <a:ext cx="1756740" cy="1756740"/>
          </a:xfrm>
          <a:prstGeom prst="rect">
            <a:avLst/>
          </a:prstGeom>
        </p:spPr>
      </p:pic>
      <p:pic>
        <p:nvPicPr>
          <p:cNvPr id="9" name="Picture 9"/>
          <p:cNvPicPr>
            <a:picLocks noChangeAspect="1"/>
          </p:cNvPicPr>
          <p:nvPr/>
        </p:nvPicPr>
        <p:blipFill>
          <a:blip r:embed="rId5"/>
          <a:srcRect/>
          <a:stretch>
            <a:fillRect/>
          </a:stretch>
        </p:blipFill>
        <p:spPr>
          <a:xfrm>
            <a:off x="6673807" y="4001215"/>
            <a:ext cx="1727943" cy="1727943"/>
          </a:xfrm>
          <a:prstGeom prst="rect">
            <a:avLst/>
          </a:prstGeom>
        </p:spPr>
      </p:pic>
      <p:sp>
        <p:nvSpPr>
          <p:cNvPr id="10" name="TextBox 10"/>
          <p:cNvSpPr txBox="1"/>
          <p:nvPr/>
        </p:nvSpPr>
        <p:spPr>
          <a:xfrm>
            <a:off x="464266" y="454940"/>
            <a:ext cx="11041934" cy="448841"/>
          </a:xfrm>
          <a:prstGeom prst="rect">
            <a:avLst/>
          </a:prstGeom>
        </p:spPr>
        <p:txBody>
          <a:bodyPr lIns="0" tIns="0" rIns="0" bIns="0" rtlCol="0" anchor="t">
            <a:spAutoFit/>
          </a:bodyPr>
          <a:lstStyle/>
          <a:p>
            <a:pPr algn="ctr" defTabSz="609630">
              <a:lnSpc>
                <a:spcPts val="3520"/>
              </a:lnSpc>
            </a:pPr>
            <a:r>
              <a:rPr lang="en-US" sz="2933" dirty="0">
                <a:solidFill>
                  <a:srgbClr val="F5FFF9"/>
                </a:solidFill>
                <a:latin typeface="Raleway Bold"/>
              </a:rPr>
              <a:t>Strategies</a:t>
            </a:r>
          </a:p>
        </p:txBody>
      </p:sp>
      <p:grpSp>
        <p:nvGrpSpPr>
          <p:cNvPr id="11" name="Group 11"/>
          <p:cNvGrpSpPr/>
          <p:nvPr/>
        </p:nvGrpSpPr>
        <p:grpSpPr>
          <a:xfrm>
            <a:off x="2606076" y="1643389"/>
            <a:ext cx="3180949" cy="1020885"/>
            <a:chOff x="0" y="-85725"/>
            <a:chExt cx="6361898" cy="2041768"/>
          </a:xfrm>
        </p:grpSpPr>
        <p:sp>
          <p:nvSpPr>
            <p:cNvPr id="12" name="TextBox 12"/>
            <p:cNvSpPr txBox="1"/>
            <p:nvPr/>
          </p:nvSpPr>
          <p:spPr>
            <a:xfrm>
              <a:off x="0" y="975902"/>
              <a:ext cx="6315712" cy="980141"/>
            </a:xfrm>
            <a:prstGeom prst="rect">
              <a:avLst/>
            </a:prstGeom>
          </p:spPr>
          <p:txBody>
            <a:bodyPr lIns="0" tIns="0" rIns="0" bIns="0" rtlCol="0" anchor="t">
              <a:spAutoFit/>
            </a:bodyPr>
            <a:lstStyle/>
            <a:p>
              <a:pPr defTabSz="609630">
                <a:lnSpc>
                  <a:spcPts val="1960"/>
                </a:lnSpc>
              </a:pPr>
              <a:r>
                <a:rPr lang="en-US" sz="1400" dirty="0">
                  <a:solidFill>
                    <a:srgbClr val="F5FFF9"/>
                  </a:solidFill>
                  <a:latin typeface="Raleway"/>
                </a:rPr>
                <a:t>Coordinated Approach to Child Nutrition </a:t>
              </a:r>
            </a:p>
          </p:txBody>
        </p:sp>
        <p:sp>
          <p:nvSpPr>
            <p:cNvPr id="13" name="TextBox 13"/>
            <p:cNvSpPr txBox="1"/>
            <p:nvPr/>
          </p:nvSpPr>
          <p:spPr>
            <a:xfrm>
              <a:off x="0" y="-85725"/>
              <a:ext cx="6361898" cy="795345"/>
            </a:xfrm>
            <a:prstGeom prst="rect">
              <a:avLst/>
            </a:prstGeom>
          </p:spPr>
          <p:txBody>
            <a:bodyPr lIns="0" tIns="0" rIns="0" bIns="0" rtlCol="0" anchor="t">
              <a:spAutoFit/>
            </a:bodyPr>
            <a:lstStyle/>
            <a:p>
              <a:pPr defTabSz="609630">
                <a:lnSpc>
                  <a:spcPts val="3360"/>
                </a:lnSpc>
              </a:pPr>
              <a:r>
                <a:rPr lang="en-US" sz="2400" dirty="0">
                  <a:solidFill>
                    <a:srgbClr val="3B76C4"/>
                  </a:solidFill>
                  <a:latin typeface="Raleway Bold"/>
                </a:rPr>
                <a:t>CATCH</a:t>
              </a:r>
            </a:p>
          </p:txBody>
        </p:sp>
      </p:grpSp>
      <p:grpSp>
        <p:nvGrpSpPr>
          <p:cNvPr id="14" name="Group 14"/>
          <p:cNvGrpSpPr/>
          <p:nvPr/>
        </p:nvGrpSpPr>
        <p:grpSpPr>
          <a:xfrm>
            <a:off x="8585696" y="1530619"/>
            <a:ext cx="3180949" cy="1020885"/>
            <a:chOff x="0" y="-85725"/>
            <a:chExt cx="6361898" cy="2041770"/>
          </a:xfrm>
        </p:grpSpPr>
        <p:sp>
          <p:nvSpPr>
            <p:cNvPr id="15" name="TextBox 15"/>
            <p:cNvSpPr txBox="1"/>
            <p:nvPr/>
          </p:nvSpPr>
          <p:spPr>
            <a:xfrm>
              <a:off x="0" y="975903"/>
              <a:ext cx="6315712" cy="980142"/>
            </a:xfrm>
            <a:prstGeom prst="rect">
              <a:avLst/>
            </a:prstGeom>
          </p:spPr>
          <p:txBody>
            <a:bodyPr lIns="0" tIns="0" rIns="0" bIns="0" rtlCol="0" anchor="t">
              <a:spAutoFit/>
            </a:bodyPr>
            <a:lstStyle/>
            <a:p>
              <a:pPr defTabSz="609630">
                <a:lnSpc>
                  <a:spcPts val="1960"/>
                </a:lnSpc>
              </a:pPr>
              <a:r>
                <a:rPr lang="en-US" sz="1400" dirty="0">
                  <a:solidFill>
                    <a:srgbClr val="F5FFF9"/>
                  </a:solidFill>
                  <a:latin typeface="Raleway"/>
                </a:rPr>
                <a:t>USDA Supplemental Nutrition Program for Women, Infant and Children </a:t>
              </a:r>
            </a:p>
          </p:txBody>
        </p:sp>
        <p:sp>
          <p:nvSpPr>
            <p:cNvPr id="16" name="TextBox 16"/>
            <p:cNvSpPr txBox="1"/>
            <p:nvPr/>
          </p:nvSpPr>
          <p:spPr>
            <a:xfrm>
              <a:off x="0" y="-85725"/>
              <a:ext cx="6361898" cy="795346"/>
            </a:xfrm>
            <a:prstGeom prst="rect">
              <a:avLst/>
            </a:prstGeom>
          </p:spPr>
          <p:txBody>
            <a:bodyPr lIns="0" tIns="0" rIns="0" bIns="0" rtlCol="0" anchor="t">
              <a:spAutoFit/>
            </a:bodyPr>
            <a:lstStyle/>
            <a:p>
              <a:pPr defTabSz="609630">
                <a:lnSpc>
                  <a:spcPts val="3360"/>
                </a:lnSpc>
              </a:pPr>
              <a:r>
                <a:rPr lang="en-US" sz="2400">
                  <a:solidFill>
                    <a:srgbClr val="3B76C4"/>
                  </a:solidFill>
                  <a:latin typeface="Raleway Bold"/>
                </a:rPr>
                <a:t>WIC</a:t>
              </a:r>
            </a:p>
          </p:txBody>
        </p:sp>
      </p:grpSp>
      <p:grpSp>
        <p:nvGrpSpPr>
          <p:cNvPr id="17" name="Group 17"/>
          <p:cNvGrpSpPr/>
          <p:nvPr/>
        </p:nvGrpSpPr>
        <p:grpSpPr>
          <a:xfrm>
            <a:off x="8562603" y="4394273"/>
            <a:ext cx="3180949" cy="1020885"/>
            <a:chOff x="0" y="-85725"/>
            <a:chExt cx="6361898" cy="2041770"/>
          </a:xfrm>
        </p:grpSpPr>
        <p:sp>
          <p:nvSpPr>
            <p:cNvPr id="18" name="TextBox 18"/>
            <p:cNvSpPr txBox="1"/>
            <p:nvPr/>
          </p:nvSpPr>
          <p:spPr>
            <a:xfrm>
              <a:off x="0" y="975903"/>
              <a:ext cx="6315712" cy="980142"/>
            </a:xfrm>
            <a:prstGeom prst="rect">
              <a:avLst/>
            </a:prstGeom>
          </p:spPr>
          <p:txBody>
            <a:bodyPr lIns="0" tIns="0" rIns="0" bIns="0" rtlCol="0" anchor="t">
              <a:spAutoFit/>
            </a:bodyPr>
            <a:lstStyle/>
            <a:p>
              <a:pPr defTabSz="609630">
                <a:lnSpc>
                  <a:spcPts val="1960"/>
                </a:lnSpc>
              </a:pPr>
              <a:r>
                <a:rPr lang="en-US" sz="1400">
                  <a:solidFill>
                    <a:srgbClr val="F5FFF9"/>
                  </a:solidFill>
                  <a:latin typeface="Raleway"/>
                </a:rPr>
                <a:t>Food Insecurity </a:t>
              </a:r>
            </a:p>
            <a:p>
              <a:pPr defTabSz="609630">
                <a:lnSpc>
                  <a:spcPts val="1960"/>
                </a:lnSpc>
              </a:pPr>
              <a:endParaRPr lang="en-US" sz="1400">
                <a:solidFill>
                  <a:srgbClr val="F5FFF9"/>
                </a:solidFill>
                <a:latin typeface="Raleway"/>
              </a:endParaRPr>
            </a:p>
          </p:txBody>
        </p:sp>
        <p:sp>
          <p:nvSpPr>
            <p:cNvPr id="19" name="TextBox 19"/>
            <p:cNvSpPr txBox="1"/>
            <p:nvPr/>
          </p:nvSpPr>
          <p:spPr>
            <a:xfrm>
              <a:off x="0" y="-85725"/>
              <a:ext cx="6361898" cy="795346"/>
            </a:xfrm>
            <a:prstGeom prst="rect">
              <a:avLst/>
            </a:prstGeom>
          </p:spPr>
          <p:txBody>
            <a:bodyPr lIns="0" tIns="0" rIns="0" bIns="0" rtlCol="0" anchor="t">
              <a:spAutoFit/>
            </a:bodyPr>
            <a:lstStyle/>
            <a:p>
              <a:pPr defTabSz="609630">
                <a:lnSpc>
                  <a:spcPts val="3360"/>
                </a:lnSpc>
              </a:pPr>
              <a:r>
                <a:rPr lang="en-US" sz="2400" dirty="0">
                  <a:solidFill>
                    <a:srgbClr val="3B76C4"/>
                  </a:solidFill>
                  <a:latin typeface="Raleway Bold"/>
                </a:rPr>
                <a:t>ADULT NUTRITION </a:t>
              </a:r>
            </a:p>
          </p:txBody>
        </p:sp>
      </p:grpSp>
      <p:grpSp>
        <p:nvGrpSpPr>
          <p:cNvPr id="20" name="Group 20"/>
          <p:cNvGrpSpPr/>
          <p:nvPr/>
        </p:nvGrpSpPr>
        <p:grpSpPr>
          <a:xfrm>
            <a:off x="2444219" y="4678229"/>
            <a:ext cx="3180949" cy="1185684"/>
            <a:chOff x="0" y="-85725"/>
            <a:chExt cx="6361898" cy="2371368"/>
          </a:xfrm>
        </p:grpSpPr>
        <p:sp>
          <p:nvSpPr>
            <p:cNvPr id="21" name="TextBox 21"/>
            <p:cNvSpPr txBox="1"/>
            <p:nvPr/>
          </p:nvSpPr>
          <p:spPr>
            <a:xfrm>
              <a:off x="0" y="1819617"/>
              <a:ext cx="6315712" cy="466026"/>
            </a:xfrm>
            <a:prstGeom prst="rect">
              <a:avLst/>
            </a:prstGeom>
          </p:spPr>
          <p:txBody>
            <a:bodyPr lIns="0" tIns="0" rIns="0" bIns="0" rtlCol="0" anchor="t">
              <a:spAutoFit/>
            </a:bodyPr>
            <a:lstStyle/>
            <a:p>
              <a:pPr defTabSz="609630">
                <a:lnSpc>
                  <a:spcPts val="1960"/>
                </a:lnSpc>
              </a:pPr>
              <a:endParaRPr sz="1200">
                <a:solidFill>
                  <a:prstClr val="black"/>
                </a:solidFill>
                <a:latin typeface="Calibri"/>
              </a:endParaRPr>
            </a:p>
          </p:txBody>
        </p:sp>
        <p:sp>
          <p:nvSpPr>
            <p:cNvPr id="22" name="TextBox 22"/>
            <p:cNvSpPr txBox="1"/>
            <p:nvPr/>
          </p:nvSpPr>
          <p:spPr>
            <a:xfrm>
              <a:off x="0" y="-85725"/>
              <a:ext cx="6361898" cy="795346"/>
            </a:xfrm>
            <a:prstGeom prst="rect">
              <a:avLst/>
            </a:prstGeom>
          </p:spPr>
          <p:txBody>
            <a:bodyPr lIns="0" tIns="0" rIns="0" bIns="0" rtlCol="0" anchor="t">
              <a:spAutoFit/>
            </a:bodyPr>
            <a:lstStyle/>
            <a:p>
              <a:pPr defTabSz="609630">
                <a:lnSpc>
                  <a:spcPts val="3360"/>
                </a:lnSpc>
              </a:pPr>
              <a:r>
                <a:rPr lang="en-US" sz="2400" dirty="0">
                  <a:solidFill>
                    <a:srgbClr val="3B76C4"/>
                  </a:solidFill>
                  <a:latin typeface="Raleway Bold"/>
                </a:rPr>
                <a:t>WORKPLACE WELLNESS</a:t>
              </a:r>
            </a:p>
          </p:txBody>
        </p:sp>
      </p:grpSp>
      <p:pic>
        <p:nvPicPr>
          <p:cNvPr id="6" name="Picture 6"/>
          <p:cNvPicPr>
            <a:picLocks noChangeAspect="1"/>
          </p:cNvPicPr>
          <p:nvPr/>
        </p:nvPicPr>
        <p:blipFill>
          <a:blip r:embed="rId6"/>
          <a:srcRect/>
          <a:stretch>
            <a:fillRect/>
          </a:stretch>
        </p:blipFill>
        <p:spPr>
          <a:xfrm>
            <a:off x="6699955" y="1286949"/>
            <a:ext cx="1733768" cy="17337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B76C4"/>
        </a:solidFill>
        <a:effectLst/>
      </p:bgPr>
    </p:bg>
    <p:spTree>
      <p:nvGrpSpPr>
        <p:cNvPr id="1" name=""/>
        <p:cNvGrpSpPr/>
        <p:nvPr/>
      </p:nvGrpSpPr>
      <p:grpSpPr>
        <a:xfrm>
          <a:off x="0" y="0"/>
          <a:ext cx="0" cy="0"/>
          <a:chOff x="0" y="0"/>
          <a:chExt cx="0" cy="0"/>
        </a:xfrm>
      </p:grpSpPr>
      <p:sp>
        <p:nvSpPr>
          <p:cNvPr id="2" name="AutoShape 2"/>
          <p:cNvSpPr/>
          <p:nvPr/>
        </p:nvSpPr>
        <p:spPr>
          <a:xfrm>
            <a:off x="876032" y="1404590"/>
            <a:ext cx="2413339" cy="3603405"/>
          </a:xfrm>
          <a:prstGeom prst="rect">
            <a:avLst/>
          </a:prstGeom>
          <a:solidFill>
            <a:srgbClr val="F5FFF9"/>
          </a:solidFill>
        </p:spPr>
      </p:sp>
      <p:sp>
        <p:nvSpPr>
          <p:cNvPr id="3" name="AutoShape 3"/>
          <p:cNvSpPr/>
          <p:nvPr/>
        </p:nvSpPr>
        <p:spPr>
          <a:xfrm>
            <a:off x="4662827" y="1404590"/>
            <a:ext cx="2413339" cy="2449727"/>
          </a:xfrm>
          <a:prstGeom prst="rect">
            <a:avLst/>
          </a:prstGeom>
          <a:solidFill>
            <a:srgbClr val="F5FFF9"/>
          </a:solidFill>
        </p:spPr>
      </p:sp>
      <p:sp>
        <p:nvSpPr>
          <p:cNvPr id="4" name="AutoShape 4"/>
          <p:cNvSpPr/>
          <p:nvPr/>
        </p:nvSpPr>
        <p:spPr>
          <a:xfrm>
            <a:off x="8739253" y="1404590"/>
            <a:ext cx="2333680" cy="2743107"/>
          </a:xfrm>
          <a:prstGeom prst="rect">
            <a:avLst/>
          </a:prstGeom>
          <a:solidFill>
            <a:srgbClr val="F5FFF9"/>
          </a:solidFill>
        </p:spPr>
      </p:sp>
      <p:grpSp>
        <p:nvGrpSpPr>
          <p:cNvPr id="5" name="Group 5"/>
          <p:cNvGrpSpPr/>
          <p:nvPr/>
        </p:nvGrpSpPr>
        <p:grpSpPr>
          <a:xfrm>
            <a:off x="876032" y="1404590"/>
            <a:ext cx="2413339" cy="3769038"/>
            <a:chOff x="0" y="0"/>
            <a:chExt cx="4826679" cy="7538077"/>
          </a:xfrm>
        </p:grpSpPr>
        <p:sp>
          <p:nvSpPr>
            <p:cNvPr id="6" name="AutoShape 6"/>
            <p:cNvSpPr/>
            <p:nvPr/>
          </p:nvSpPr>
          <p:spPr>
            <a:xfrm>
              <a:off x="0" y="0"/>
              <a:ext cx="4826679" cy="1630597"/>
            </a:xfrm>
            <a:prstGeom prst="rect">
              <a:avLst/>
            </a:prstGeom>
            <a:solidFill>
              <a:srgbClr val="C8D9EE"/>
            </a:solidFill>
          </p:spPr>
        </p:sp>
        <p:sp>
          <p:nvSpPr>
            <p:cNvPr id="7" name="TextBox 7"/>
            <p:cNvSpPr txBox="1"/>
            <p:nvPr/>
          </p:nvSpPr>
          <p:spPr>
            <a:xfrm>
              <a:off x="336920" y="445262"/>
              <a:ext cx="4152841" cy="656462"/>
            </a:xfrm>
            <a:prstGeom prst="rect">
              <a:avLst/>
            </a:prstGeom>
          </p:spPr>
          <p:txBody>
            <a:bodyPr lIns="0" tIns="0" rIns="0" bIns="0" rtlCol="0" anchor="t">
              <a:spAutoFit/>
            </a:bodyPr>
            <a:lstStyle/>
            <a:p>
              <a:pPr algn="ctr" defTabSz="609630">
                <a:lnSpc>
                  <a:spcPts val="2800"/>
                </a:lnSpc>
              </a:pPr>
              <a:r>
                <a:rPr lang="en-US" sz="2000">
                  <a:solidFill>
                    <a:srgbClr val="3B76C4"/>
                  </a:solidFill>
                  <a:latin typeface="Raleway"/>
                </a:rPr>
                <a:t>Healthy Eating</a:t>
              </a:r>
            </a:p>
          </p:txBody>
        </p:sp>
        <p:sp>
          <p:nvSpPr>
            <p:cNvPr id="8" name="TextBox 8"/>
            <p:cNvSpPr txBox="1"/>
            <p:nvPr/>
          </p:nvSpPr>
          <p:spPr>
            <a:xfrm>
              <a:off x="336920" y="2043878"/>
              <a:ext cx="4152841" cy="5494199"/>
            </a:xfrm>
            <a:prstGeom prst="rect">
              <a:avLst/>
            </a:prstGeom>
          </p:spPr>
          <p:txBody>
            <a:bodyPr lIns="0" tIns="0" rIns="0" bIns="0" rtlCol="0" anchor="t">
              <a:spAutoFit/>
            </a:bodyPr>
            <a:lstStyle/>
            <a:p>
              <a:pPr algn="ctr" defTabSz="609630">
                <a:lnSpc>
                  <a:spcPts val="2613"/>
                </a:lnSpc>
              </a:pPr>
              <a:r>
                <a:rPr lang="en-US" sz="1867">
                  <a:solidFill>
                    <a:srgbClr val="3B76C4"/>
                  </a:solidFill>
                  <a:latin typeface="Raleway Bold"/>
                </a:rPr>
                <a:t>18</a:t>
              </a:r>
              <a:r>
                <a:rPr lang="en-US" sz="1867">
                  <a:solidFill>
                    <a:srgbClr val="3B76C4"/>
                  </a:solidFill>
                  <a:latin typeface="Raleway"/>
                </a:rPr>
                <a:t> after school programs received CATCH nutrition classes weekly</a:t>
              </a:r>
            </a:p>
            <a:p>
              <a:pPr algn="ctr" defTabSz="609630">
                <a:lnSpc>
                  <a:spcPts val="2613"/>
                </a:lnSpc>
              </a:pPr>
              <a:endParaRPr lang="en-US" sz="1867">
                <a:solidFill>
                  <a:srgbClr val="3B76C4"/>
                </a:solidFill>
                <a:latin typeface="Raleway"/>
              </a:endParaRPr>
            </a:p>
            <a:p>
              <a:pPr algn="ctr" defTabSz="609630">
                <a:lnSpc>
                  <a:spcPts val="2613"/>
                </a:lnSpc>
              </a:pPr>
              <a:r>
                <a:rPr lang="en-US" sz="1867">
                  <a:solidFill>
                    <a:srgbClr val="3B76C4"/>
                  </a:solidFill>
                  <a:latin typeface="Raleway Bold"/>
                </a:rPr>
                <a:t>30 </a:t>
              </a:r>
              <a:r>
                <a:rPr lang="en-US" sz="1867">
                  <a:solidFill>
                    <a:srgbClr val="3B76C4"/>
                  </a:solidFill>
                  <a:latin typeface="Raleway"/>
                </a:rPr>
                <a:t>total</a:t>
              </a:r>
              <a:r>
                <a:rPr lang="en-US" sz="1867">
                  <a:solidFill>
                    <a:srgbClr val="423BC4"/>
                  </a:solidFill>
                  <a:latin typeface="Raleway"/>
                </a:rPr>
                <a:t> lessons </a:t>
              </a:r>
            </a:p>
            <a:p>
              <a:pPr algn="ctr" defTabSz="609630">
                <a:lnSpc>
                  <a:spcPts val="1960"/>
                </a:lnSpc>
              </a:pPr>
              <a:endParaRPr lang="en-US" sz="1867">
                <a:solidFill>
                  <a:srgbClr val="423BC4"/>
                </a:solidFill>
                <a:latin typeface="Raleway"/>
              </a:endParaRPr>
            </a:p>
            <a:p>
              <a:pPr algn="ctr" defTabSz="609630">
                <a:lnSpc>
                  <a:spcPts val="1960"/>
                </a:lnSpc>
              </a:pPr>
              <a:endParaRPr lang="en-US" sz="1867">
                <a:solidFill>
                  <a:srgbClr val="423BC4"/>
                </a:solidFill>
                <a:latin typeface="Raleway"/>
              </a:endParaRPr>
            </a:p>
            <a:p>
              <a:pPr algn="ctr" defTabSz="609630">
                <a:lnSpc>
                  <a:spcPts val="1960"/>
                </a:lnSpc>
              </a:pPr>
              <a:r>
                <a:rPr lang="en-US" sz="1400">
                  <a:solidFill>
                    <a:srgbClr val="423BC4"/>
                  </a:solidFill>
                  <a:latin typeface="Raleway"/>
                </a:rPr>
                <a:t> </a:t>
              </a:r>
            </a:p>
          </p:txBody>
        </p:sp>
      </p:grpSp>
      <p:grpSp>
        <p:nvGrpSpPr>
          <p:cNvPr id="9" name="Group 9"/>
          <p:cNvGrpSpPr/>
          <p:nvPr/>
        </p:nvGrpSpPr>
        <p:grpSpPr>
          <a:xfrm>
            <a:off x="4662827" y="1404590"/>
            <a:ext cx="2413339" cy="2178171"/>
            <a:chOff x="0" y="0"/>
            <a:chExt cx="4826679" cy="4356342"/>
          </a:xfrm>
        </p:grpSpPr>
        <p:sp>
          <p:nvSpPr>
            <p:cNvPr id="10" name="AutoShape 10"/>
            <p:cNvSpPr/>
            <p:nvPr/>
          </p:nvSpPr>
          <p:spPr>
            <a:xfrm>
              <a:off x="0" y="0"/>
              <a:ext cx="4826679" cy="1630597"/>
            </a:xfrm>
            <a:prstGeom prst="rect">
              <a:avLst/>
            </a:prstGeom>
            <a:solidFill>
              <a:srgbClr val="C8D9EE"/>
            </a:solidFill>
          </p:spPr>
        </p:sp>
        <p:sp>
          <p:nvSpPr>
            <p:cNvPr id="11" name="TextBox 11"/>
            <p:cNvSpPr txBox="1"/>
            <p:nvPr/>
          </p:nvSpPr>
          <p:spPr>
            <a:xfrm>
              <a:off x="336920" y="445264"/>
              <a:ext cx="4152841" cy="656462"/>
            </a:xfrm>
            <a:prstGeom prst="rect">
              <a:avLst/>
            </a:prstGeom>
          </p:spPr>
          <p:txBody>
            <a:bodyPr lIns="0" tIns="0" rIns="0" bIns="0" rtlCol="0" anchor="t">
              <a:spAutoFit/>
            </a:bodyPr>
            <a:lstStyle/>
            <a:p>
              <a:pPr algn="ctr" defTabSz="609630">
                <a:lnSpc>
                  <a:spcPts val="2800"/>
                </a:lnSpc>
              </a:pPr>
              <a:r>
                <a:rPr lang="en-US" sz="2000">
                  <a:solidFill>
                    <a:srgbClr val="3B76C4"/>
                  </a:solidFill>
                  <a:latin typeface="Raleway"/>
                </a:rPr>
                <a:t>Active Living </a:t>
              </a:r>
            </a:p>
          </p:txBody>
        </p:sp>
        <p:sp>
          <p:nvSpPr>
            <p:cNvPr id="12" name="TextBox 12"/>
            <p:cNvSpPr txBox="1"/>
            <p:nvPr/>
          </p:nvSpPr>
          <p:spPr>
            <a:xfrm>
              <a:off x="336920" y="2053404"/>
              <a:ext cx="4152841" cy="2302938"/>
            </a:xfrm>
            <a:prstGeom prst="rect">
              <a:avLst/>
            </a:prstGeom>
          </p:spPr>
          <p:txBody>
            <a:bodyPr lIns="0" tIns="0" rIns="0" bIns="0" rtlCol="0" anchor="t">
              <a:spAutoFit/>
            </a:bodyPr>
            <a:lstStyle/>
            <a:p>
              <a:pPr algn="ctr" defTabSz="609630">
                <a:lnSpc>
                  <a:spcPts val="1960"/>
                </a:lnSpc>
              </a:pPr>
              <a:r>
                <a:rPr lang="en-US" sz="1400">
                  <a:solidFill>
                    <a:srgbClr val="3B76C4"/>
                  </a:solidFill>
                  <a:latin typeface="Raleway"/>
                </a:rPr>
                <a:t>90 lessons for 732 students =</a:t>
              </a:r>
            </a:p>
            <a:p>
              <a:pPr algn="ctr" defTabSz="609630">
                <a:lnSpc>
                  <a:spcPts val="2613"/>
                </a:lnSpc>
              </a:pPr>
              <a:r>
                <a:rPr lang="en-US" sz="1867">
                  <a:solidFill>
                    <a:srgbClr val="3B76C4"/>
                  </a:solidFill>
                  <a:latin typeface="Raleway Bold"/>
                </a:rPr>
                <a:t>1238.41 hours of physical fitness </a:t>
              </a:r>
            </a:p>
          </p:txBody>
        </p:sp>
      </p:grpSp>
      <p:grpSp>
        <p:nvGrpSpPr>
          <p:cNvPr id="13" name="Group 13"/>
          <p:cNvGrpSpPr/>
          <p:nvPr/>
        </p:nvGrpSpPr>
        <p:grpSpPr>
          <a:xfrm>
            <a:off x="8659594" y="1404590"/>
            <a:ext cx="2413339" cy="2178171"/>
            <a:chOff x="0" y="0"/>
            <a:chExt cx="4826679" cy="4356340"/>
          </a:xfrm>
        </p:grpSpPr>
        <p:sp>
          <p:nvSpPr>
            <p:cNvPr id="14" name="AutoShape 14"/>
            <p:cNvSpPr/>
            <p:nvPr/>
          </p:nvSpPr>
          <p:spPr>
            <a:xfrm>
              <a:off x="0" y="0"/>
              <a:ext cx="4826679" cy="1630597"/>
            </a:xfrm>
            <a:prstGeom prst="rect">
              <a:avLst/>
            </a:prstGeom>
            <a:solidFill>
              <a:srgbClr val="C8D9EE"/>
            </a:solidFill>
          </p:spPr>
        </p:sp>
        <p:sp>
          <p:nvSpPr>
            <p:cNvPr id="15" name="TextBox 15"/>
            <p:cNvSpPr txBox="1"/>
            <p:nvPr/>
          </p:nvSpPr>
          <p:spPr>
            <a:xfrm>
              <a:off x="336920" y="445264"/>
              <a:ext cx="4152841" cy="1374608"/>
            </a:xfrm>
            <a:prstGeom prst="rect">
              <a:avLst/>
            </a:prstGeom>
          </p:spPr>
          <p:txBody>
            <a:bodyPr lIns="0" tIns="0" rIns="0" bIns="0" rtlCol="0" anchor="t">
              <a:spAutoFit/>
            </a:bodyPr>
            <a:lstStyle/>
            <a:p>
              <a:pPr algn="ctr" defTabSz="609630">
                <a:lnSpc>
                  <a:spcPts val="2800"/>
                </a:lnSpc>
              </a:pPr>
              <a:r>
                <a:rPr lang="en-US" sz="2000">
                  <a:solidFill>
                    <a:srgbClr val="3B76C4"/>
                  </a:solidFill>
                  <a:latin typeface="Raleway"/>
                </a:rPr>
                <a:t>Community Training</a:t>
              </a:r>
            </a:p>
          </p:txBody>
        </p:sp>
        <p:sp>
          <p:nvSpPr>
            <p:cNvPr id="16" name="TextBox 16"/>
            <p:cNvSpPr txBox="1"/>
            <p:nvPr/>
          </p:nvSpPr>
          <p:spPr>
            <a:xfrm>
              <a:off x="336920" y="2053403"/>
              <a:ext cx="4152841" cy="2302937"/>
            </a:xfrm>
            <a:prstGeom prst="rect">
              <a:avLst/>
            </a:prstGeom>
          </p:spPr>
          <p:txBody>
            <a:bodyPr lIns="0" tIns="0" rIns="0" bIns="0" rtlCol="0" anchor="t">
              <a:spAutoFit/>
            </a:bodyPr>
            <a:lstStyle/>
            <a:p>
              <a:pPr algn="ctr" defTabSz="609630">
                <a:lnSpc>
                  <a:spcPts val="1960"/>
                </a:lnSpc>
              </a:pPr>
              <a:endParaRPr sz="1200">
                <a:solidFill>
                  <a:prstClr val="black"/>
                </a:solidFill>
                <a:latin typeface="Calibri"/>
              </a:endParaRPr>
            </a:p>
            <a:p>
              <a:pPr algn="ctr" defTabSz="609630">
                <a:lnSpc>
                  <a:spcPts val="1960"/>
                </a:lnSpc>
              </a:pPr>
              <a:endParaRPr sz="1200">
                <a:solidFill>
                  <a:prstClr val="black"/>
                </a:solidFill>
                <a:latin typeface="Calibri"/>
              </a:endParaRPr>
            </a:p>
            <a:p>
              <a:pPr algn="ctr" defTabSz="609630">
                <a:lnSpc>
                  <a:spcPts val="2613"/>
                </a:lnSpc>
              </a:pPr>
              <a:r>
                <a:rPr lang="en-US" sz="1867">
                  <a:solidFill>
                    <a:srgbClr val="3B76C4"/>
                  </a:solidFill>
                  <a:latin typeface="Raleway Bold"/>
                </a:rPr>
                <a:t>9 Participants Trained </a:t>
              </a:r>
            </a:p>
          </p:txBody>
        </p:sp>
      </p:grpSp>
      <p:grpSp>
        <p:nvGrpSpPr>
          <p:cNvPr id="17" name="Group 17"/>
          <p:cNvGrpSpPr/>
          <p:nvPr/>
        </p:nvGrpSpPr>
        <p:grpSpPr>
          <a:xfrm>
            <a:off x="-293787" y="6309253"/>
            <a:ext cx="12734784" cy="452696"/>
            <a:chOff x="0" y="0"/>
            <a:chExt cx="25469568" cy="905392"/>
          </a:xfrm>
        </p:grpSpPr>
        <p:sp>
          <p:nvSpPr>
            <p:cNvPr id="18" name="AutoShape 18"/>
            <p:cNvSpPr/>
            <p:nvPr/>
          </p:nvSpPr>
          <p:spPr>
            <a:xfrm>
              <a:off x="0" y="0"/>
              <a:ext cx="25469568" cy="905392"/>
            </a:xfrm>
            <a:prstGeom prst="rect">
              <a:avLst/>
            </a:prstGeom>
            <a:solidFill>
              <a:srgbClr val="F5FFF9"/>
            </a:solidFill>
          </p:spPr>
        </p:sp>
        <p:sp>
          <p:nvSpPr>
            <p:cNvPr id="19" name="TextBox 19"/>
            <p:cNvSpPr txBox="1"/>
            <p:nvPr/>
          </p:nvSpPr>
          <p:spPr>
            <a:xfrm>
              <a:off x="1990688" y="262196"/>
              <a:ext cx="21622306" cy="359072"/>
            </a:xfrm>
            <a:prstGeom prst="rect">
              <a:avLst/>
            </a:prstGeom>
          </p:spPr>
          <p:txBody>
            <a:bodyPr lIns="0" tIns="0" rIns="0" bIns="0" rtlCol="0" anchor="t">
              <a:spAutoFit/>
            </a:bodyPr>
            <a:lstStyle/>
            <a:p>
              <a:pPr algn="r" defTabSz="609630">
                <a:lnSpc>
                  <a:spcPts val="1400"/>
                </a:lnSpc>
              </a:pPr>
              <a:endParaRPr sz="1200">
                <a:solidFill>
                  <a:prstClr val="black"/>
                </a:solidFill>
                <a:latin typeface="Calibri"/>
              </a:endParaRPr>
            </a:p>
          </p:txBody>
        </p:sp>
      </p:grpSp>
      <p:pic>
        <p:nvPicPr>
          <p:cNvPr id="20" name="Picture 20"/>
          <p:cNvPicPr>
            <a:picLocks noChangeAspect="1"/>
          </p:cNvPicPr>
          <p:nvPr/>
        </p:nvPicPr>
        <p:blipFill>
          <a:blip r:embed="rId2"/>
          <a:srcRect l="1686" t="29523" r="2609" b="8906"/>
          <a:stretch>
            <a:fillRect/>
          </a:stretch>
        </p:blipFill>
        <p:spPr>
          <a:xfrm>
            <a:off x="4031175" y="4038480"/>
            <a:ext cx="4422151" cy="2133720"/>
          </a:xfrm>
          <a:prstGeom prst="rect">
            <a:avLst/>
          </a:prstGeom>
        </p:spPr>
      </p:pic>
      <p:sp>
        <p:nvSpPr>
          <p:cNvPr id="21" name="TextBox 21"/>
          <p:cNvSpPr txBox="1"/>
          <p:nvPr/>
        </p:nvSpPr>
        <p:spPr>
          <a:xfrm>
            <a:off x="2058412" y="210869"/>
            <a:ext cx="7887511" cy="654025"/>
          </a:xfrm>
          <a:prstGeom prst="rect">
            <a:avLst/>
          </a:prstGeom>
        </p:spPr>
        <p:txBody>
          <a:bodyPr lIns="0" tIns="0" rIns="0" bIns="0" rtlCol="0" anchor="t">
            <a:spAutoFit/>
          </a:bodyPr>
          <a:lstStyle/>
          <a:p>
            <a:pPr algn="ctr" defTabSz="609630">
              <a:lnSpc>
                <a:spcPts val="5120"/>
              </a:lnSpc>
            </a:pPr>
            <a:r>
              <a:rPr lang="en-US" sz="4267">
                <a:solidFill>
                  <a:srgbClr val="F5FFF9"/>
                </a:solidFill>
                <a:latin typeface="Raleway Bold"/>
              </a:rPr>
              <a:t>CATCH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275F-3243-4BDB-A7C5-B00CE8C3E19D}"/>
              </a:ext>
            </a:extLst>
          </p:cNvPr>
          <p:cNvSpPr>
            <a:spLocks noGrp="1"/>
          </p:cNvSpPr>
          <p:nvPr>
            <p:ph type="title"/>
          </p:nvPr>
        </p:nvSpPr>
        <p:spPr/>
        <p:txBody>
          <a:bodyPr/>
          <a:lstStyle/>
          <a:p>
            <a:r>
              <a:rPr lang="en-US" dirty="0"/>
              <a:t>WIC:  Worked to increase FMNP Redemption Rates </a:t>
            </a:r>
          </a:p>
        </p:txBody>
      </p:sp>
      <p:sp>
        <p:nvSpPr>
          <p:cNvPr id="3" name="Content Placeholder 2">
            <a:extLst>
              <a:ext uri="{FF2B5EF4-FFF2-40B4-BE49-F238E27FC236}">
                <a16:creationId xmlns:a16="http://schemas.microsoft.com/office/drawing/2014/main" id="{015713D0-8414-4C9F-8808-992CEBC52909}"/>
              </a:ext>
            </a:extLst>
          </p:cNvPr>
          <p:cNvSpPr>
            <a:spLocks noGrp="1"/>
          </p:cNvSpPr>
          <p:nvPr>
            <p:ph sz="half" idx="1"/>
          </p:nvPr>
        </p:nvSpPr>
        <p:spPr/>
        <p:txBody>
          <a:bodyPr>
            <a:normAutofit fontScale="85000" lnSpcReduction="10000"/>
          </a:bodyPr>
          <a:lstStyle/>
          <a:p>
            <a:pPr marL="308202" lvl="1" indent="-154101" defTabSz="609630">
              <a:lnSpc>
                <a:spcPts val="2613"/>
              </a:lnSpc>
              <a:buFont typeface="Arial"/>
              <a:buChar char="•"/>
            </a:pPr>
            <a:r>
              <a:rPr lang="en-US" sz="1867">
                <a:solidFill>
                  <a:srgbClr val="3B76C4"/>
                </a:solidFill>
                <a:latin typeface="Raleway"/>
              </a:rPr>
              <a:t>Cookbooks were provided to WIC participants recieving FMNP checks</a:t>
            </a:r>
          </a:p>
          <a:p>
            <a:pPr marL="308202" lvl="1" indent="-154101" defTabSz="609630">
              <a:lnSpc>
                <a:spcPts val="2613"/>
              </a:lnSpc>
              <a:buFont typeface="Arial"/>
              <a:buChar char="•"/>
            </a:pPr>
            <a:r>
              <a:rPr lang="en-US" sz="1867">
                <a:solidFill>
                  <a:srgbClr val="3B76C4"/>
                </a:solidFill>
                <a:latin typeface="Raleway"/>
              </a:rPr>
              <a:t>Promotion of "Vegetable of the Month" including:</a:t>
            </a:r>
          </a:p>
          <a:p>
            <a:pPr marL="616404" lvl="2" indent="-205468" defTabSz="609630">
              <a:lnSpc>
                <a:spcPts val="2613"/>
              </a:lnSpc>
              <a:buFont typeface="Arial"/>
              <a:buChar char="⚬"/>
            </a:pPr>
            <a:r>
              <a:rPr lang="en-US" sz="1867">
                <a:solidFill>
                  <a:srgbClr val="3B76C4"/>
                </a:solidFill>
                <a:latin typeface="Raleway"/>
              </a:rPr>
              <a:t> Health benefits</a:t>
            </a:r>
          </a:p>
          <a:p>
            <a:pPr marL="616404" lvl="2" indent="-205468" defTabSz="609630">
              <a:lnSpc>
                <a:spcPts val="2613"/>
              </a:lnSpc>
              <a:buFont typeface="Arial"/>
              <a:buChar char="⚬"/>
            </a:pPr>
            <a:r>
              <a:rPr lang="en-US" sz="1867">
                <a:solidFill>
                  <a:srgbClr val="3B76C4"/>
                </a:solidFill>
                <a:latin typeface="Raleway"/>
              </a:rPr>
              <a:t>Recipes</a:t>
            </a:r>
          </a:p>
          <a:p>
            <a:pPr marL="616404" lvl="2" indent="-205468" defTabSz="609630">
              <a:lnSpc>
                <a:spcPts val="2613"/>
              </a:lnSpc>
              <a:buFont typeface="Arial"/>
              <a:buChar char="⚬"/>
            </a:pPr>
            <a:r>
              <a:rPr lang="en-US" sz="1867">
                <a:solidFill>
                  <a:srgbClr val="3B76C4"/>
                </a:solidFill>
                <a:latin typeface="Raleway"/>
              </a:rPr>
              <a:t>How to prepare the food</a:t>
            </a:r>
          </a:p>
          <a:p>
            <a:pPr marL="616404" lvl="2" indent="-205468" defTabSz="609630">
              <a:lnSpc>
                <a:spcPts val="2613"/>
              </a:lnSpc>
              <a:buFont typeface="Arial"/>
              <a:buChar char="⚬"/>
            </a:pPr>
            <a:r>
              <a:rPr lang="en-US" sz="1867">
                <a:solidFill>
                  <a:srgbClr val="3B76C4"/>
                </a:solidFill>
                <a:latin typeface="Raleway"/>
              </a:rPr>
              <a:t>Recipe demonstrations and samples by University of Illinois Extension</a:t>
            </a:r>
          </a:p>
          <a:p>
            <a:pPr marL="308202" lvl="1" indent="-154101" defTabSz="609630">
              <a:lnSpc>
                <a:spcPts val="2613"/>
              </a:lnSpc>
              <a:buFont typeface="Arial"/>
              <a:buChar char="•"/>
            </a:pPr>
            <a:r>
              <a:rPr lang="en-US" sz="1867">
                <a:solidFill>
                  <a:srgbClr val="3B76C4"/>
                </a:solidFill>
                <a:latin typeface="Raleway"/>
              </a:rPr>
              <a:t>Actively messaging</a:t>
            </a:r>
          </a:p>
          <a:p>
            <a:pPr marL="308202" lvl="1" indent="-154101" defTabSz="609630">
              <a:lnSpc>
                <a:spcPts val="2613"/>
              </a:lnSpc>
              <a:buFont typeface="Arial"/>
              <a:buChar char="•"/>
            </a:pPr>
            <a:r>
              <a:rPr lang="en-US" sz="1867">
                <a:solidFill>
                  <a:srgbClr val="3B76C4"/>
                </a:solidFill>
                <a:latin typeface="Raleway"/>
              </a:rPr>
              <a:t>Advocacy to increase FMNP throughout the state</a:t>
            </a:r>
          </a:p>
          <a:p>
            <a:endParaRPr lang="en-US" dirty="0"/>
          </a:p>
        </p:txBody>
      </p:sp>
      <p:pic>
        <p:nvPicPr>
          <p:cNvPr id="5" name="Picture 8">
            <a:extLst>
              <a:ext uri="{FF2B5EF4-FFF2-40B4-BE49-F238E27FC236}">
                <a16:creationId xmlns:a16="http://schemas.microsoft.com/office/drawing/2014/main" id="{61B2D205-1F10-458D-83C7-306F7A4712BE}"/>
              </a:ext>
            </a:extLst>
          </p:cNvPr>
          <p:cNvPicPr>
            <a:picLocks noGrp="1" noChangeAspect="1"/>
          </p:cNvPicPr>
          <p:nvPr>
            <p:ph sz="half" idx="2"/>
          </p:nvPr>
        </p:nvPicPr>
        <p:blipFill>
          <a:blip r:embed="rId2"/>
          <a:stretch>
            <a:fillRect/>
          </a:stretch>
        </p:blipFill>
        <p:spPr>
          <a:xfrm>
            <a:off x="6218238" y="2469059"/>
            <a:ext cx="4937125" cy="2777132"/>
          </a:xfrm>
          <a:prstGeom prst="rect">
            <a:avLst/>
          </a:prstGeom>
        </p:spPr>
      </p:pic>
      <p:pic>
        <p:nvPicPr>
          <p:cNvPr id="13" name="Picture 12">
            <a:extLst>
              <a:ext uri="{FF2B5EF4-FFF2-40B4-BE49-F238E27FC236}">
                <a16:creationId xmlns:a16="http://schemas.microsoft.com/office/drawing/2014/main" id="{EC597127-A354-4416-A68B-5B43D109B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3623430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B76C4"/>
        </a:solidFill>
        <a:effectLst/>
      </p:bgPr>
    </p:bg>
    <p:spTree>
      <p:nvGrpSpPr>
        <p:cNvPr id="1" name=""/>
        <p:cNvGrpSpPr/>
        <p:nvPr/>
      </p:nvGrpSpPr>
      <p:grpSpPr>
        <a:xfrm>
          <a:off x="0" y="0"/>
          <a:ext cx="0" cy="0"/>
          <a:chOff x="0" y="0"/>
          <a:chExt cx="0" cy="0"/>
        </a:xfrm>
      </p:grpSpPr>
      <p:grpSp>
        <p:nvGrpSpPr>
          <p:cNvPr id="2" name="Group 2"/>
          <p:cNvGrpSpPr/>
          <p:nvPr/>
        </p:nvGrpSpPr>
        <p:grpSpPr>
          <a:xfrm>
            <a:off x="685800" y="638176"/>
            <a:ext cx="4014269" cy="2507355"/>
            <a:chOff x="0" y="-95249"/>
            <a:chExt cx="8028538" cy="5014711"/>
          </a:xfrm>
        </p:grpSpPr>
        <p:sp>
          <p:nvSpPr>
            <p:cNvPr id="3" name="TextBox 3"/>
            <p:cNvSpPr txBox="1"/>
            <p:nvPr/>
          </p:nvSpPr>
          <p:spPr>
            <a:xfrm>
              <a:off x="0" y="-95249"/>
              <a:ext cx="7779654" cy="2110708"/>
            </a:xfrm>
            <a:prstGeom prst="rect">
              <a:avLst/>
            </a:prstGeom>
          </p:spPr>
          <p:txBody>
            <a:bodyPr lIns="0" tIns="0" rIns="0" bIns="0" rtlCol="0" anchor="t">
              <a:spAutoFit/>
            </a:bodyPr>
            <a:lstStyle/>
            <a:p>
              <a:pPr defTabSz="609630">
                <a:lnSpc>
                  <a:spcPts val="4293"/>
                </a:lnSpc>
              </a:pPr>
              <a:r>
                <a:rPr lang="en-US" sz="3067" spc="340">
                  <a:solidFill>
                    <a:srgbClr val="0F1C37"/>
                  </a:solidFill>
                  <a:latin typeface="Raleway Bold"/>
                </a:rPr>
                <a:t>HEAL FOOD SYSTEM PARTNERS</a:t>
              </a:r>
            </a:p>
          </p:txBody>
        </p:sp>
        <p:sp>
          <p:nvSpPr>
            <p:cNvPr id="4" name="TextBox 4"/>
            <p:cNvSpPr txBox="1"/>
            <p:nvPr/>
          </p:nvSpPr>
          <p:spPr>
            <a:xfrm>
              <a:off x="0" y="3415898"/>
              <a:ext cx="8028538" cy="795346"/>
            </a:xfrm>
            <a:prstGeom prst="rect">
              <a:avLst/>
            </a:prstGeom>
          </p:spPr>
          <p:txBody>
            <a:bodyPr lIns="0" tIns="0" rIns="0" bIns="0" rtlCol="0" anchor="t">
              <a:spAutoFit/>
            </a:bodyPr>
            <a:lstStyle/>
            <a:p>
              <a:pPr defTabSz="609630">
                <a:lnSpc>
                  <a:spcPts val="3360"/>
                </a:lnSpc>
              </a:pPr>
              <a:r>
                <a:rPr lang="en-US" sz="2400">
                  <a:solidFill>
                    <a:srgbClr val="F5FFF9"/>
                  </a:solidFill>
                  <a:latin typeface="Raleway Bold"/>
                </a:rPr>
                <a:t>$40,000  Grant </a:t>
              </a:r>
            </a:p>
          </p:txBody>
        </p:sp>
        <p:sp>
          <p:nvSpPr>
            <p:cNvPr id="5" name="AutoShape 5"/>
            <p:cNvSpPr/>
            <p:nvPr/>
          </p:nvSpPr>
          <p:spPr>
            <a:xfrm>
              <a:off x="0" y="4816594"/>
              <a:ext cx="3780624" cy="102868"/>
            </a:xfrm>
            <a:prstGeom prst="rect">
              <a:avLst/>
            </a:prstGeom>
            <a:solidFill>
              <a:srgbClr val="0F1C37"/>
            </a:solidFill>
          </p:spPr>
        </p:sp>
      </p:grpSp>
      <p:pic>
        <p:nvPicPr>
          <p:cNvPr id="6" name="Picture 6"/>
          <p:cNvPicPr>
            <a:picLocks noChangeAspect="1"/>
          </p:cNvPicPr>
          <p:nvPr/>
        </p:nvPicPr>
        <p:blipFill>
          <a:blip r:embed="rId2"/>
          <a:srcRect t="31" b="31"/>
          <a:stretch>
            <a:fillRect/>
          </a:stretch>
        </p:blipFill>
        <p:spPr>
          <a:xfrm>
            <a:off x="6618124" y="3153425"/>
            <a:ext cx="5462322" cy="3639272"/>
          </a:xfrm>
          <a:prstGeom prst="rect">
            <a:avLst/>
          </a:prstGeom>
        </p:spPr>
      </p:pic>
      <p:sp>
        <p:nvSpPr>
          <p:cNvPr id="7" name="TextBox 7"/>
          <p:cNvSpPr txBox="1"/>
          <p:nvPr/>
        </p:nvSpPr>
        <p:spPr>
          <a:xfrm>
            <a:off x="5330374" y="641351"/>
            <a:ext cx="6175826" cy="1305357"/>
          </a:xfrm>
          <a:prstGeom prst="rect">
            <a:avLst/>
          </a:prstGeom>
        </p:spPr>
        <p:txBody>
          <a:bodyPr lIns="0" tIns="0" rIns="0" bIns="0" rtlCol="0" anchor="t">
            <a:spAutoFit/>
          </a:bodyPr>
          <a:lstStyle/>
          <a:p>
            <a:pPr defTabSz="609630">
              <a:lnSpc>
                <a:spcPts val="2613"/>
              </a:lnSpc>
            </a:pPr>
            <a:r>
              <a:rPr lang="en-US" sz="1867">
                <a:solidFill>
                  <a:srgbClr val="F5FFF9"/>
                </a:solidFill>
                <a:latin typeface="Raleway"/>
              </a:rPr>
              <a:t>Collaborative effort to increase healthy food, advance community education and create agricultural and community development for those that are food insecure in the tri - county </a:t>
            </a:r>
          </a:p>
        </p:txBody>
      </p:sp>
      <p:sp>
        <p:nvSpPr>
          <p:cNvPr id="8" name="TextBox 8"/>
          <p:cNvSpPr txBox="1"/>
          <p:nvPr/>
        </p:nvSpPr>
        <p:spPr>
          <a:xfrm>
            <a:off x="354651" y="3661146"/>
            <a:ext cx="6175826" cy="1972207"/>
          </a:xfrm>
          <a:prstGeom prst="rect">
            <a:avLst/>
          </a:prstGeom>
        </p:spPr>
        <p:txBody>
          <a:bodyPr lIns="0" tIns="0" rIns="0" bIns="0" rtlCol="0" anchor="t">
            <a:spAutoFit/>
          </a:bodyPr>
          <a:lstStyle/>
          <a:p>
            <a:pPr marL="308202" lvl="1" indent="-154101" defTabSz="609630">
              <a:lnSpc>
                <a:spcPts val="2613"/>
              </a:lnSpc>
              <a:buFont typeface="Arial"/>
              <a:buChar char="•"/>
            </a:pPr>
            <a:r>
              <a:rPr lang="en-US" sz="1867">
                <a:solidFill>
                  <a:srgbClr val="000000"/>
                </a:solidFill>
                <a:latin typeface="Raleway"/>
              </a:rPr>
              <a:t>Develop community-based collaboration model</a:t>
            </a:r>
          </a:p>
          <a:p>
            <a:pPr marL="308202" lvl="1" indent="-154101" defTabSz="609630">
              <a:lnSpc>
                <a:spcPts val="2613"/>
              </a:lnSpc>
              <a:buFont typeface="Arial"/>
              <a:buChar char="•"/>
            </a:pPr>
            <a:r>
              <a:rPr lang="en-US" sz="1867">
                <a:solidFill>
                  <a:srgbClr val="000000"/>
                </a:solidFill>
                <a:latin typeface="Raleway"/>
              </a:rPr>
              <a:t>Leverage strengths of partners to address food insecurity</a:t>
            </a:r>
          </a:p>
          <a:p>
            <a:pPr marL="308202" lvl="1" indent="-154101" defTabSz="609630">
              <a:lnSpc>
                <a:spcPts val="2613"/>
              </a:lnSpc>
              <a:buFont typeface="Arial"/>
              <a:buChar char="•"/>
            </a:pPr>
            <a:r>
              <a:rPr lang="en-US" sz="1867">
                <a:solidFill>
                  <a:srgbClr val="000000"/>
                </a:solidFill>
                <a:latin typeface="Raleway"/>
              </a:rPr>
              <a:t>2 Pilot projects </a:t>
            </a:r>
          </a:p>
          <a:p>
            <a:pPr marL="616404" lvl="2" indent="-205468" defTabSz="609630">
              <a:lnSpc>
                <a:spcPts val="2613"/>
              </a:lnSpc>
              <a:buFont typeface="Arial"/>
              <a:buChar char="⚬"/>
            </a:pPr>
            <a:r>
              <a:rPr lang="en-US" sz="1867">
                <a:solidFill>
                  <a:srgbClr val="000000"/>
                </a:solidFill>
                <a:latin typeface="Raleway"/>
              </a:rPr>
              <a:t>Cooking classes</a:t>
            </a:r>
          </a:p>
          <a:p>
            <a:pPr marL="616404" lvl="2" indent="-205468" defTabSz="609630">
              <a:lnSpc>
                <a:spcPts val="2613"/>
              </a:lnSpc>
              <a:buFont typeface="Arial"/>
              <a:buChar char="⚬"/>
            </a:pPr>
            <a:r>
              <a:rPr lang="en-US" sz="1867">
                <a:solidFill>
                  <a:srgbClr val="000000"/>
                </a:solidFill>
                <a:latin typeface="Raleway"/>
              </a:rPr>
              <a:t>Green light labeling system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3787" y="6310665"/>
            <a:ext cx="12734784" cy="451285"/>
          </a:xfrm>
          <a:prstGeom prst="rect">
            <a:avLst/>
          </a:prstGeom>
          <a:solidFill>
            <a:srgbClr val="3B76C4"/>
          </a:solidFill>
        </p:spPr>
      </p:sp>
      <p:sp>
        <p:nvSpPr>
          <p:cNvPr id="3" name="AutoShape 3"/>
          <p:cNvSpPr/>
          <p:nvPr/>
        </p:nvSpPr>
        <p:spPr>
          <a:xfrm>
            <a:off x="478508" y="1355250"/>
            <a:ext cx="4904121" cy="3744813"/>
          </a:xfrm>
          <a:prstGeom prst="rect">
            <a:avLst/>
          </a:prstGeom>
          <a:solidFill>
            <a:srgbClr val="C8D9EE"/>
          </a:solidFill>
        </p:spPr>
      </p:sp>
      <p:pic>
        <p:nvPicPr>
          <p:cNvPr id="4" name="Picture 4"/>
          <p:cNvPicPr>
            <a:picLocks noChangeAspect="1"/>
          </p:cNvPicPr>
          <p:nvPr/>
        </p:nvPicPr>
        <p:blipFill>
          <a:blip r:embed="rId2"/>
          <a:srcRect l="349" r="349"/>
          <a:stretch>
            <a:fillRect/>
          </a:stretch>
        </p:blipFill>
        <p:spPr>
          <a:xfrm>
            <a:off x="657738" y="1457304"/>
            <a:ext cx="4586483" cy="3464095"/>
          </a:xfrm>
          <a:prstGeom prst="rect">
            <a:avLst/>
          </a:prstGeom>
        </p:spPr>
      </p:pic>
      <p:sp>
        <p:nvSpPr>
          <p:cNvPr id="5" name="AutoShape 5"/>
          <p:cNvSpPr/>
          <p:nvPr/>
        </p:nvSpPr>
        <p:spPr>
          <a:xfrm>
            <a:off x="6806189" y="1316946"/>
            <a:ext cx="4904121" cy="3744813"/>
          </a:xfrm>
          <a:prstGeom prst="rect">
            <a:avLst/>
          </a:prstGeom>
          <a:solidFill>
            <a:srgbClr val="C8D9EE"/>
          </a:solidFill>
        </p:spPr>
      </p:sp>
      <p:pic>
        <p:nvPicPr>
          <p:cNvPr id="6" name="Picture 6"/>
          <p:cNvPicPr>
            <a:picLocks noChangeAspect="1"/>
          </p:cNvPicPr>
          <p:nvPr/>
        </p:nvPicPr>
        <p:blipFill>
          <a:blip r:embed="rId3"/>
          <a:srcRect/>
          <a:stretch>
            <a:fillRect/>
          </a:stretch>
        </p:blipFill>
        <p:spPr>
          <a:xfrm>
            <a:off x="7091515" y="1495608"/>
            <a:ext cx="4618794" cy="3464095"/>
          </a:xfrm>
          <a:prstGeom prst="rect">
            <a:avLst/>
          </a:prstGeom>
        </p:spPr>
      </p:pic>
      <p:sp>
        <p:nvSpPr>
          <p:cNvPr id="7" name="TextBox 7"/>
          <p:cNvSpPr txBox="1"/>
          <p:nvPr/>
        </p:nvSpPr>
        <p:spPr>
          <a:xfrm>
            <a:off x="1726533" y="5270586"/>
            <a:ext cx="2448893" cy="328231"/>
          </a:xfrm>
          <a:prstGeom prst="rect">
            <a:avLst/>
          </a:prstGeom>
        </p:spPr>
        <p:txBody>
          <a:bodyPr lIns="0" tIns="0" rIns="0" bIns="0" rtlCol="0" anchor="t">
            <a:spAutoFit/>
          </a:bodyPr>
          <a:lstStyle/>
          <a:p>
            <a:pPr algn="ctr" defTabSz="609630">
              <a:lnSpc>
                <a:spcPts val="2800"/>
              </a:lnSpc>
            </a:pPr>
            <a:r>
              <a:rPr lang="en-US" sz="2000">
                <a:solidFill>
                  <a:srgbClr val="0F1C37"/>
                </a:solidFill>
                <a:latin typeface="Raleway"/>
              </a:rPr>
              <a:t>17 Food Drives</a:t>
            </a:r>
          </a:p>
        </p:txBody>
      </p:sp>
      <p:grpSp>
        <p:nvGrpSpPr>
          <p:cNvPr id="8" name="Group 8"/>
          <p:cNvGrpSpPr/>
          <p:nvPr/>
        </p:nvGrpSpPr>
        <p:grpSpPr>
          <a:xfrm>
            <a:off x="8176466" y="5245367"/>
            <a:ext cx="2448894" cy="706238"/>
            <a:chOff x="0" y="-66675"/>
            <a:chExt cx="4897788" cy="1412475"/>
          </a:xfrm>
        </p:grpSpPr>
        <p:sp>
          <p:nvSpPr>
            <p:cNvPr id="9" name="TextBox 9"/>
            <p:cNvSpPr txBox="1"/>
            <p:nvPr/>
          </p:nvSpPr>
          <p:spPr>
            <a:xfrm>
              <a:off x="0" y="-66675"/>
              <a:ext cx="4897786" cy="656461"/>
            </a:xfrm>
            <a:prstGeom prst="rect">
              <a:avLst/>
            </a:prstGeom>
          </p:spPr>
          <p:txBody>
            <a:bodyPr lIns="0" tIns="0" rIns="0" bIns="0" rtlCol="0" anchor="t">
              <a:spAutoFit/>
            </a:bodyPr>
            <a:lstStyle/>
            <a:p>
              <a:pPr algn="ctr" defTabSz="609630">
                <a:lnSpc>
                  <a:spcPts val="2800"/>
                </a:lnSpc>
              </a:pPr>
              <a:r>
                <a:rPr lang="en-US" sz="2000">
                  <a:solidFill>
                    <a:srgbClr val="0F1C37"/>
                  </a:solidFill>
                  <a:latin typeface="Raleway"/>
                </a:rPr>
                <a:t>3,694 lbs donated</a:t>
              </a:r>
            </a:p>
          </p:txBody>
        </p:sp>
        <p:sp>
          <p:nvSpPr>
            <p:cNvPr id="10" name="TextBox 10"/>
            <p:cNvSpPr txBox="1"/>
            <p:nvPr/>
          </p:nvSpPr>
          <p:spPr>
            <a:xfrm>
              <a:off x="63062" y="879774"/>
              <a:ext cx="4834726" cy="466026"/>
            </a:xfrm>
            <a:prstGeom prst="rect">
              <a:avLst/>
            </a:prstGeom>
          </p:spPr>
          <p:txBody>
            <a:bodyPr lIns="0" tIns="0" rIns="0" bIns="0" rtlCol="0" anchor="t">
              <a:spAutoFit/>
            </a:bodyPr>
            <a:lstStyle/>
            <a:p>
              <a:pPr algn="ctr" defTabSz="609630">
                <a:lnSpc>
                  <a:spcPts val="1960"/>
                </a:lnSpc>
              </a:pPr>
              <a:endParaRPr sz="1200">
                <a:solidFill>
                  <a:prstClr val="black"/>
                </a:solidFill>
                <a:latin typeface="Calibri"/>
              </a:endParaRPr>
            </a:p>
          </p:txBody>
        </p:sp>
      </p:grpSp>
      <p:sp>
        <p:nvSpPr>
          <p:cNvPr id="11" name="TextBox 11"/>
          <p:cNvSpPr txBox="1"/>
          <p:nvPr/>
        </p:nvSpPr>
        <p:spPr>
          <a:xfrm>
            <a:off x="2129850" y="686105"/>
            <a:ext cx="7887511" cy="448841"/>
          </a:xfrm>
          <a:prstGeom prst="rect">
            <a:avLst/>
          </a:prstGeom>
        </p:spPr>
        <p:txBody>
          <a:bodyPr lIns="0" tIns="0" rIns="0" bIns="0" rtlCol="0" anchor="t">
            <a:spAutoFit/>
          </a:bodyPr>
          <a:lstStyle/>
          <a:p>
            <a:pPr algn="ctr" defTabSz="609630">
              <a:lnSpc>
                <a:spcPts val="3520"/>
              </a:lnSpc>
            </a:pPr>
            <a:r>
              <a:rPr lang="en-US" sz="2933">
                <a:solidFill>
                  <a:srgbClr val="3B76C4"/>
                </a:solidFill>
                <a:latin typeface="Raleway Bold"/>
              </a:rPr>
              <a:t>Fresh Food Drives</a:t>
            </a:r>
          </a:p>
        </p:txBody>
      </p:sp>
      <p:pic>
        <p:nvPicPr>
          <p:cNvPr id="12" name="Picture 11">
            <a:extLst>
              <a:ext uri="{FF2B5EF4-FFF2-40B4-BE49-F238E27FC236}">
                <a16:creationId xmlns:a16="http://schemas.microsoft.com/office/drawing/2014/main" id="{08D7E5C7-4A5B-4726-95B3-4044A5420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44" t="6992" r="9597"/>
          <a:stretch>
            <a:fillRect/>
          </a:stretch>
        </p:blipFill>
        <p:spPr>
          <a:xfrm>
            <a:off x="3394953" y="271783"/>
            <a:ext cx="4970295" cy="5752650"/>
          </a:xfrm>
          <a:prstGeom prst="rect">
            <a:avLst/>
          </a:prstGeom>
        </p:spPr>
      </p:pic>
      <p:pic>
        <p:nvPicPr>
          <p:cNvPr id="3" name="Picture 2">
            <a:extLst>
              <a:ext uri="{FF2B5EF4-FFF2-40B4-BE49-F238E27FC236}">
                <a16:creationId xmlns:a16="http://schemas.microsoft.com/office/drawing/2014/main" id="{1EE0614D-5A55-4D92-B313-81CC71506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668C-0F96-4730-B1F1-FD318554387F}"/>
              </a:ext>
            </a:extLst>
          </p:cNvPr>
          <p:cNvSpPr>
            <a:spLocks noGrp="1"/>
          </p:cNvSpPr>
          <p:nvPr>
            <p:ph type="title"/>
          </p:nvPr>
        </p:nvSpPr>
        <p:spPr/>
        <p:txBody>
          <a:bodyPr/>
          <a:lstStyle/>
          <a:p>
            <a:r>
              <a:rPr lang="en-US" dirty="0"/>
              <a:t>ISPAN:  IL State Physical Activity and Nutrition Program</a:t>
            </a:r>
          </a:p>
        </p:txBody>
      </p:sp>
      <p:pic>
        <p:nvPicPr>
          <p:cNvPr id="4" name="Picture 2">
            <a:extLst>
              <a:ext uri="{FF2B5EF4-FFF2-40B4-BE49-F238E27FC236}">
                <a16:creationId xmlns:a16="http://schemas.microsoft.com/office/drawing/2014/main" id="{DCE78DF6-10A5-445A-B318-7B1324755C58}"/>
              </a:ext>
            </a:extLst>
          </p:cNvPr>
          <p:cNvPicPr>
            <a:picLocks noGrp="1" noChangeAspect="1"/>
          </p:cNvPicPr>
          <p:nvPr>
            <p:ph idx="1"/>
          </p:nvPr>
        </p:nvPicPr>
        <p:blipFill>
          <a:blip r:embed="rId2"/>
          <a:srcRect/>
          <a:stretch>
            <a:fillRect/>
          </a:stretch>
        </p:blipFill>
        <p:spPr>
          <a:xfrm>
            <a:off x="255316" y="1812362"/>
            <a:ext cx="11301143" cy="4287894"/>
          </a:xfrm>
          <a:prstGeom prst="rect">
            <a:avLst/>
          </a:prstGeom>
        </p:spPr>
      </p:pic>
      <p:pic>
        <p:nvPicPr>
          <p:cNvPr id="5" name="Picture 4">
            <a:extLst>
              <a:ext uri="{FF2B5EF4-FFF2-40B4-BE49-F238E27FC236}">
                <a16:creationId xmlns:a16="http://schemas.microsoft.com/office/drawing/2014/main" id="{B3985C88-3802-406B-9365-02B01C515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260516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DAA3-DC2B-4B92-9D33-2EB165590329}"/>
              </a:ext>
            </a:extLst>
          </p:cNvPr>
          <p:cNvSpPr>
            <a:spLocks noGrp="1"/>
          </p:cNvSpPr>
          <p:nvPr>
            <p:ph type="ctrTitle"/>
          </p:nvPr>
        </p:nvSpPr>
        <p:spPr/>
        <p:txBody>
          <a:bodyPr/>
          <a:lstStyle/>
          <a:p>
            <a:r>
              <a:rPr lang="en-US" dirty="0"/>
              <a:t>Reproductive Health </a:t>
            </a:r>
          </a:p>
        </p:txBody>
      </p:sp>
      <p:sp>
        <p:nvSpPr>
          <p:cNvPr id="3" name="Subtitle 2">
            <a:extLst>
              <a:ext uri="{FF2B5EF4-FFF2-40B4-BE49-F238E27FC236}">
                <a16:creationId xmlns:a16="http://schemas.microsoft.com/office/drawing/2014/main" id="{B55CC399-4AFB-48B3-BF8C-9A3609E4C5F5}"/>
              </a:ext>
            </a:extLst>
          </p:cNvPr>
          <p:cNvSpPr>
            <a:spLocks noGrp="1"/>
          </p:cNvSpPr>
          <p:nvPr>
            <p:ph type="subTitle" idx="1"/>
          </p:nvPr>
        </p:nvSpPr>
        <p:spPr/>
        <p:txBody>
          <a:bodyPr>
            <a:normAutofit/>
          </a:bodyPr>
          <a:lstStyle/>
          <a:p>
            <a:r>
              <a:rPr lang="en-US" dirty="0"/>
              <a:t>2017-2019 Community Health Improvement Plan</a:t>
            </a:r>
          </a:p>
        </p:txBody>
      </p:sp>
      <p:pic>
        <p:nvPicPr>
          <p:cNvPr id="5" name="Picture 4">
            <a:extLst>
              <a:ext uri="{FF2B5EF4-FFF2-40B4-BE49-F238E27FC236}">
                <a16:creationId xmlns:a16="http://schemas.microsoft.com/office/drawing/2014/main" id="{61FC5824-F557-4EE9-AED7-320A687F9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6" name="Subtitle 2">
            <a:extLst>
              <a:ext uri="{FF2B5EF4-FFF2-40B4-BE49-F238E27FC236}">
                <a16:creationId xmlns:a16="http://schemas.microsoft.com/office/drawing/2014/main" id="{8A016F48-8CBB-435C-8CB9-7C6264AFC15B}"/>
              </a:ext>
            </a:extLst>
          </p:cNvPr>
          <p:cNvSpPr txBox="1">
            <a:spLocks/>
          </p:cNvSpPr>
          <p:nvPr/>
        </p:nvSpPr>
        <p:spPr>
          <a:xfrm>
            <a:off x="6096000" y="5325410"/>
            <a:ext cx="5796778" cy="9414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t>Michelle Compton, RD, </a:t>
            </a:r>
            <a:r>
              <a:rPr lang="en-US" sz="1600" dirty="0" err="1"/>
              <a:t>LDn</a:t>
            </a:r>
            <a:r>
              <a:rPr lang="en-US" sz="1600" dirty="0"/>
              <a:t>, CLC</a:t>
            </a:r>
          </a:p>
          <a:p>
            <a:pPr>
              <a:spcBef>
                <a:spcPts val="0"/>
              </a:spcBef>
            </a:pPr>
            <a:r>
              <a:rPr lang="en-US" sz="1600" dirty="0"/>
              <a:t>Child and Family Health Program Coordinator</a:t>
            </a:r>
          </a:p>
          <a:p>
            <a:pPr>
              <a:spcBef>
                <a:spcPts val="0"/>
              </a:spcBef>
            </a:pPr>
            <a:r>
              <a:rPr lang="en-US" sz="1600" dirty="0"/>
              <a:t>Peoria City/County Health Department</a:t>
            </a:r>
          </a:p>
        </p:txBody>
      </p:sp>
    </p:spTree>
    <p:extLst>
      <p:ext uri="{BB962C8B-B14F-4D97-AF65-F5344CB8AC3E}">
        <p14:creationId xmlns:p14="http://schemas.microsoft.com/office/powerpoint/2010/main" val="2529845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B76C4"/>
        </a:solidFill>
        <a:effectLst/>
      </p:bgPr>
    </p:bg>
    <p:spTree>
      <p:nvGrpSpPr>
        <p:cNvPr id="1" name=""/>
        <p:cNvGrpSpPr/>
        <p:nvPr/>
      </p:nvGrpSpPr>
      <p:grpSpPr>
        <a:xfrm>
          <a:off x="0" y="0"/>
          <a:ext cx="0" cy="0"/>
          <a:chOff x="0" y="0"/>
          <a:chExt cx="0" cy="0"/>
        </a:xfrm>
      </p:grpSpPr>
      <p:sp>
        <p:nvSpPr>
          <p:cNvPr id="2" name="TextBox 2"/>
          <p:cNvSpPr txBox="1"/>
          <p:nvPr/>
        </p:nvSpPr>
        <p:spPr>
          <a:xfrm>
            <a:off x="2680552" y="2849872"/>
            <a:ext cx="6830897" cy="252249"/>
          </a:xfrm>
          <a:prstGeom prst="rect">
            <a:avLst/>
          </a:prstGeom>
        </p:spPr>
        <p:txBody>
          <a:bodyPr lIns="0" tIns="0" rIns="0" bIns="0" rtlCol="0" anchor="t">
            <a:spAutoFit/>
          </a:bodyPr>
          <a:lstStyle/>
          <a:p>
            <a:pPr algn="ctr" defTabSz="609630">
              <a:lnSpc>
                <a:spcPts val="2175"/>
              </a:lnSpc>
            </a:pPr>
            <a:endParaRPr sz="1200">
              <a:solidFill>
                <a:prstClr val="black"/>
              </a:solidFill>
              <a:latin typeface="Calibri"/>
            </a:endParaRPr>
          </a:p>
        </p:txBody>
      </p:sp>
      <p:grpSp>
        <p:nvGrpSpPr>
          <p:cNvPr id="3" name="Group 3"/>
          <p:cNvGrpSpPr/>
          <p:nvPr/>
        </p:nvGrpSpPr>
        <p:grpSpPr>
          <a:xfrm>
            <a:off x="257171" y="218103"/>
            <a:ext cx="11492151" cy="3542596"/>
            <a:chOff x="0" y="57151"/>
            <a:chExt cx="22984302" cy="7085192"/>
          </a:xfrm>
        </p:grpSpPr>
        <p:sp>
          <p:nvSpPr>
            <p:cNvPr id="4" name="TextBox 4"/>
            <p:cNvSpPr txBox="1"/>
            <p:nvPr/>
          </p:nvSpPr>
          <p:spPr>
            <a:xfrm>
              <a:off x="0" y="57151"/>
              <a:ext cx="22984302" cy="2564804"/>
            </a:xfrm>
            <a:prstGeom prst="rect">
              <a:avLst/>
            </a:prstGeom>
          </p:spPr>
          <p:txBody>
            <a:bodyPr lIns="0" tIns="0" rIns="0" bIns="0" rtlCol="0" anchor="t">
              <a:spAutoFit/>
            </a:bodyPr>
            <a:lstStyle/>
            <a:p>
              <a:pPr algn="ctr" defTabSz="609630">
                <a:lnSpc>
                  <a:spcPts val="9984"/>
                </a:lnSpc>
              </a:pPr>
              <a:r>
                <a:rPr lang="en-US" sz="8682" spc="-130">
                  <a:solidFill>
                    <a:srgbClr val="000000"/>
                  </a:solidFill>
                  <a:latin typeface="Playfair Display Bold"/>
                </a:rPr>
                <a:t>Food Pantry Network- HOI</a:t>
              </a:r>
            </a:p>
          </p:txBody>
        </p:sp>
        <p:sp>
          <p:nvSpPr>
            <p:cNvPr id="5" name="TextBox 5"/>
            <p:cNvSpPr txBox="1"/>
            <p:nvPr/>
          </p:nvSpPr>
          <p:spPr>
            <a:xfrm>
              <a:off x="0" y="5339413"/>
              <a:ext cx="22984302" cy="1802930"/>
            </a:xfrm>
            <a:prstGeom prst="rect">
              <a:avLst/>
            </a:prstGeom>
          </p:spPr>
          <p:txBody>
            <a:bodyPr lIns="0" tIns="0" rIns="0" bIns="0" rtlCol="0" anchor="t">
              <a:spAutoFit/>
            </a:bodyPr>
            <a:lstStyle/>
            <a:p>
              <a:pPr algn="ctr" defTabSz="609630">
                <a:lnSpc>
                  <a:spcPts val="2360"/>
                </a:lnSpc>
              </a:pPr>
              <a:r>
                <a:rPr lang="en-US" sz="1627" spc="73">
                  <a:solidFill>
                    <a:srgbClr val="FFFFFF"/>
                  </a:solidFill>
                  <a:latin typeface="Rosario"/>
                </a:rPr>
                <a:t>The mission of this network is to support, connect and provide resources to those working</a:t>
              </a:r>
            </a:p>
            <a:p>
              <a:pPr algn="ctr" defTabSz="609630">
                <a:lnSpc>
                  <a:spcPts val="2360"/>
                </a:lnSpc>
              </a:pPr>
              <a:r>
                <a:rPr lang="en-US" sz="1627" spc="73">
                  <a:solidFill>
                    <a:srgbClr val="FFFFFF"/>
                  </a:solidFill>
                  <a:latin typeface="Rosario"/>
                </a:rPr>
                <a:t>within the emergency food system. This network of community partners strives to</a:t>
              </a:r>
            </a:p>
            <a:p>
              <a:pPr algn="ctr" defTabSz="609630">
                <a:lnSpc>
                  <a:spcPts val="2360"/>
                </a:lnSpc>
              </a:pPr>
              <a:r>
                <a:rPr lang="en-US" sz="1627" spc="73">
                  <a:solidFill>
                    <a:srgbClr val="FFFFFF"/>
                  </a:solidFill>
                  <a:latin typeface="Rosario"/>
                </a:rPr>
                <a:t>help alleviate hunger and build a healthier community.</a:t>
              </a:r>
            </a:p>
          </p:txBody>
        </p:sp>
      </p:grpSp>
      <p:grpSp>
        <p:nvGrpSpPr>
          <p:cNvPr id="6" name="Group 6"/>
          <p:cNvGrpSpPr>
            <a:grpSpLocks noChangeAspect="1"/>
          </p:cNvGrpSpPr>
          <p:nvPr/>
        </p:nvGrpSpPr>
        <p:grpSpPr>
          <a:xfrm>
            <a:off x="-69404" y="4756635"/>
            <a:ext cx="2215555" cy="221555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C7D0D8"/>
            </a:solidFill>
          </p:spPr>
        </p:sp>
      </p:grpSp>
      <p:grpSp>
        <p:nvGrpSpPr>
          <p:cNvPr id="8" name="Group 8"/>
          <p:cNvGrpSpPr>
            <a:grpSpLocks noChangeAspect="1"/>
          </p:cNvGrpSpPr>
          <p:nvPr/>
        </p:nvGrpSpPr>
        <p:grpSpPr>
          <a:xfrm>
            <a:off x="1893903" y="4799387"/>
            <a:ext cx="2130051" cy="2130051"/>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C7D0D8"/>
            </a:solidFill>
          </p:spPr>
        </p:sp>
      </p:grpSp>
      <p:grpSp>
        <p:nvGrpSpPr>
          <p:cNvPr id="10" name="Group 10"/>
          <p:cNvGrpSpPr>
            <a:grpSpLocks noChangeAspect="1"/>
          </p:cNvGrpSpPr>
          <p:nvPr/>
        </p:nvGrpSpPr>
        <p:grpSpPr>
          <a:xfrm>
            <a:off x="3710472" y="4785322"/>
            <a:ext cx="2072678" cy="207267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C7D0D8"/>
            </a:solidFill>
          </p:spPr>
        </p:sp>
      </p:grpSp>
      <p:grpSp>
        <p:nvGrpSpPr>
          <p:cNvPr id="12" name="Group 12"/>
          <p:cNvGrpSpPr>
            <a:grpSpLocks noChangeAspect="1"/>
          </p:cNvGrpSpPr>
          <p:nvPr/>
        </p:nvGrpSpPr>
        <p:grpSpPr>
          <a:xfrm>
            <a:off x="5435867" y="4713883"/>
            <a:ext cx="2215555" cy="2215555"/>
            <a:chOff x="0" y="0"/>
            <a:chExt cx="2787650" cy="2787650"/>
          </a:xfrm>
        </p:grpSpPr>
        <p:sp>
          <p:nvSpPr>
            <p:cNvPr id="13" name="Freeform 1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C7D0D8"/>
            </a:solidFill>
          </p:spPr>
        </p:sp>
      </p:grpSp>
      <p:grpSp>
        <p:nvGrpSpPr>
          <p:cNvPr id="14" name="Group 14"/>
          <p:cNvGrpSpPr>
            <a:grpSpLocks noChangeAspect="1"/>
          </p:cNvGrpSpPr>
          <p:nvPr/>
        </p:nvGrpSpPr>
        <p:grpSpPr>
          <a:xfrm>
            <a:off x="7144037" y="4842139"/>
            <a:ext cx="2130051" cy="2130051"/>
            <a:chOff x="0" y="0"/>
            <a:chExt cx="6355080" cy="6355080"/>
          </a:xfrm>
        </p:grpSpPr>
        <p:sp>
          <p:nvSpPr>
            <p:cNvPr id="15" name="Freeform 1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C7D0D8"/>
            </a:solidFill>
          </p:spPr>
        </p:sp>
      </p:grpSp>
      <p:grpSp>
        <p:nvGrpSpPr>
          <p:cNvPr id="16" name="Group 16"/>
          <p:cNvGrpSpPr>
            <a:grpSpLocks noChangeAspect="1"/>
          </p:cNvGrpSpPr>
          <p:nvPr/>
        </p:nvGrpSpPr>
        <p:grpSpPr>
          <a:xfrm>
            <a:off x="8838140" y="4785322"/>
            <a:ext cx="2072678" cy="2072678"/>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C7D0D8"/>
            </a:solidFill>
          </p:spPr>
        </p:sp>
      </p:grpSp>
      <p:grpSp>
        <p:nvGrpSpPr>
          <p:cNvPr id="18" name="Group 18"/>
          <p:cNvGrpSpPr>
            <a:grpSpLocks noChangeAspect="1"/>
          </p:cNvGrpSpPr>
          <p:nvPr/>
        </p:nvGrpSpPr>
        <p:grpSpPr>
          <a:xfrm>
            <a:off x="10662933" y="4799386"/>
            <a:ext cx="2215555" cy="2215555"/>
            <a:chOff x="0" y="0"/>
            <a:chExt cx="2787650" cy="2787650"/>
          </a:xfrm>
        </p:grpSpPr>
        <p:sp>
          <p:nvSpPr>
            <p:cNvPr id="19" name="Freeform 1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C7D0D8"/>
            </a:solidFill>
          </p:spPr>
        </p:sp>
      </p:grpSp>
      <p:sp>
        <p:nvSpPr>
          <p:cNvPr id="20" name="TextBox 20"/>
          <p:cNvSpPr txBox="1"/>
          <p:nvPr/>
        </p:nvSpPr>
        <p:spPr>
          <a:xfrm>
            <a:off x="120136" y="5444490"/>
            <a:ext cx="1836477" cy="711798"/>
          </a:xfrm>
          <a:prstGeom prst="rect">
            <a:avLst/>
          </a:prstGeom>
        </p:spPr>
        <p:txBody>
          <a:bodyPr lIns="0" tIns="0" rIns="0" bIns="0" rtlCol="0" anchor="t">
            <a:spAutoFit/>
          </a:bodyPr>
          <a:lstStyle/>
          <a:p>
            <a:pPr algn="ctr" defTabSz="609630">
              <a:lnSpc>
                <a:spcPts val="2939"/>
              </a:lnSpc>
              <a:spcBef>
                <a:spcPct val="0"/>
              </a:spcBef>
            </a:pPr>
            <a:r>
              <a:rPr lang="en-US" sz="2100">
                <a:solidFill>
                  <a:srgbClr val="000000"/>
                </a:solidFill>
                <a:latin typeface="Open Sans Extra Bold"/>
              </a:rPr>
              <a:t>Facebook Group</a:t>
            </a:r>
          </a:p>
        </p:txBody>
      </p:sp>
      <p:sp>
        <p:nvSpPr>
          <p:cNvPr id="21" name="TextBox 21"/>
          <p:cNvSpPr txBox="1"/>
          <p:nvPr/>
        </p:nvSpPr>
        <p:spPr>
          <a:xfrm>
            <a:off x="8956241" y="5363604"/>
            <a:ext cx="1836477" cy="711798"/>
          </a:xfrm>
          <a:prstGeom prst="rect">
            <a:avLst/>
          </a:prstGeom>
        </p:spPr>
        <p:txBody>
          <a:bodyPr lIns="0" tIns="0" rIns="0" bIns="0" rtlCol="0" anchor="t">
            <a:spAutoFit/>
          </a:bodyPr>
          <a:lstStyle/>
          <a:p>
            <a:pPr algn="ctr" defTabSz="609630">
              <a:lnSpc>
                <a:spcPts val="2939"/>
              </a:lnSpc>
              <a:spcBef>
                <a:spcPct val="0"/>
              </a:spcBef>
            </a:pPr>
            <a:r>
              <a:rPr lang="en-US" sz="2100">
                <a:solidFill>
                  <a:srgbClr val="000000"/>
                </a:solidFill>
                <a:latin typeface="Open Sans Extra Bold"/>
              </a:rPr>
              <a:t>Resource Sharing</a:t>
            </a:r>
          </a:p>
        </p:txBody>
      </p:sp>
      <p:sp>
        <p:nvSpPr>
          <p:cNvPr id="22" name="TextBox 22"/>
          <p:cNvSpPr txBox="1"/>
          <p:nvPr/>
        </p:nvSpPr>
        <p:spPr>
          <a:xfrm>
            <a:off x="3828572" y="5583864"/>
            <a:ext cx="1836477" cy="339901"/>
          </a:xfrm>
          <a:prstGeom prst="rect">
            <a:avLst/>
          </a:prstGeom>
        </p:spPr>
        <p:txBody>
          <a:bodyPr lIns="0" tIns="0" rIns="0" bIns="0" rtlCol="0" anchor="t">
            <a:spAutoFit/>
          </a:bodyPr>
          <a:lstStyle/>
          <a:p>
            <a:pPr algn="ctr" defTabSz="609630">
              <a:lnSpc>
                <a:spcPts val="2939"/>
              </a:lnSpc>
              <a:spcBef>
                <a:spcPct val="0"/>
              </a:spcBef>
            </a:pPr>
            <a:r>
              <a:rPr lang="en-US" sz="2100">
                <a:solidFill>
                  <a:srgbClr val="000000"/>
                </a:solidFill>
                <a:latin typeface="Open Sans Extra Bold"/>
              </a:rPr>
              <a:t>Networking</a:t>
            </a:r>
          </a:p>
        </p:txBody>
      </p:sp>
      <p:sp>
        <p:nvSpPr>
          <p:cNvPr id="23" name="TextBox 23"/>
          <p:cNvSpPr txBox="1"/>
          <p:nvPr/>
        </p:nvSpPr>
        <p:spPr>
          <a:xfrm>
            <a:off x="1992096" y="5435581"/>
            <a:ext cx="1836477" cy="711798"/>
          </a:xfrm>
          <a:prstGeom prst="rect">
            <a:avLst/>
          </a:prstGeom>
        </p:spPr>
        <p:txBody>
          <a:bodyPr lIns="0" tIns="0" rIns="0" bIns="0" rtlCol="0" anchor="t">
            <a:spAutoFit/>
          </a:bodyPr>
          <a:lstStyle/>
          <a:p>
            <a:pPr algn="ctr" defTabSz="609630">
              <a:lnSpc>
                <a:spcPts val="2939"/>
              </a:lnSpc>
              <a:spcBef>
                <a:spcPct val="0"/>
              </a:spcBef>
            </a:pPr>
            <a:r>
              <a:rPr lang="en-US" sz="2100">
                <a:solidFill>
                  <a:srgbClr val="000000"/>
                </a:solidFill>
                <a:latin typeface="Open Sans Extra Bold"/>
              </a:rPr>
              <a:t>Food Bank </a:t>
            </a:r>
          </a:p>
          <a:p>
            <a:pPr algn="ctr" defTabSz="609630">
              <a:lnSpc>
                <a:spcPts val="2939"/>
              </a:lnSpc>
              <a:spcBef>
                <a:spcPct val="0"/>
              </a:spcBef>
            </a:pPr>
            <a:r>
              <a:rPr lang="en-US" sz="2100">
                <a:solidFill>
                  <a:srgbClr val="000000"/>
                </a:solidFill>
                <a:latin typeface="Open Sans Extra Bold"/>
              </a:rPr>
              <a:t>partnership</a:t>
            </a:r>
          </a:p>
        </p:txBody>
      </p:sp>
      <p:sp>
        <p:nvSpPr>
          <p:cNvPr id="24" name="TextBox 24"/>
          <p:cNvSpPr txBox="1"/>
          <p:nvPr/>
        </p:nvSpPr>
        <p:spPr>
          <a:xfrm>
            <a:off x="7290824" y="5628640"/>
            <a:ext cx="1836477" cy="339901"/>
          </a:xfrm>
          <a:prstGeom prst="rect">
            <a:avLst/>
          </a:prstGeom>
        </p:spPr>
        <p:txBody>
          <a:bodyPr lIns="0" tIns="0" rIns="0" bIns="0" rtlCol="0" anchor="t">
            <a:spAutoFit/>
          </a:bodyPr>
          <a:lstStyle/>
          <a:p>
            <a:pPr algn="ctr" defTabSz="609630">
              <a:lnSpc>
                <a:spcPts val="2939"/>
              </a:lnSpc>
              <a:spcBef>
                <a:spcPct val="0"/>
              </a:spcBef>
            </a:pPr>
            <a:r>
              <a:rPr lang="en-US" sz="2100">
                <a:solidFill>
                  <a:srgbClr val="000000"/>
                </a:solidFill>
                <a:latin typeface="Open Sans Extra Bold"/>
              </a:rPr>
              <a:t>listserve</a:t>
            </a:r>
          </a:p>
        </p:txBody>
      </p:sp>
      <p:sp>
        <p:nvSpPr>
          <p:cNvPr id="25" name="TextBox 25"/>
          <p:cNvSpPr txBox="1"/>
          <p:nvPr/>
        </p:nvSpPr>
        <p:spPr>
          <a:xfrm>
            <a:off x="5625406" y="5505003"/>
            <a:ext cx="1836477" cy="339901"/>
          </a:xfrm>
          <a:prstGeom prst="rect">
            <a:avLst/>
          </a:prstGeom>
        </p:spPr>
        <p:txBody>
          <a:bodyPr lIns="0" tIns="0" rIns="0" bIns="0" rtlCol="0" anchor="t">
            <a:spAutoFit/>
          </a:bodyPr>
          <a:lstStyle/>
          <a:p>
            <a:pPr algn="ctr" defTabSz="609630">
              <a:lnSpc>
                <a:spcPts val="2939"/>
              </a:lnSpc>
              <a:spcBef>
                <a:spcPct val="0"/>
              </a:spcBef>
            </a:pPr>
            <a:r>
              <a:rPr lang="en-US" sz="2100">
                <a:solidFill>
                  <a:srgbClr val="000000"/>
                </a:solidFill>
                <a:latin typeface="Open Sans Extra Bold"/>
              </a:rPr>
              <a:t>Trainings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B486B-4C94-4EE8-BCB2-84AF32E00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8976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39983-7769-458F-B16E-A3CFD3853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2928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881AB-728B-4355-B2D1-39006ED72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8793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DAA3-DC2B-4B92-9D33-2EB165590329}"/>
              </a:ext>
            </a:extLst>
          </p:cNvPr>
          <p:cNvSpPr>
            <a:spLocks noGrp="1"/>
          </p:cNvSpPr>
          <p:nvPr>
            <p:ph type="ctrTitle"/>
          </p:nvPr>
        </p:nvSpPr>
        <p:spPr/>
        <p:txBody>
          <a:bodyPr/>
          <a:lstStyle/>
          <a:p>
            <a:r>
              <a:rPr lang="en-US" dirty="0"/>
              <a:t>Behavioral Health:  Mental Health &amp; Substance Use</a:t>
            </a:r>
          </a:p>
        </p:txBody>
      </p:sp>
      <p:sp>
        <p:nvSpPr>
          <p:cNvPr id="3" name="Subtitle 2">
            <a:extLst>
              <a:ext uri="{FF2B5EF4-FFF2-40B4-BE49-F238E27FC236}">
                <a16:creationId xmlns:a16="http://schemas.microsoft.com/office/drawing/2014/main" id="{B55CC399-4AFB-48B3-BF8C-9A3609E4C5F5}"/>
              </a:ext>
            </a:extLst>
          </p:cNvPr>
          <p:cNvSpPr>
            <a:spLocks noGrp="1"/>
          </p:cNvSpPr>
          <p:nvPr>
            <p:ph type="subTitle" idx="1"/>
          </p:nvPr>
        </p:nvSpPr>
        <p:spPr/>
        <p:txBody>
          <a:bodyPr>
            <a:normAutofit/>
          </a:bodyPr>
          <a:lstStyle/>
          <a:p>
            <a:r>
              <a:rPr lang="en-US" dirty="0"/>
              <a:t>2017-2019 Community Health Improvement Plan</a:t>
            </a:r>
          </a:p>
        </p:txBody>
      </p:sp>
      <p:pic>
        <p:nvPicPr>
          <p:cNvPr id="5" name="Picture 4">
            <a:extLst>
              <a:ext uri="{FF2B5EF4-FFF2-40B4-BE49-F238E27FC236}">
                <a16:creationId xmlns:a16="http://schemas.microsoft.com/office/drawing/2014/main" id="{61FC5824-F557-4EE9-AED7-320A687F9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6" name="Subtitle 2">
            <a:extLst>
              <a:ext uri="{FF2B5EF4-FFF2-40B4-BE49-F238E27FC236}">
                <a16:creationId xmlns:a16="http://schemas.microsoft.com/office/drawing/2014/main" id="{8A016F48-8CBB-435C-8CB9-7C6264AFC15B}"/>
              </a:ext>
            </a:extLst>
          </p:cNvPr>
          <p:cNvSpPr txBox="1">
            <a:spLocks/>
          </p:cNvSpPr>
          <p:nvPr/>
        </p:nvSpPr>
        <p:spPr>
          <a:xfrm>
            <a:off x="6096000" y="5325410"/>
            <a:ext cx="5796778" cy="9414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t>Monica Hendrickson, MPH</a:t>
            </a:r>
          </a:p>
          <a:p>
            <a:pPr>
              <a:spcBef>
                <a:spcPts val="0"/>
              </a:spcBef>
            </a:pPr>
            <a:r>
              <a:rPr lang="en-US" sz="1600" dirty="0"/>
              <a:t>Public Health Administrator</a:t>
            </a:r>
          </a:p>
          <a:p>
            <a:pPr>
              <a:spcBef>
                <a:spcPts val="0"/>
              </a:spcBef>
            </a:pPr>
            <a:r>
              <a:rPr lang="en-US" sz="1600" dirty="0"/>
              <a:t>Peoria City/County Health Department</a:t>
            </a:r>
          </a:p>
        </p:txBody>
      </p:sp>
    </p:spTree>
    <p:extLst>
      <p:ext uri="{BB962C8B-B14F-4D97-AF65-F5344CB8AC3E}">
        <p14:creationId xmlns:p14="http://schemas.microsoft.com/office/powerpoint/2010/main" val="942175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65E53-54AA-4624-9168-56472DD306E8}"/>
              </a:ext>
            </a:extLst>
          </p:cNvPr>
          <p:cNvSpPr>
            <a:spLocks noGrp="1"/>
          </p:cNvSpPr>
          <p:nvPr>
            <p:ph type="title"/>
          </p:nvPr>
        </p:nvSpPr>
        <p:spPr/>
        <p:txBody>
          <a:bodyPr>
            <a:normAutofit/>
          </a:bodyPr>
          <a:lstStyle/>
          <a:p>
            <a:r>
              <a:rPr lang="en-US" sz="6000" b="1" dirty="0"/>
              <a:t>Improve Mental Health through prevention and access to services and reduce Substance Use among tri-county residents</a:t>
            </a:r>
          </a:p>
        </p:txBody>
      </p:sp>
      <p:sp>
        <p:nvSpPr>
          <p:cNvPr id="5" name="Text Placeholder 4">
            <a:extLst>
              <a:ext uri="{FF2B5EF4-FFF2-40B4-BE49-F238E27FC236}">
                <a16:creationId xmlns:a16="http://schemas.microsoft.com/office/drawing/2014/main" id="{E499B782-B976-45A8-8291-B7B79D390285}"/>
              </a:ext>
            </a:extLst>
          </p:cNvPr>
          <p:cNvSpPr>
            <a:spLocks noGrp="1"/>
          </p:cNvSpPr>
          <p:nvPr>
            <p:ph type="body" idx="1"/>
          </p:nvPr>
        </p:nvSpPr>
        <p:spPr/>
        <p:txBody>
          <a:bodyPr/>
          <a:lstStyle/>
          <a:p>
            <a:r>
              <a:rPr lang="en-US" dirty="0"/>
              <a:t>2017-2019 Behavioral health Action Team Goal</a:t>
            </a:r>
          </a:p>
        </p:txBody>
      </p:sp>
      <p:pic>
        <p:nvPicPr>
          <p:cNvPr id="6" name="Picture 5">
            <a:extLst>
              <a:ext uri="{FF2B5EF4-FFF2-40B4-BE49-F238E27FC236}">
                <a16:creationId xmlns:a16="http://schemas.microsoft.com/office/drawing/2014/main" id="{0297DE11-2CFE-40F3-8149-DB7787675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1952815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4C08-323A-491E-AC0B-FCD3EA358C96}"/>
              </a:ext>
            </a:extLst>
          </p:cNvPr>
          <p:cNvSpPr>
            <a:spLocks noGrp="1"/>
          </p:cNvSpPr>
          <p:nvPr>
            <p:ph type="title"/>
          </p:nvPr>
        </p:nvSpPr>
        <p:spPr>
          <a:xfrm>
            <a:off x="1097280" y="286603"/>
            <a:ext cx="10058400" cy="1450757"/>
          </a:xfrm>
        </p:spPr>
        <p:txBody>
          <a:bodyPr>
            <a:normAutofit/>
          </a:bodyPr>
          <a:lstStyle/>
          <a:p>
            <a:r>
              <a:rPr lang="en-US"/>
              <a:t>Strategies</a:t>
            </a:r>
          </a:p>
        </p:txBody>
      </p:sp>
      <p:graphicFrame>
        <p:nvGraphicFramePr>
          <p:cNvPr id="4" name="Diagram 3">
            <a:extLst>
              <a:ext uri="{FF2B5EF4-FFF2-40B4-BE49-F238E27FC236}">
                <a16:creationId xmlns:a16="http://schemas.microsoft.com/office/drawing/2014/main" id="{4AFCBC14-8F2E-4433-BC21-4384F14A08A1}"/>
              </a:ext>
            </a:extLst>
          </p:cNvPr>
          <p:cNvGraphicFramePr/>
          <p:nvPr>
            <p:extLst>
              <p:ext uri="{D42A27DB-BD31-4B8C-83A1-F6EECF244321}">
                <p14:modId xmlns:p14="http://schemas.microsoft.com/office/powerpoint/2010/main" val="306259001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F5977D4B-9545-4E56-A60A-D3F875C250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3377575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E277-AE27-4CAB-BA27-D39487EB1A38}"/>
              </a:ext>
            </a:extLst>
          </p:cNvPr>
          <p:cNvSpPr>
            <a:spLocks noGrp="1"/>
          </p:cNvSpPr>
          <p:nvPr>
            <p:ph type="title"/>
          </p:nvPr>
        </p:nvSpPr>
        <p:spPr/>
        <p:txBody>
          <a:bodyPr/>
          <a:lstStyle/>
          <a:p>
            <a:r>
              <a:rPr lang="en-US" dirty="0"/>
              <a:t>Criminal Justice:</a:t>
            </a:r>
          </a:p>
        </p:txBody>
      </p:sp>
      <p:sp>
        <p:nvSpPr>
          <p:cNvPr id="3" name="Text Placeholder 2">
            <a:extLst>
              <a:ext uri="{FF2B5EF4-FFF2-40B4-BE49-F238E27FC236}">
                <a16:creationId xmlns:a16="http://schemas.microsoft.com/office/drawing/2014/main" id="{C13002CB-E656-4C2E-9C75-AFAF4CE9941E}"/>
              </a:ext>
            </a:extLst>
          </p:cNvPr>
          <p:cNvSpPr>
            <a:spLocks noGrp="1"/>
          </p:cNvSpPr>
          <p:nvPr>
            <p:ph type="body" idx="1"/>
          </p:nvPr>
        </p:nvSpPr>
        <p:spPr/>
        <p:txBody>
          <a:bodyPr/>
          <a:lstStyle/>
          <a:p>
            <a:r>
              <a:rPr lang="en-US" dirty="0"/>
              <a:t>Coordinating data and best practices.</a:t>
            </a:r>
          </a:p>
        </p:txBody>
      </p:sp>
      <p:pic>
        <p:nvPicPr>
          <p:cNvPr id="4" name="Picture 3">
            <a:extLst>
              <a:ext uri="{FF2B5EF4-FFF2-40B4-BE49-F238E27FC236}">
                <a16:creationId xmlns:a16="http://schemas.microsoft.com/office/drawing/2014/main" id="{C180F3B7-2DD7-4BC5-A143-28B107BBF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6" name="Subtitle 2">
            <a:extLst>
              <a:ext uri="{FF2B5EF4-FFF2-40B4-BE49-F238E27FC236}">
                <a16:creationId xmlns:a16="http://schemas.microsoft.com/office/drawing/2014/main" id="{A2400F55-10AD-4ED1-B274-C6819BC2DBB6}"/>
              </a:ext>
            </a:extLst>
          </p:cNvPr>
          <p:cNvSpPr txBox="1">
            <a:spLocks/>
          </p:cNvSpPr>
          <p:nvPr/>
        </p:nvSpPr>
        <p:spPr>
          <a:xfrm>
            <a:off x="6096000" y="5325410"/>
            <a:ext cx="5796778" cy="9414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t>Chris Schaffner</a:t>
            </a:r>
          </a:p>
          <a:p>
            <a:pPr>
              <a:spcBef>
                <a:spcPts val="0"/>
              </a:spcBef>
            </a:pPr>
            <a:r>
              <a:rPr lang="en-US" sz="1600" dirty="0"/>
              <a:t>Program coordinator</a:t>
            </a:r>
          </a:p>
          <a:p>
            <a:pPr>
              <a:spcBef>
                <a:spcPts val="0"/>
              </a:spcBef>
            </a:pPr>
            <a:r>
              <a:rPr lang="en-US" sz="1600" dirty="0"/>
              <a:t>Jolt Harm reduction</a:t>
            </a:r>
          </a:p>
        </p:txBody>
      </p:sp>
      <p:sp>
        <p:nvSpPr>
          <p:cNvPr id="7" name="Subtitle 2">
            <a:extLst>
              <a:ext uri="{FF2B5EF4-FFF2-40B4-BE49-F238E27FC236}">
                <a16:creationId xmlns:a16="http://schemas.microsoft.com/office/drawing/2014/main" id="{1A5F1E3E-BEBB-47D0-9978-F1D77496D6FA}"/>
              </a:ext>
            </a:extLst>
          </p:cNvPr>
          <p:cNvSpPr txBox="1">
            <a:spLocks/>
          </p:cNvSpPr>
          <p:nvPr/>
        </p:nvSpPr>
        <p:spPr>
          <a:xfrm>
            <a:off x="913002" y="5325410"/>
            <a:ext cx="5796778" cy="9414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t>Monica Hendrickson, MPH</a:t>
            </a:r>
          </a:p>
          <a:p>
            <a:pPr>
              <a:spcBef>
                <a:spcPts val="0"/>
              </a:spcBef>
            </a:pPr>
            <a:r>
              <a:rPr lang="en-US" sz="1600" dirty="0"/>
              <a:t>Public Health Administrator</a:t>
            </a:r>
          </a:p>
          <a:p>
            <a:pPr>
              <a:spcBef>
                <a:spcPts val="0"/>
              </a:spcBef>
            </a:pPr>
            <a:r>
              <a:rPr lang="en-US" sz="1600" dirty="0"/>
              <a:t>Peoria City/County Health Department</a:t>
            </a:r>
          </a:p>
        </p:txBody>
      </p:sp>
    </p:spTree>
    <p:extLst>
      <p:ext uri="{BB962C8B-B14F-4D97-AF65-F5344CB8AC3E}">
        <p14:creationId xmlns:p14="http://schemas.microsoft.com/office/powerpoint/2010/main" val="1061169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FD3D04B-76EA-4592-ADDB-42B11ED4A42A}"/>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rPr>
              <a:t>Reporting Organizations</a:t>
            </a:r>
          </a:p>
        </p:txBody>
      </p:sp>
      <p:sp>
        <p:nvSpPr>
          <p:cNvPr id="7"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B3A859D-0F1A-40F2-A69F-84627AA0D76C}"/>
              </a:ext>
            </a:extLst>
          </p:cNvPr>
          <p:cNvSpPr>
            <a:spLocks noGrp="1"/>
          </p:cNvSpPr>
          <p:nvPr>
            <p:ph idx="1"/>
          </p:nvPr>
        </p:nvSpPr>
        <p:spPr>
          <a:xfrm>
            <a:off x="4742016" y="605896"/>
            <a:ext cx="6413663" cy="5646208"/>
          </a:xfrm>
        </p:spPr>
        <p:txBody>
          <a:bodyPr anchor="ctr">
            <a:normAutofit/>
          </a:bodyPr>
          <a:lstStyle/>
          <a:p>
            <a:pPr lvl="1"/>
            <a:r>
              <a:rPr lang="en-US" i="0" dirty="0"/>
              <a:t>Advanced Medical Transport (AMT)</a:t>
            </a:r>
          </a:p>
          <a:p>
            <a:pPr lvl="1"/>
            <a:r>
              <a:rPr lang="en-US" i="0" dirty="0"/>
              <a:t>Bartonville Police Department (BPD)</a:t>
            </a:r>
          </a:p>
          <a:p>
            <a:pPr lvl="1"/>
            <a:r>
              <a:rPr lang="en-US" i="0" dirty="0"/>
              <a:t>East Peoria Fire Department (EPFD)</a:t>
            </a:r>
          </a:p>
          <a:p>
            <a:pPr lvl="1"/>
            <a:r>
              <a:rPr lang="en-US" i="0" dirty="0"/>
              <a:t>Human Service Center (HSC)</a:t>
            </a:r>
          </a:p>
          <a:p>
            <a:pPr lvl="1"/>
            <a:r>
              <a:rPr lang="en-US" i="0" dirty="0"/>
              <a:t>Pekin Fire Department (Pekin FD)</a:t>
            </a:r>
          </a:p>
          <a:p>
            <a:pPr lvl="1"/>
            <a:r>
              <a:rPr lang="en-US" i="0" dirty="0"/>
              <a:t>Peoria County Sherriff’s Office (PCSO)</a:t>
            </a:r>
          </a:p>
          <a:p>
            <a:pPr lvl="1"/>
            <a:r>
              <a:rPr lang="en-US" i="0" dirty="0"/>
              <a:t>Peoria Fire Department (PFD)</a:t>
            </a:r>
          </a:p>
          <a:p>
            <a:pPr lvl="1"/>
            <a:r>
              <a:rPr lang="en-US" i="0" dirty="0"/>
              <a:t>Peoria Police Department (PPD)</a:t>
            </a:r>
          </a:p>
          <a:p>
            <a:pPr lvl="1"/>
            <a:r>
              <a:rPr lang="en-US" dirty="0"/>
              <a:t>OSF Saint Francis Medical Center (OSF)</a:t>
            </a:r>
            <a:endParaRPr lang="en-US" i="0" dirty="0"/>
          </a:p>
          <a:p>
            <a:pPr lvl="1"/>
            <a:r>
              <a:rPr lang="en-US" i="0" dirty="0"/>
              <a:t>UnityPoint Healthcare (UPH)</a:t>
            </a:r>
          </a:p>
          <a:p>
            <a:pPr lvl="1"/>
            <a:r>
              <a:rPr lang="en-US" i="0" dirty="0"/>
              <a:t>West Peoria Fire Department (WPFD)</a:t>
            </a:r>
          </a:p>
        </p:txBody>
      </p:sp>
      <p:pic>
        <p:nvPicPr>
          <p:cNvPr id="11" name="Picture 10">
            <a:extLst>
              <a:ext uri="{FF2B5EF4-FFF2-40B4-BE49-F238E27FC236}">
                <a16:creationId xmlns:a16="http://schemas.microsoft.com/office/drawing/2014/main" id="{E92011F9-36EA-46DE-9033-DADB136A4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4139932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097280" y="4844374"/>
            <a:ext cx="10058400" cy="1188995"/>
          </a:xfrm>
          <a:prstGeom prst="rect">
            <a:avLst/>
          </a:prstGeom>
        </p:spPr>
        <p:txBody>
          <a:bodyPr vert="horz" lIns="91440" tIns="45720" rIns="91440" bIns="45720" rtlCol="0" anchor="ctr">
            <a:normAutofit/>
          </a:bodyPr>
          <a:lstStyle/>
          <a:p>
            <a:pPr algn="ctr" defTabSz="914400">
              <a:lnSpc>
                <a:spcPct val="85000"/>
              </a:lnSpc>
              <a:spcBef>
                <a:spcPct val="0"/>
              </a:spcBef>
              <a:spcAft>
                <a:spcPts val="600"/>
              </a:spcAft>
            </a:pPr>
            <a:r>
              <a:rPr lang="en-US" sz="3700" b="1" spc="-50">
                <a:solidFill>
                  <a:schemeClr val="tx1">
                    <a:lumMod val="75000"/>
                    <a:lumOff val="25000"/>
                  </a:schemeClr>
                </a:solidFill>
                <a:latin typeface="+mj-lt"/>
                <a:ea typeface="+mj-ea"/>
                <a:cs typeface="+mj-cs"/>
              </a:rPr>
              <a:t>2018 Total = 611</a:t>
            </a:r>
          </a:p>
          <a:p>
            <a:pPr algn="ctr" defTabSz="914400">
              <a:lnSpc>
                <a:spcPct val="85000"/>
              </a:lnSpc>
              <a:spcBef>
                <a:spcPct val="0"/>
              </a:spcBef>
              <a:spcAft>
                <a:spcPts val="600"/>
              </a:spcAft>
            </a:pPr>
            <a:r>
              <a:rPr lang="en-US" sz="3700" b="1" spc="-50">
                <a:solidFill>
                  <a:schemeClr val="tx1">
                    <a:lumMod val="75000"/>
                    <a:lumOff val="25000"/>
                  </a:schemeClr>
                </a:solidFill>
                <a:latin typeface="+mj-lt"/>
                <a:ea typeface="+mj-ea"/>
                <a:cs typeface="+mj-cs"/>
              </a:rPr>
              <a:t>2019 Total = 755</a:t>
            </a:r>
          </a:p>
        </p:txBody>
      </p:sp>
      <p:graphicFrame>
        <p:nvGraphicFramePr>
          <p:cNvPr id="4" name="Content Placeholder 5">
            <a:extLst>
              <a:ext uri="{FF2B5EF4-FFF2-40B4-BE49-F238E27FC236}">
                <a16:creationId xmlns:a16="http://schemas.microsoft.com/office/drawing/2014/main" id="{8B521BE6-7164-46D9-8770-54A742A21BC2}"/>
              </a:ext>
            </a:extLst>
          </p:cNvPr>
          <p:cNvGraphicFramePr>
            <a:graphicFrameLocks noGrp="1"/>
          </p:cNvGraphicFramePr>
          <p:nvPr>
            <p:ph idx="1"/>
            <p:extLst>
              <p:ext uri="{D42A27DB-BD31-4B8C-83A1-F6EECF244321}">
                <p14:modId xmlns:p14="http://schemas.microsoft.com/office/powerpoint/2010/main" val="316157615"/>
              </p:ext>
            </p:extLst>
          </p:nvPr>
        </p:nvGraphicFramePr>
        <p:xfrm>
          <a:off x="1036319" y="680936"/>
          <a:ext cx="10119362" cy="376535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9F32DABF-7FB6-4E47-8361-28E33CC23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41013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74775-D63D-4007-B214-73BB13F30087}"/>
              </a:ext>
            </a:extLst>
          </p:cNvPr>
          <p:cNvSpPr>
            <a:spLocks noGrp="1"/>
          </p:cNvSpPr>
          <p:nvPr>
            <p:ph type="title"/>
          </p:nvPr>
        </p:nvSpPr>
        <p:spPr>
          <a:xfrm>
            <a:off x="1223115" y="423376"/>
            <a:ext cx="10058400" cy="1188995"/>
          </a:xfrm>
        </p:spPr>
        <p:txBody>
          <a:bodyPr anchor="ctr">
            <a:normAutofit/>
          </a:bodyPr>
          <a:lstStyle/>
          <a:p>
            <a:pPr algn="ctr"/>
            <a:r>
              <a:rPr lang="en-US" sz="4100" dirty="0"/>
              <a:t>2017-2019:  Reproductive Health </a:t>
            </a:r>
          </a:p>
        </p:txBody>
      </p:sp>
      <p:graphicFrame>
        <p:nvGraphicFramePr>
          <p:cNvPr id="11" name="Content Placeholder 2">
            <a:extLst>
              <a:ext uri="{FF2B5EF4-FFF2-40B4-BE49-F238E27FC236}">
                <a16:creationId xmlns:a16="http://schemas.microsoft.com/office/drawing/2014/main" id="{3BD03B8F-940E-407D-960E-35351EBDEB2F}"/>
              </a:ext>
            </a:extLst>
          </p:cNvPr>
          <p:cNvGraphicFramePr>
            <a:graphicFrameLocks noGrp="1"/>
          </p:cNvGraphicFramePr>
          <p:nvPr>
            <p:ph idx="1"/>
            <p:extLst>
              <p:ext uri="{D42A27DB-BD31-4B8C-83A1-F6EECF244321}">
                <p14:modId xmlns:p14="http://schemas.microsoft.com/office/powerpoint/2010/main" val="2670000368"/>
              </p:ext>
            </p:extLst>
          </p:nvPr>
        </p:nvGraphicFramePr>
        <p:xfrm>
          <a:off x="1036319" y="1673516"/>
          <a:ext cx="10119362" cy="376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0">
            <a:extLst>
              <a:ext uri="{FF2B5EF4-FFF2-40B4-BE49-F238E27FC236}">
                <a16:creationId xmlns:a16="http://schemas.microsoft.com/office/drawing/2014/main" id="{031B5496-370E-403C-A059-9399B43719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8885" y="160216"/>
            <a:ext cx="1025005" cy="857657"/>
          </a:xfrm>
          <a:prstGeom prst="rect">
            <a:avLst/>
          </a:prstGeom>
        </p:spPr>
      </p:pic>
    </p:spTree>
    <p:extLst>
      <p:ext uri="{BB962C8B-B14F-4D97-AF65-F5344CB8AC3E}">
        <p14:creationId xmlns:p14="http://schemas.microsoft.com/office/powerpoint/2010/main" val="3243676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141110" y="639097"/>
            <a:ext cx="3401961" cy="3686015"/>
          </a:xfrm>
        </p:spPr>
        <p:txBody>
          <a:bodyPr vert="horz" lIns="91440" tIns="45720" rIns="91440" bIns="45720" rtlCol="0" anchor="b">
            <a:normAutofit/>
          </a:bodyPr>
          <a:lstStyle/>
          <a:p>
            <a:r>
              <a:rPr lang="en-US" sz="4100">
                <a:solidFill>
                  <a:schemeClr val="tx1">
                    <a:lumMod val="85000"/>
                    <a:lumOff val="15000"/>
                  </a:schemeClr>
                </a:solidFill>
              </a:rPr>
              <a:t>Residing Zip Codes with </a:t>
            </a:r>
            <a:br>
              <a:rPr lang="en-US" sz="4100">
                <a:solidFill>
                  <a:schemeClr val="tx1">
                    <a:lumMod val="85000"/>
                    <a:lumOff val="15000"/>
                  </a:schemeClr>
                </a:solidFill>
              </a:rPr>
            </a:br>
            <a:r>
              <a:rPr lang="en-US" sz="4100">
                <a:solidFill>
                  <a:schemeClr val="tx1">
                    <a:lumMod val="85000"/>
                    <a:lumOff val="15000"/>
                  </a:schemeClr>
                </a:solidFill>
              </a:rPr>
              <a:t>Narcan Administrations </a:t>
            </a:r>
            <a:br>
              <a:rPr lang="en-US" sz="4100">
                <a:solidFill>
                  <a:schemeClr val="tx1">
                    <a:lumMod val="85000"/>
                    <a:lumOff val="15000"/>
                  </a:schemeClr>
                </a:solidFill>
              </a:rPr>
            </a:br>
            <a:r>
              <a:rPr lang="en-US" sz="4100">
                <a:solidFill>
                  <a:schemeClr val="tx1">
                    <a:lumMod val="85000"/>
                    <a:lumOff val="15000"/>
                  </a:schemeClr>
                </a:solidFill>
              </a:rPr>
              <a:t>in the </a:t>
            </a:r>
            <a:br>
              <a:rPr lang="en-US" sz="4100">
                <a:solidFill>
                  <a:schemeClr val="tx1">
                    <a:lumMod val="85000"/>
                    <a:lumOff val="15000"/>
                  </a:schemeClr>
                </a:solidFill>
              </a:rPr>
            </a:br>
            <a:r>
              <a:rPr lang="en-US" sz="4100">
                <a:solidFill>
                  <a:schemeClr val="tx1">
                    <a:lumMod val="85000"/>
                    <a:lumOff val="15000"/>
                  </a:schemeClr>
                </a:solidFill>
              </a:rPr>
              <a:t>Tri-County Area</a:t>
            </a:r>
          </a:p>
        </p:txBody>
      </p:sp>
      <p:pic>
        <p:nvPicPr>
          <p:cNvPr id="8" name="Picture 7"/>
          <p:cNvPicPr/>
          <p:nvPr/>
        </p:nvPicPr>
        <p:blipFill rotWithShape="1">
          <a:blip r:embed="rId2"/>
          <a:srcRect l="55217" t="18677" r="20672" b="15115"/>
          <a:stretch/>
        </p:blipFill>
        <p:spPr bwMode="auto">
          <a:xfrm>
            <a:off x="0" y="232118"/>
            <a:ext cx="7990449" cy="6625882"/>
          </a:xfrm>
          <a:prstGeom prst="rect">
            <a:avLst/>
          </a:prstGeom>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50F2BF62-2D8B-42F5-A82A-83C48CC5E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1103114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1EFF16-CB65-47EC-B8A9-B2D43F3A88F7}"/>
              </a:ext>
            </a:extLst>
          </p:cNvPr>
          <p:cNvSpPr>
            <a:spLocks noGrp="1"/>
          </p:cNvSpPr>
          <p:nvPr>
            <p:ph type="title"/>
          </p:nvPr>
        </p:nvSpPr>
        <p:spPr>
          <a:xfrm>
            <a:off x="8177212" y="634946"/>
            <a:ext cx="3372529" cy="5055904"/>
          </a:xfrm>
        </p:spPr>
        <p:txBody>
          <a:bodyPr anchor="ctr">
            <a:normAutofit/>
          </a:bodyPr>
          <a:lstStyle/>
          <a:p>
            <a:r>
              <a:rPr lang="en-US" sz="4400"/>
              <a:t>Supporting Evidence-Based Programming</a:t>
            </a:r>
          </a:p>
        </p:txBody>
      </p:sp>
      <p:cxnSp>
        <p:nvCxnSpPr>
          <p:cNvPr id="12" name="Straight Connector 1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194563F-A66F-4B71-9C8D-5610CF13D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403595A-19F1-44C4-8C24-6E498B5F7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E6CA3380-54A4-45CA-B0CA-366F6232F989}"/>
              </a:ext>
            </a:extLst>
          </p:cNvPr>
          <p:cNvGraphicFramePr>
            <a:graphicFrameLocks noGrp="1"/>
          </p:cNvGraphicFramePr>
          <p:nvPr>
            <p:ph idx="1"/>
            <p:extLst>
              <p:ext uri="{D42A27DB-BD31-4B8C-83A1-F6EECF244321}">
                <p14:modId xmlns:p14="http://schemas.microsoft.com/office/powerpoint/2010/main" val="1817361106"/>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BA22DC21-A908-41BE-B3EF-9507E31533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3904772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E277-AE27-4CAB-BA27-D39487EB1A38}"/>
              </a:ext>
            </a:extLst>
          </p:cNvPr>
          <p:cNvSpPr>
            <a:spLocks noGrp="1"/>
          </p:cNvSpPr>
          <p:nvPr>
            <p:ph type="title"/>
          </p:nvPr>
        </p:nvSpPr>
        <p:spPr/>
        <p:txBody>
          <a:bodyPr/>
          <a:lstStyle/>
          <a:p>
            <a:r>
              <a:rPr lang="en-US" dirty="0"/>
              <a:t>Education:</a:t>
            </a:r>
          </a:p>
        </p:txBody>
      </p:sp>
      <p:sp>
        <p:nvSpPr>
          <p:cNvPr id="3" name="Text Placeholder 2">
            <a:extLst>
              <a:ext uri="{FF2B5EF4-FFF2-40B4-BE49-F238E27FC236}">
                <a16:creationId xmlns:a16="http://schemas.microsoft.com/office/drawing/2014/main" id="{C13002CB-E656-4C2E-9C75-AFAF4CE9941E}"/>
              </a:ext>
            </a:extLst>
          </p:cNvPr>
          <p:cNvSpPr>
            <a:spLocks noGrp="1"/>
          </p:cNvSpPr>
          <p:nvPr>
            <p:ph type="body" idx="1"/>
          </p:nvPr>
        </p:nvSpPr>
        <p:spPr/>
        <p:txBody>
          <a:bodyPr/>
          <a:lstStyle/>
          <a:p>
            <a:r>
              <a:rPr lang="en-US" dirty="0"/>
              <a:t>Trauma-informed practices.</a:t>
            </a:r>
          </a:p>
        </p:txBody>
      </p:sp>
      <p:pic>
        <p:nvPicPr>
          <p:cNvPr id="4" name="Picture 3">
            <a:extLst>
              <a:ext uri="{FF2B5EF4-FFF2-40B4-BE49-F238E27FC236}">
                <a16:creationId xmlns:a16="http://schemas.microsoft.com/office/drawing/2014/main" id="{C180F3B7-2DD7-4BC5-A143-28B107BBF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5" name="Subtitle 2">
            <a:extLst>
              <a:ext uri="{FF2B5EF4-FFF2-40B4-BE49-F238E27FC236}">
                <a16:creationId xmlns:a16="http://schemas.microsoft.com/office/drawing/2014/main" id="{1AE7EBB4-7AB6-4DD5-AF3C-D040E8765B5D}"/>
              </a:ext>
            </a:extLst>
          </p:cNvPr>
          <p:cNvSpPr txBox="1">
            <a:spLocks/>
          </p:cNvSpPr>
          <p:nvPr/>
        </p:nvSpPr>
        <p:spPr>
          <a:xfrm>
            <a:off x="6096000" y="5325410"/>
            <a:ext cx="5796778" cy="94141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a:cs typeface="Calibri Light" panose="020F0302020204030204"/>
              </a:rPr>
              <a:t>Beth </a:t>
            </a:r>
            <a:r>
              <a:rPr lang="en-US" sz="1600" dirty="0" err="1">
                <a:cs typeface="Calibri Light" panose="020F0302020204030204"/>
              </a:rPr>
              <a:t>crider</a:t>
            </a:r>
            <a:endParaRPr lang="en-US" sz="1600" dirty="0">
              <a:cs typeface="Calibri Light" panose="020F0302020204030204"/>
            </a:endParaRPr>
          </a:p>
          <a:p>
            <a:pPr>
              <a:spcBef>
                <a:spcPts val="0"/>
              </a:spcBef>
            </a:pPr>
            <a:r>
              <a:rPr lang="en-US" sz="1600" dirty="0">
                <a:cs typeface="Calibri Light" panose="020F0302020204030204"/>
              </a:rPr>
              <a:t>Regional superintendent</a:t>
            </a:r>
          </a:p>
          <a:p>
            <a:pPr>
              <a:spcBef>
                <a:spcPts val="0"/>
              </a:spcBef>
            </a:pPr>
            <a:r>
              <a:rPr lang="en-US" sz="1600" dirty="0">
                <a:cs typeface="Calibri Light" panose="020F0302020204030204"/>
              </a:rPr>
              <a:t>Peoria County</a:t>
            </a:r>
          </a:p>
        </p:txBody>
      </p:sp>
    </p:spTree>
    <p:extLst>
      <p:ext uri="{BB962C8B-B14F-4D97-AF65-F5344CB8AC3E}">
        <p14:creationId xmlns:p14="http://schemas.microsoft.com/office/powerpoint/2010/main" val="175179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3FA6D-CD20-4BF3-9E82-8A6BB9970B2D}"/>
              </a:ext>
            </a:extLst>
          </p:cNvPr>
          <p:cNvSpPr>
            <a:spLocks noGrp="1"/>
          </p:cNvSpPr>
          <p:nvPr>
            <p:ph type="title"/>
          </p:nvPr>
        </p:nvSpPr>
        <p:spPr>
          <a:xfrm>
            <a:off x="1097280" y="286603"/>
            <a:ext cx="10058400" cy="1450757"/>
          </a:xfrm>
        </p:spPr>
        <p:txBody>
          <a:bodyPr>
            <a:normAutofit/>
          </a:bodyPr>
          <a:lstStyle/>
          <a:p>
            <a:r>
              <a:rPr lang="en-US" dirty="0"/>
              <a:t>Trauma-Informed Practices</a:t>
            </a: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E32258-026E-4E75-BA59-A6618DA5E991}"/>
              </a:ext>
            </a:extLst>
          </p:cNvPr>
          <p:cNvSpPr>
            <a:spLocks noGrp="1"/>
          </p:cNvSpPr>
          <p:nvPr>
            <p:ph idx="1"/>
          </p:nvPr>
        </p:nvSpPr>
        <p:spPr>
          <a:xfrm>
            <a:off x="1097279" y="1845734"/>
            <a:ext cx="6454987" cy="4023360"/>
          </a:xfrm>
        </p:spPr>
        <p:txBody>
          <a:bodyPr>
            <a:normAutofit/>
          </a:bodyPr>
          <a:lstStyle/>
          <a:p>
            <a:r>
              <a:rPr lang="en-US" dirty="0"/>
              <a:t>Trauma-informed care is not a therapy, intervention, or specific action. It is an approach to engaging people with histories of trauma that recognizes the presence of trauma symptoms and acknowledges the role that trauma has played in their lives. Trauma is extreme stress that overwhelms a person's ability to cope. It can be an event, a series of events, or set of circumstances that harms a person's physical or emotional well-being. </a:t>
            </a:r>
          </a:p>
        </p:txBody>
      </p:sp>
      <p:pic>
        <p:nvPicPr>
          <p:cNvPr id="7" name="Graphic 6" descr="Brain in head">
            <a:extLst>
              <a:ext uri="{FF2B5EF4-FFF2-40B4-BE49-F238E27FC236}">
                <a16:creationId xmlns:a16="http://schemas.microsoft.com/office/drawing/2014/main" id="{D4278B8D-C824-4A50-82D0-DAD50A666B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20570" y="2084269"/>
            <a:ext cx="3135109" cy="3135109"/>
          </a:xfrm>
          <a:prstGeom prst="rect">
            <a:avLst/>
          </a:prstGeom>
        </p:spPr>
      </p:pic>
      <p:sp>
        <p:nvSpPr>
          <p:cNvPr id="14" name="Rectangle 13">
            <a:extLst>
              <a:ext uri="{FF2B5EF4-FFF2-40B4-BE49-F238E27FC236}">
                <a16:creationId xmlns:a16="http://schemas.microsoft.com/office/drawing/2014/main" id="{BD7A74B5-8367-4A83-ABEC-0FCDDE97B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2CC184B0-C2C6-4BF0-B078-816C7AF95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468CE040-40BD-4EF7-85E2-05893D5F4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2084015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1B82DEB0-A14C-4282-BF74-65BC353AC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itle 1">
            <a:extLst>
              <a:ext uri="{FF2B5EF4-FFF2-40B4-BE49-F238E27FC236}">
                <a16:creationId xmlns:a16="http://schemas.microsoft.com/office/drawing/2014/main" id="{9AE951CB-33FC-453E-8AD6-1D5D38FD76D9}"/>
              </a:ext>
            </a:extLst>
          </p:cNvPr>
          <p:cNvSpPr>
            <a:spLocks noGrp="1"/>
          </p:cNvSpPr>
          <p:nvPr>
            <p:ph type="title"/>
          </p:nvPr>
        </p:nvSpPr>
        <p:spPr>
          <a:xfrm>
            <a:off x="1097280" y="4844374"/>
            <a:ext cx="10058400" cy="1188995"/>
          </a:xfrm>
        </p:spPr>
        <p:txBody>
          <a:bodyPr anchor="ctr">
            <a:normAutofit/>
          </a:bodyPr>
          <a:lstStyle/>
          <a:p>
            <a:pPr algn="ctr"/>
            <a:r>
              <a:rPr lang="en-US" dirty="0"/>
              <a:t>Four Elements of the Approach</a:t>
            </a:r>
            <a:endParaRPr lang="en-US"/>
          </a:p>
        </p:txBody>
      </p:sp>
      <p:graphicFrame>
        <p:nvGraphicFramePr>
          <p:cNvPr id="19" name="Content Placeholder 2">
            <a:extLst>
              <a:ext uri="{FF2B5EF4-FFF2-40B4-BE49-F238E27FC236}">
                <a16:creationId xmlns:a16="http://schemas.microsoft.com/office/drawing/2014/main" id="{F455337D-E570-4B94-82CE-A1270785EEE2}"/>
              </a:ext>
            </a:extLst>
          </p:cNvPr>
          <p:cNvGraphicFramePr>
            <a:graphicFrameLocks noGrp="1"/>
          </p:cNvGraphicFramePr>
          <p:nvPr>
            <p:ph idx="1"/>
            <p:extLst>
              <p:ext uri="{D42A27DB-BD31-4B8C-83A1-F6EECF244321}">
                <p14:modId xmlns:p14="http://schemas.microsoft.com/office/powerpoint/2010/main" val="2682482650"/>
              </p:ext>
            </p:extLst>
          </p:nvPr>
        </p:nvGraphicFramePr>
        <p:xfrm>
          <a:off x="1036319" y="680936"/>
          <a:ext cx="10119362" cy="376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87866E6B-AD2E-41D8-B85C-02FC450BD6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3239511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2DB184E-5D8D-4A5D-82D8-2D1C0FFEE97A}"/>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Five Primary Principles</a:t>
            </a:r>
          </a:p>
        </p:txBody>
      </p:sp>
      <p:sp>
        <p:nvSpPr>
          <p:cNvPr id="14" name="Rectangle 13">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3CCF11C-37CA-4B86-8555-93228F34B933}"/>
              </a:ext>
            </a:extLst>
          </p:cNvPr>
          <p:cNvGraphicFramePr>
            <a:graphicFrameLocks noGrp="1"/>
          </p:cNvGraphicFramePr>
          <p:nvPr>
            <p:ph idx="1"/>
            <p:extLst>
              <p:ext uri="{D42A27DB-BD31-4B8C-83A1-F6EECF244321}">
                <p14:modId xmlns:p14="http://schemas.microsoft.com/office/powerpoint/2010/main" val="408831763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A7E6C098-E853-4422-8BB0-8A0B30E83C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146162"/>
            <a:ext cx="1025005" cy="857657"/>
          </a:xfrm>
          <a:prstGeom prst="rect">
            <a:avLst/>
          </a:prstGeom>
        </p:spPr>
      </p:pic>
    </p:spTree>
    <p:extLst>
      <p:ext uri="{BB962C8B-B14F-4D97-AF65-F5344CB8AC3E}">
        <p14:creationId xmlns:p14="http://schemas.microsoft.com/office/powerpoint/2010/main" val="2036596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78F57-8F58-43BC-9E99-71655DC30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5245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E99E1-620B-489E-A29B-D335E0244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8885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D66CC-B4D2-47F1-9295-51E76C4D5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2210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3AD67-EA2F-4D7A-9D54-8EFD9F561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6108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FAAA-6F89-4FE9-97CF-7CB161D92B1B}"/>
              </a:ext>
            </a:extLst>
          </p:cNvPr>
          <p:cNvSpPr>
            <a:spLocks noGrp="1"/>
          </p:cNvSpPr>
          <p:nvPr>
            <p:ph type="title"/>
          </p:nvPr>
        </p:nvSpPr>
        <p:spPr>
          <a:xfrm>
            <a:off x="1097280" y="286603"/>
            <a:ext cx="10058400" cy="1450757"/>
          </a:xfrm>
        </p:spPr>
        <p:txBody>
          <a:bodyPr>
            <a:normAutofit/>
          </a:bodyPr>
          <a:lstStyle/>
          <a:p>
            <a:r>
              <a:rPr lang="en-US"/>
              <a:t>Strategies:  The Work Being Done</a:t>
            </a:r>
          </a:p>
        </p:txBody>
      </p:sp>
      <p:pic>
        <p:nvPicPr>
          <p:cNvPr id="20" name="Picture 19">
            <a:extLst>
              <a:ext uri="{FF2B5EF4-FFF2-40B4-BE49-F238E27FC236}">
                <a16:creationId xmlns:a16="http://schemas.microsoft.com/office/drawing/2014/main" id="{CB1C39DE-5D62-4019-B635-F4F3CF6AB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2317" y="46376"/>
            <a:ext cx="1025005" cy="857657"/>
          </a:xfrm>
          <a:prstGeom prst="rect">
            <a:avLst/>
          </a:prstGeom>
        </p:spPr>
      </p:pic>
      <p:graphicFrame>
        <p:nvGraphicFramePr>
          <p:cNvPr id="33" name="Content Placeholder 2">
            <a:extLst>
              <a:ext uri="{FF2B5EF4-FFF2-40B4-BE49-F238E27FC236}">
                <a16:creationId xmlns:a16="http://schemas.microsoft.com/office/drawing/2014/main" id="{016F9A83-BBF9-44C6-8394-330EBBB44AF9}"/>
              </a:ext>
            </a:extLst>
          </p:cNvPr>
          <p:cNvGraphicFramePr>
            <a:graphicFrameLocks noGrp="1"/>
          </p:cNvGraphicFramePr>
          <p:nvPr>
            <p:ph idx="1"/>
            <p:extLst>
              <p:ext uri="{D42A27DB-BD31-4B8C-83A1-F6EECF244321}">
                <p14:modId xmlns:p14="http://schemas.microsoft.com/office/powerpoint/2010/main" val="47965232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3561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787A9-F959-41AF-94B8-8F2C65F83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4442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D0051-A7E1-45D8-AE1D-DADA5F654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8251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1A406-8A1B-443B-90F1-536449AAB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047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06D4D-18D5-483E-9720-788C13B3A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7069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B21EE-DF5B-4C7B-80D3-A533E1959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9599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9DAA3-DC2B-4B92-9D33-2EB165590329}"/>
              </a:ext>
            </a:extLst>
          </p:cNvPr>
          <p:cNvSpPr>
            <a:spLocks noGrp="1"/>
          </p:cNvSpPr>
          <p:nvPr>
            <p:ph type="ctrTitle"/>
          </p:nvPr>
        </p:nvSpPr>
        <p:spPr/>
        <p:txBody>
          <a:bodyPr>
            <a:normAutofit/>
          </a:bodyPr>
          <a:lstStyle/>
          <a:p>
            <a:r>
              <a:rPr lang="en-US" sz="6000" dirty="0"/>
              <a:t>Reproductive Health Highlight:</a:t>
            </a:r>
          </a:p>
        </p:txBody>
      </p:sp>
      <p:sp>
        <p:nvSpPr>
          <p:cNvPr id="3" name="Subtitle 2">
            <a:extLst>
              <a:ext uri="{FF2B5EF4-FFF2-40B4-BE49-F238E27FC236}">
                <a16:creationId xmlns:a16="http://schemas.microsoft.com/office/drawing/2014/main" id="{B55CC399-4AFB-48B3-BF8C-9A3609E4C5F5}"/>
              </a:ext>
            </a:extLst>
          </p:cNvPr>
          <p:cNvSpPr>
            <a:spLocks noGrp="1"/>
          </p:cNvSpPr>
          <p:nvPr>
            <p:ph type="subTitle" idx="1"/>
          </p:nvPr>
        </p:nvSpPr>
        <p:spPr/>
        <p:txBody>
          <a:bodyPr>
            <a:normAutofit/>
          </a:bodyPr>
          <a:lstStyle/>
          <a:p>
            <a:r>
              <a:rPr lang="en-US" cap="none" dirty="0" err="1"/>
              <a:t>PrEP</a:t>
            </a:r>
            <a:r>
              <a:rPr lang="en-US" dirty="0"/>
              <a:t> Continuing Medical Education (CME) Event &amp; Results</a:t>
            </a:r>
          </a:p>
        </p:txBody>
      </p:sp>
      <p:pic>
        <p:nvPicPr>
          <p:cNvPr id="5" name="Picture 4">
            <a:extLst>
              <a:ext uri="{FF2B5EF4-FFF2-40B4-BE49-F238E27FC236}">
                <a16:creationId xmlns:a16="http://schemas.microsoft.com/office/drawing/2014/main" id="{61FC5824-F557-4EE9-AED7-320A687F9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06" y="95654"/>
            <a:ext cx="2135416" cy="1786777"/>
          </a:xfrm>
          <a:prstGeom prst="rect">
            <a:avLst/>
          </a:prstGeom>
        </p:spPr>
      </p:pic>
      <p:sp>
        <p:nvSpPr>
          <p:cNvPr id="6" name="Subtitle 2">
            <a:extLst>
              <a:ext uri="{FF2B5EF4-FFF2-40B4-BE49-F238E27FC236}">
                <a16:creationId xmlns:a16="http://schemas.microsoft.com/office/drawing/2014/main" id="{8A016F48-8CBB-435C-8CB9-7C6264AFC15B}"/>
              </a:ext>
            </a:extLst>
          </p:cNvPr>
          <p:cNvSpPr txBox="1">
            <a:spLocks/>
          </p:cNvSpPr>
          <p:nvPr/>
        </p:nvSpPr>
        <p:spPr>
          <a:xfrm>
            <a:off x="8553975" y="5127912"/>
            <a:ext cx="3073167" cy="9414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0"/>
              </a:spcBef>
            </a:pPr>
            <a:r>
              <a:rPr lang="en-US" sz="1600" dirty="0" err="1"/>
              <a:t>Sokonie</a:t>
            </a:r>
            <a:r>
              <a:rPr lang="en-US" sz="1600" dirty="0"/>
              <a:t> Reed, MSN, RN</a:t>
            </a:r>
          </a:p>
          <a:p>
            <a:pPr>
              <a:spcBef>
                <a:spcPts val="0"/>
              </a:spcBef>
            </a:pPr>
            <a:r>
              <a:rPr lang="en-US" sz="1600" dirty="0"/>
              <a:t>Clinical Instructor</a:t>
            </a:r>
          </a:p>
          <a:p>
            <a:pPr>
              <a:spcBef>
                <a:spcPts val="0"/>
              </a:spcBef>
            </a:pPr>
            <a:r>
              <a:rPr lang="en-US" sz="1600" dirty="0"/>
              <a:t>Bradley University</a:t>
            </a:r>
          </a:p>
        </p:txBody>
      </p:sp>
    </p:spTree>
    <p:extLst>
      <p:ext uri="{BB962C8B-B14F-4D97-AF65-F5344CB8AC3E}">
        <p14:creationId xmlns:p14="http://schemas.microsoft.com/office/powerpoint/2010/main" val="323542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F4415-3E25-477F-84C9-842513591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3910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9DD53-25DC-4FE4-BEB7-B6C37F7D9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913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339CF9-AF52-4A16-8525-E55CCA235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971432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30D190DF7A404C9A6779D43301EEFC" ma:contentTypeVersion="13" ma:contentTypeDescription="Create a new document." ma:contentTypeScope="" ma:versionID="377dd8f2f490855d6258cc2d808611f9">
  <xsd:schema xmlns:xsd="http://www.w3.org/2001/XMLSchema" xmlns:xs="http://www.w3.org/2001/XMLSchema" xmlns:p="http://schemas.microsoft.com/office/2006/metadata/properties" xmlns:ns3="1b3eca77-a27e-44a8-8fa1-604143416b94" xmlns:ns4="9c077950-771b-4db5-b5fe-68c0d14a02b9" targetNamespace="http://schemas.microsoft.com/office/2006/metadata/properties" ma:root="true" ma:fieldsID="9762eba7f586b55e19e47327ff14e436" ns3:_="" ns4:_="">
    <xsd:import namespace="1b3eca77-a27e-44a8-8fa1-604143416b94"/>
    <xsd:import namespace="9c077950-771b-4db5-b5fe-68c0d14a02b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3eca77-a27e-44a8-8fa1-604143416b9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077950-771b-4db5-b5fe-68c0d14a02b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2BB314-8BF4-423B-BF17-DF68AE779666}">
  <ds:schemaRefs>
    <ds:schemaRef ds:uri="http://schemas.microsoft.com/sharepoint/v3/contenttype/forms"/>
  </ds:schemaRefs>
</ds:datastoreItem>
</file>

<file path=customXml/itemProps2.xml><?xml version="1.0" encoding="utf-8"?>
<ds:datastoreItem xmlns:ds="http://schemas.openxmlformats.org/officeDocument/2006/customXml" ds:itemID="{7B4DCB82-7E3A-49CB-B4C3-E8A725C412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3eca77-a27e-44a8-8fa1-604143416b94"/>
    <ds:schemaRef ds:uri="9c077950-771b-4db5-b5fe-68c0d14a0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DC5F9C-1F6E-4849-B515-6B586E818E25}">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9c077950-771b-4db5-b5fe-68c0d14a02b9"/>
    <ds:schemaRef ds:uri="1b3eca77-a27e-44a8-8fa1-604143416b9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25</TotalTime>
  <Words>1083</Words>
  <Application>Microsoft Office PowerPoint</Application>
  <PresentationFormat>Widescreen</PresentationFormat>
  <Paragraphs>210</Paragraphs>
  <Slides>54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Calibri</vt:lpstr>
      <vt:lpstr>Calibri Light</vt:lpstr>
      <vt:lpstr>Open Sans Extra Bold</vt:lpstr>
      <vt:lpstr>Playfair Display Bold</vt:lpstr>
      <vt:lpstr>Raleway</vt:lpstr>
      <vt:lpstr>Raleway Bold</vt:lpstr>
      <vt:lpstr>Rosario</vt:lpstr>
      <vt:lpstr>Retrospect</vt:lpstr>
      <vt:lpstr>PowerPoint Presentation</vt:lpstr>
      <vt:lpstr>PowerPoint Presentation</vt:lpstr>
      <vt:lpstr>Reproductive Health </vt:lpstr>
      <vt:lpstr>2017-2019:  Reproductive Health </vt:lpstr>
      <vt:lpstr>Strategies:  The Work Being Done</vt:lpstr>
      <vt:lpstr>Reproductive Health Highlight:</vt:lpstr>
      <vt:lpstr>PowerPoint Presentation</vt:lpstr>
      <vt:lpstr>PowerPoint Presentation</vt:lpstr>
      <vt:lpstr>PowerPoint Presentation</vt:lpstr>
      <vt:lpstr>Cancer (Breast &amp; Lung)</vt:lpstr>
      <vt:lpstr>Lung Cancer:</vt:lpstr>
      <vt:lpstr>Coordination:  Addressing Tobacco and Radon</vt:lpstr>
      <vt:lpstr>Breast Cancer:</vt:lpstr>
      <vt:lpstr>2017-2019 Breast Cancer Priority</vt:lpstr>
      <vt:lpstr>Intervention Highlights 2019</vt:lpstr>
      <vt:lpstr>Accomplishments 2017-2019</vt:lpstr>
      <vt:lpstr>Mammogram Screening Data</vt:lpstr>
      <vt:lpstr>PowerPoint Presentation</vt:lpstr>
      <vt:lpstr>PowerPoint Presentation</vt:lpstr>
      <vt:lpstr>PowerPoint Presentation</vt:lpstr>
      <vt:lpstr>Healthy Eating &amp; Active Living (HEAL)</vt:lpstr>
      <vt:lpstr>Increase the number of adults and youth who meet the recommended daily servings of fruits and vegetables, and to increase number of adults and youth who meet recommended levels of weekly physical activity </vt:lpstr>
      <vt:lpstr>PowerPoint Presentation</vt:lpstr>
      <vt:lpstr>PowerPoint Presentation</vt:lpstr>
      <vt:lpstr>WIC:  Worked to increase FMNP Redemption Rates </vt:lpstr>
      <vt:lpstr>PowerPoint Presentation</vt:lpstr>
      <vt:lpstr>PowerPoint Presentation</vt:lpstr>
      <vt:lpstr>PowerPoint Presentation</vt:lpstr>
      <vt:lpstr>ISPAN:  IL State Physical Activity and Nutrition Program</vt:lpstr>
      <vt:lpstr>PowerPoint Presentation</vt:lpstr>
      <vt:lpstr>PowerPoint Presentation</vt:lpstr>
      <vt:lpstr>PowerPoint Presentation</vt:lpstr>
      <vt:lpstr>PowerPoint Presentation</vt:lpstr>
      <vt:lpstr>Behavioral Health:  Mental Health &amp; Substance Use</vt:lpstr>
      <vt:lpstr>Improve Mental Health through prevention and access to services and reduce Substance Use among tri-county residents</vt:lpstr>
      <vt:lpstr>Strategies</vt:lpstr>
      <vt:lpstr>Criminal Justice:</vt:lpstr>
      <vt:lpstr>Reporting Organizations</vt:lpstr>
      <vt:lpstr>PowerPoint Presentation</vt:lpstr>
      <vt:lpstr>Residing Zip Codes with  Narcan Administrations  in the  Tri-County Area</vt:lpstr>
      <vt:lpstr>Supporting Evidence-Based Programming</vt:lpstr>
      <vt:lpstr>Education:</vt:lpstr>
      <vt:lpstr>Trauma-Informed Practices</vt:lpstr>
      <vt:lpstr>Four Elements of the Approach</vt:lpstr>
      <vt:lpstr>Five Primary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Hendrickson</dc:creator>
  <cp:lastModifiedBy>Monica Hendrickson</cp:lastModifiedBy>
  <cp:revision>1</cp:revision>
  <dcterms:created xsi:type="dcterms:W3CDTF">2020-02-04T15:50:34Z</dcterms:created>
  <dcterms:modified xsi:type="dcterms:W3CDTF">2020-02-04T16:16:02Z</dcterms:modified>
</cp:coreProperties>
</file>